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/>
  </p:normalViewPr>
  <p:slideViewPr>
    <p:cSldViewPr snapToGrid="0">
      <p:cViewPr>
        <p:scale>
          <a:sx n="99" d="100"/>
          <a:sy n="99" d="100"/>
        </p:scale>
        <p:origin x="-62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### Course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ciencedirect.com/science/article/abs/pii/S016517650500315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j.ctv7h0s52" TargetMode="External"/><Relationship Id="rId2" Type="http://schemas.openxmlformats.org/officeDocument/2006/relationships/hyperlink" Target="https://www.jstor.org/stable/267785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eaweb.org/articles?id=10.1257/0895330027300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yihui/rmarkdown/installa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Taylor%27s_theore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3: Linear Probability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474 Econometrics of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E844-400F-850A-FA2D-84399880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may not be the “right”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8A39-8A8C-6825-2B82-6E2AE4C2C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Why people like logistic regression</a:t>
            </a:r>
          </a:p>
          <a:p>
            <a:r>
              <a:rPr lang="en-US" dirty="0"/>
              <a:t>The predictions are bounded between zero and one</a:t>
            </a:r>
          </a:p>
          <a:p>
            <a:r>
              <a:rPr lang="en-US" dirty="0"/>
              <a:t>Functional form is backed by economic choice models</a:t>
            </a:r>
          </a:p>
          <a:p>
            <a:pPr lvl="1"/>
            <a:r>
              <a:rPr lang="en-US" dirty="0"/>
              <a:t>Ex) modelling which college major students choose</a:t>
            </a:r>
          </a:p>
          <a:p>
            <a:r>
              <a:rPr lang="en-US" dirty="0"/>
              <a:t>Logit is statistically accurate            </a:t>
            </a:r>
            <a:r>
              <a:rPr lang="en-US" b="1" dirty="0"/>
              <a:t>if it is the "correct" non-linear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C353ABC-CACA-D572-1D06-FC0F0100AD9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143000"/>
                <a:ext cx="5181601" cy="45767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i="1" dirty="0"/>
                  <a:t>Why people dislike logistic regression</a:t>
                </a:r>
              </a:p>
              <a:p>
                <a:r>
                  <a:rPr lang="en-US" dirty="0"/>
                  <a:t>Maximum likelihood estimation (MLE) is  computationally slow with large data </a:t>
                </a:r>
              </a:p>
              <a:p>
                <a:r>
                  <a:rPr lang="en-US" dirty="0"/>
                  <a:t>MLE convergence issues  with indicator variables</a:t>
                </a:r>
              </a:p>
              <a:p>
                <a:r>
                  <a:rPr lang="en-US" dirty="0"/>
                  <a:t>Difficult to interpret marginal effects, even with "average" work around</a:t>
                </a:r>
              </a:p>
              <a:p>
                <a:pPr marL="0" indent="0">
                  <a:buNone/>
                </a:pPr>
                <a:r>
                  <a:rPr lang="en-US" dirty="0"/>
                  <a:t>How do you know logit is the correct non-linear model? Why not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C353ABC-CACA-D572-1D06-FC0F0100A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143000"/>
                <a:ext cx="5181601" cy="4576763"/>
              </a:xfrm>
              <a:blipFill>
                <a:blip r:embed="rId2"/>
                <a:stretch>
                  <a:fillRect l="-1998" t="-2800" r="-3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68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D7B0-FED5-03B6-955B-EE93F106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2901"/>
            <a:ext cx="10671495" cy="599492"/>
          </a:xfrm>
        </p:spPr>
        <p:txBody>
          <a:bodyPr>
            <a:normAutofit fontScale="90000"/>
          </a:bodyPr>
          <a:lstStyle/>
          <a:p>
            <a:r>
              <a:rPr lang="en-US" dirty="0"/>
              <a:t>OLS and Logit tend to have similar marginal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9937D1-32B8-F54E-2B50-0266273979F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So, what happens if we use OLS?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𝐿𝑎𝑏𝑜𝑟𝐹𝑜𝑟𝑐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Easy to interpret marginal effects</a:t>
                </a:r>
              </a:p>
              <a:p>
                <a:pPr lvl="1"/>
                <a:r>
                  <a:rPr lang="en-US" dirty="0"/>
                  <a:t>Almost always equals logit in practice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OLS is the ONLY linear model</a:t>
                </a:r>
              </a:p>
              <a:p>
                <a:pPr lvl="1"/>
                <a:r>
                  <a:rPr lang="en-US" dirty="0"/>
                  <a:t>No concern about the “right” linear model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linear model approximates ANY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9937D1-32B8-F54E-2B50-026627397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35" t="-2800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30F9AF8-BF59-73BF-3C44-90E1841AC92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Issue 1: heteroskedastic standard errors are imposed by OLS</a:t>
                </a:r>
              </a:p>
              <a:p>
                <a:r>
                  <a:rPr lang="en-US" dirty="0"/>
                  <a:t>Solution: </a:t>
                </a:r>
                <a:r>
                  <a:rPr lang="en-US" dirty="0">
                    <a:latin typeface="Consolas" panose="020B0609020204030204" pitchFamily="49" charset="0"/>
                  </a:rPr>
                  <a:t>se = ‘hetero’</a:t>
                </a:r>
              </a:p>
              <a:p>
                <a:pPr marL="0" indent="0">
                  <a:buNone/>
                </a:pPr>
                <a:r>
                  <a:rPr lang="en-US" dirty="0"/>
                  <a:t>Issue 2: OLS with binary outcome </a:t>
                </a:r>
                <a:r>
                  <a:rPr lang="en-US" i="1" dirty="0"/>
                  <a:t>can </a:t>
                </a:r>
                <a:r>
                  <a:rPr lang="en-US" dirty="0"/>
                  <a:t>be biased</a:t>
                </a:r>
              </a:p>
              <a:p>
                <a:r>
                  <a:rPr lang="en-US" dirty="0"/>
                  <a:t>But only when predicted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b="0" dirty="0"/>
                  <a:t>			*</a:t>
                </a:r>
              </a:p>
              <a:p>
                <a:r>
                  <a:rPr lang="en-US" dirty="0"/>
                  <a:t>Unbiased when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	*</a:t>
                </a:r>
              </a:p>
              <a:p>
                <a:r>
                  <a:rPr lang="en-US" dirty="0"/>
                  <a:t>Okay to have a </a:t>
                </a:r>
                <a:r>
                  <a:rPr lang="en-US" i="1" dirty="0"/>
                  <a:t>few</a:t>
                </a:r>
                <a:r>
                  <a:rPr lang="en-US" dirty="0"/>
                  <a:t> violations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30F9AF8-BF59-73BF-3C44-90E1841AC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A70F3B8-CF27-B0F3-38B9-B47547CE4F8E}"/>
              </a:ext>
            </a:extLst>
          </p:cNvPr>
          <p:cNvSpPr txBox="1"/>
          <p:nvPr/>
        </p:nvSpPr>
        <p:spPr>
          <a:xfrm>
            <a:off x="1308683" y="6065240"/>
            <a:ext cx="808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Source: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Horace and Oaxaca (2006)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EC7F36-C88B-708D-5CE8-7976D831DC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Ex) All OLS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bounded between 0 and 1 (unbiased)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EC7F36-C88B-708D-5CE8-7976D831D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6415" r="-1681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CAA306C-E0E0-47AB-BA4A-B1FD83174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377946"/>
            <a:ext cx="7315215" cy="4114808"/>
          </a:xfrm>
        </p:spPr>
      </p:pic>
    </p:spTree>
    <p:extLst>
      <p:ext uri="{BB962C8B-B14F-4D97-AF65-F5344CB8AC3E}">
        <p14:creationId xmlns:p14="http://schemas.microsoft.com/office/powerpoint/2010/main" val="392539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9ED5-C281-3656-273A-28BE3DDB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to use LPM vs. Logistic </a:t>
            </a:r>
            <a:r>
              <a:rPr lang="en-US" dirty="0" err="1"/>
              <a:t>Regressoin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E5AA2-791C-61CB-56C6-11DE8A582A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to do when if you have an analysis with a binary outcome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Question is about predicted probabilities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Use Logistic regression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Question about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LPM</a:t>
                </a:r>
              </a:p>
              <a:p>
                <a:r>
                  <a:rPr lang="en-US" dirty="0"/>
                  <a:t>Report % of 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outside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 to address bias concerns</a:t>
                </a:r>
              </a:p>
              <a:p>
                <a:r>
                  <a:rPr lang="en-US" dirty="0"/>
                  <a:t>Estimate logit marginal effects and put in appendix for “picky” reader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E5AA2-791C-61CB-56C6-11DE8A582A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82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F89B-35E7-1A42-E7F6-D2F2C28E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causal sidebar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67E9-333A-ECB8-B526-DE4C4858C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preview of what’s to come in ECON 474</a:t>
            </a:r>
          </a:p>
        </p:txBody>
      </p:sp>
    </p:spTree>
    <p:extLst>
      <p:ext uri="{BB962C8B-B14F-4D97-AF65-F5344CB8AC3E}">
        <p14:creationId xmlns:p14="http://schemas.microsoft.com/office/powerpoint/2010/main" val="244476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A02D-A457-A8A2-52AA-3A7D1F07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Issues we are addressing this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C531-468E-773D-7541-6991CBC7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95994" cy="47376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Collecting data on states that increased the minimum wage and looking at the changing employment levels is </a:t>
            </a:r>
            <a:r>
              <a:rPr lang="en-US" b="1" dirty="0"/>
              <a:t>insufficient</a:t>
            </a:r>
            <a:r>
              <a:rPr lang="en-US" dirty="0"/>
              <a:t> to answer </a:t>
            </a:r>
          </a:p>
          <a:p>
            <a:r>
              <a:rPr lang="en-US" dirty="0"/>
              <a:t>"If we increase the minimum wage by $10, by how much will employment change?“</a:t>
            </a:r>
          </a:p>
          <a:p>
            <a:pPr marL="0" indent="0">
              <a:buNone/>
            </a:pPr>
            <a:r>
              <a:rPr lang="en-US" dirty="0"/>
              <a:t>Naïve regression hides: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Omitted</a:t>
            </a:r>
            <a:r>
              <a:rPr lang="en-US" dirty="0"/>
              <a:t> economic events that affect employment levels</a:t>
            </a:r>
          </a:p>
          <a:p>
            <a:pPr lvl="1"/>
            <a:r>
              <a:rPr lang="en-US" dirty="0"/>
              <a:t>Ex) The policy change could coincide with a recession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Minimum wage changes are </a:t>
            </a:r>
            <a:r>
              <a:rPr lang="en-US" b="1" dirty="0">
                <a:solidFill>
                  <a:srgbClr val="E84A27"/>
                </a:solidFill>
              </a:rPr>
              <a:t>non-random</a:t>
            </a:r>
            <a:r>
              <a:rPr lang="en-US" dirty="0"/>
              <a:t> (</a:t>
            </a:r>
            <a:r>
              <a:rPr lang="en-US" b="1" u="sng" dirty="0"/>
              <a:t>endogenous</a:t>
            </a:r>
            <a:r>
              <a:rPr lang="en-US" dirty="0"/>
              <a:t>: a choice)</a:t>
            </a:r>
          </a:p>
          <a:p>
            <a:pPr lvl="1"/>
            <a:r>
              <a:rPr lang="en-US" dirty="0"/>
              <a:t>Ex) The policy could be in </a:t>
            </a:r>
            <a:r>
              <a:rPr lang="en-US" b="1" dirty="0"/>
              <a:t>response</a:t>
            </a:r>
            <a:r>
              <a:rPr lang="en-US" dirty="0"/>
              <a:t> to a great resignation of low-wage workers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</a:t>
            </a:r>
            <a:r>
              <a:rPr lang="en-US" b="1" dirty="0">
                <a:solidFill>
                  <a:srgbClr val="E84A27"/>
                </a:solidFill>
              </a:rPr>
              <a:t>not a clear</a:t>
            </a:r>
            <a:r>
              <a:rPr lang="en-US" dirty="0">
                <a:solidFill>
                  <a:srgbClr val="E84A27"/>
                </a:solidFill>
              </a:rPr>
              <a:t> </a:t>
            </a:r>
            <a:r>
              <a:rPr lang="en-US" dirty="0"/>
              <a:t>control group for states with policy change</a:t>
            </a:r>
          </a:p>
          <a:p>
            <a:pPr lvl="1"/>
            <a:r>
              <a:rPr lang="en-US" dirty="0"/>
              <a:t>Need observations that represent the </a:t>
            </a:r>
            <a:r>
              <a:rPr lang="en-US" b="1" dirty="0">
                <a:solidFill>
                  <a:srgbClr val="E84A27"/>
                </a:solidFill>
              </a:rPr>
              <a:t>counterfactual</a:t>
            </a:r>
            <a:r>
              <a:rPr lang="en-US" dirty="0"/>
              <a:t> (no policy change)</a:t>
            </a:r>
          </a:p>
        </p:txBody>
      </p:sp>
    </p:spTree>
    <p:extLst>
      <p:ext uri="{BB962C8B-B14F-4D97-AF65-F5344CB8AC3E}">
        <p14:creationId xmlns:p14="http://schemas.microsoft.com/office/powerpoint/2010/main" val="49874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67E6-8447-6330-CE6F-C28EE9A7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surprising result!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8CE0B-DD0C-5C84-FEEA-48DE934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answer the running question, if there is </a:t>
            </a:r>
            <a:r>
              <a:rPr lang="en-US" b="1" dirty="0"/>
              <a:t>market power </a:t>
            </a:r>
          </a:p>
          <a:p>
            <a:r>
              <a:rPr lang="en-US" dirty="0"/>
              <a:t>(e.g. companies operating like monopolies, companies that can influence prices, </a:t>
            </a:r>
            <a:r>
              <a:rPr lang="en-US" dirty="0" err="1"/>
              <a:t>etc</a:t>
            </a:r>
            <a:r>
              <a:rPr lang="en-US" dirty="0"/>
              <a:t>…),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b="1" dirty="0">
                <a:solidFill>
                  <a:srgbClr val="E84A27"/>
                </a:solidFill>
              </a:rPr>
              <a:t>increasing</a:t>
            </a:r>
            <a:r>
              <a:rPr lang="en-US" dirty="0"/>
              <a:t> a sufficiently low </a:t>
            </a:r>
            <a:r>
              <a:rPr lang="en-US" b="1" dirty="0">
                <a:solidFill>
                  <a:srgbClr val="E84A27"/>
                </a:solidFill>
              </a:rPr>
              <a:t>minimum wage </a:t>
            </a:r>
            <a:r>
              <a:rPr lang="en-US" dirty="0"/>
              <a:t>will </a:t>
            </a:r>
            <a:r>
              <a:rPr lang="en-US" b="1" dirty="0">
                <a:solidFill>
                  <a:srgbClr val="E84A27"/>
                </a:solidFill>
              </a:rPr>
              <a:t>increase</a:t>
            </a:r>
            <a:r>
              <a:rPr lang="en-US" dirty="0">
                <a:solidFill>
                  <a:srgbClr val="E84A27"/>
                </a:solidFill>
              </a:rPr>
              <a:t> </a:t>
            </a:r>
            <a:r>
              <a:rPr lang="en-US" b="1" dirty="0">
                <a:solidFill>
                  <a:srgbClr val="E84A27"/>
                </a:solidFill>
              </a:rPr>
              <a:t>employment</a:t>
            </a:r>
            <a:r>
              <a:rPr lang="en-US" dirty="0"/>
              <a:t>!</a:t>
            </a:r>
          </a:p>
          <a:p>
            <a:r>
              <a:rPr lang="en-US" dirty="0"/>
              <a:t>This is the case in the United States!</a:t>
            </a:r>
          </a:p>
          <a:p>
            <a:pPr marL="0" indent="0">
              <a:buNone/>
            </a:pPr>
            <a:r>
              <a:rPr lang="en-US" dirty="0"/>
              <a:t>A fantastic example of econometrics contradicting “101” theory</a:t>
            </a:r>
          </a:p>
          <a:p>
            <a:pPr>
              <a:buFontTx/>
              <a:buChar char="-"/>
            </a:pPr>
            <a:r>
              <a:rPr lang="en-US" dirty="0">
                <a:hlinkClick r:id="rId2"/>
              </a:rPr>
              <a:t>Card and Krueger (1994) Minimum Wages and Employment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Card and Krueger (1995) Myth and Measurement: Minimum Wage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>
                <a:hlinkClick r:id="rId4"/>
              </a:rPr>
              <a:t>Bhaksar</a:t>
            </a:r>
            <a:r>
              <a:rPr lang="en-US" dirty="0">
                <a:hlinkClick r:id="rId4"/>
              </a:rPr>
              <a:t>, Manning, and To (2002) Oligopsony in Labor Markets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35A3E-771C-8ADD-6F31-981F9DA10672}"/>
              </a:ext>
            </a:extLst>
          </p:cNvPr>
          <p:cNvSpPr txBox="1"/>
          <p:nvPr/>
        </p:nvSpPr>
        <p:spPr>
          <a:xfrm>
            <a:off x="1140903" y="6014906"/>
            <a:ext cx="810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great general audience book on market power: </a:t>
            </a:r>
            <a:r>
              <a:rPr lang="en-US" u="sng" dirty="0">
                <a:solidFill>
                  <a:schemeClr val="bg1"/>
                </a:solidFill>
              </a:rPr>
              <a:t>The Profit Paradox </a:t>
            </a:r>
            <a:r>
              <a:rPr lang="en-US" dirty="0">
                <a:solidFill>
                  <a:schemeClr val="bg1"/>
                </a:solidFill>
              </a:rPr>
              <a:t>by Jan </a:t>
            </a:r>
            <a:r>
              <a:rPr lang="en-US" dirty="0" err="1">
                <a:solidFill>
                  <a:schemeClr val="bg1"/>
                </a:solidFill>
              </a:rPr>
              <a:t>Eeckhout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3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BF65-D1BB-97AD-F968-E2A3A945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today’s 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7B028-31D5-2E38-5967-2ACD9AFC4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logistic regression to the linear probability model</a:t>
            </a:r>
          </a:p>
        </p:txBody>
      </p:sp>
    </p:spTree>
    <p:extLst>
      <p:ext uri="{BB962C8B-B14F-4D97-AF65-F5344CB8AC3E}">
        <p14:creationId xmlns:p14="http://schemas.microsoft.com/office/powerpoint/2010/main" val="123298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03C0-877E-64FE-E302-9E70B7A8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Practice, practice,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65A5-B8FD-E01B-4B34-45A3CFB8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Lab!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and paste the code of last lecture up to estimating that marginal effects of fit2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Estimate LPM equivalents for fit1 and fit2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marginal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Report what proportion of the time LPM models predict values outside of (0, 1) to address potential bias</a:t>
            </a:r>
          </a:p>
        </p:txBody>
      </p:sp>
    </p:spTree>
    <p:extLst>
      <p:ext uri="{BB962C8B-B14F-4D97-AF65-F5344CB8AC3E}">
        <p14:creationId xmlns:p14="http://schemas.microsoft.com/office/powerpoint/2010/main" val="407729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61E-5831-17E6-7DA7-7081A88C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22D50-D3B9-3C93-F3CB-9618B5468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time: Intro to R Markdown</a:t>
            </a:r>
          </a:p>
          <a:p>
            <a:r>
              <a:rPr lang="en-US" dirty="0">
                <a:hlinkClick r:id="rId2"/>
              </a:rPr>
              <a:t>Installation</a:t>
            </a:r>
            <a:r>
              <a:rPr lang="en-US" dirty="0"/>
              <a:t> if you have not done so already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Recap big picture questions economists are interested in answering</a:t>
            </a:r>
          </a:p>
          <a:p>
            <a:r>
              <a:rPr lang="en-US" dirty="0"/>
              <a:t>Relate economic questions to logistic regression vs. OLS debate</a:t>
            </a:r>
          </a:p>
          <a:p>
            <a:r>
              <a:rPr lang="en-US" dirty="0"/>
              <a:t>Foreshadow causal identification issues we will address</a:t>
            </a:r>
          </a:p>
          <a:p>
            <a:r>
              <a:rPr lang="en-US" dirty="0"/>
              <a:t>Lab: practice Logit and OLS marginal effects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0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A8E-9EC3-9B70-583C-85C4BAFE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economists require econometrics.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DBB9D24-705D-8E8B-C18A-1ECD03152CF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Providing precise numbers to causal relationships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DBB9D24-705D-8E8B-C18A-1ECD03152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28" t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BBA2-6F27-FCEA-5B75-9392E2A9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Answering econ questions require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B2E3B-120E-0445-9BB9-5E33CFAE1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37272" cy="458544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Most economic questions ask what is the </a:t>
                </a:r>
                <a:r>
                  <a:rPr lang="en-US" b="1" dirty="0"/>
                  <a:t>relationship</a:t>
                </a:r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>
                    <a:solidFill>
                      <a:srgbClr val="E84A27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Ex) What is the relationship between </a:t>
                </a:r>
                <a:r>
                  <a:rPr lang="en-US" b="1" dirty="0">
                    <a:solidFill>
                      <a:srgbClr val="E84A27"/>
                    </a:solidFill>
                  </a:rPr>
                  <a:t>minimum wage and employment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Policymaker: “If we increase the </a:t>
                </a:r>
                <a:r>
                  <a:rPr lang="en-US" b="1" dirty="0">
                    <a:solidFill>
                      <a:srgbClr val="E84A27"/>
                    </a:solidFill>
                  </a:rPr>
                  <a:t>minimum wage by $10</a:t>
                </a:r>
                <a:r>
                  <a:rPr lang="en-US" dirty="0"/>
                  <a:t>, </a:t>
                </a:r>
                <a:r>
                  <a:rPr lang="en-US" b="1" dirty="0"/>
                  <a:t>by how much </a:t>
                </a:r>
                <a:r>
                  <a:rPr lang="en-US" dirty="0"/>
                  <a:t>will </a:t>
                </a:r>
                <a:r>
                  <a:rPr lang="en-US" b="1" dirty="0">
                    <a:solidFill>
                      <a:srgbClr val="E84A27"/>
                    </a:solidFill>
                  </a:rPr>
                  <a:t>employment</a:t>
                </a:r>
                <a:r>
                  <a:rPr lang="en-US" dirty="0"/>
                  <a:t> change?”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answer the specific $10 question, we need some </a:t>
                </a:r>
                <a:r>
                  <a:rPr lang="en-US" b="1" dirty="0"/>
                  <a:t>equation</a:t>
                </a:r>
                <a:r>
                  <a:rPr lang="en-US" dirty="0"/>
                  <a:t> that we can use to </a:t>
                </a:r>
                <a:r>
                  <a:rPr lang="en-US" b="1" dirty="0">
                    <a:solidFill>
                      <a:srgbClr val="E84A27"/>
                    </a:solidFill>
                  </a:rPr>
                  <a:t>plug-and-chug</a:t>
                </a:r>
              </a:p>
              <a:p>
                <a:r>
                  <a:rPr lang="en-US" dirty="0"/>
                  <a:t>In other words, going beyond “101” labor market S&amp;D curves</a:t>
                </a:r>
              </a:p>
              <a:p>
                <a:r>
                  <a:rPr lang="en-US" dirty="0"/>
                  <a:t>We need some numerical relationship: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𝐸𝑚𝑝𝑙𝑜𝑦𝑚𝑒𝑛𝑡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𝑀𝑖𝑛𝑖𝑚𝑢𝑚𝑊𝑎𝑔𝑒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B2E3B-120E-0445-9BB9-5E33CFAE1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37272" cy="4585447"/>
              </a:xfrm>
              <a:blipFill>
                <a:blip r:embed="rId2"/>
                <a:stretch>
                  <a:fillRect l="-1042" t="-2793" r="-694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98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48-9C53-F7D4-C93A-82959D6E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Econometrics tests economic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7B40-345A-664F-D558-53C7667795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sciences require theory and observational data</a:t>
            </a:r>
          </a:p>
          <a:p>
            <a:r>
              <a:rPr lang="en-US" dirty="0"/>
              <a:t>Theory generates mathematical models</a:t>
            </a:r>
          </a:p>
          <a:p>
            <a:r>
              <a:rPr lang="en-US" dirty="0"/>
              <a:t>Econometrics tests theoretical predictions and relationships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Does increasing minimum wage   (a price floor) decrease employment?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36FA-91D0-50AD-EC9B-1537CB6DE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“101” logic: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101 theory predicts a </a:t>
            </a:r>
            <a:r>
              <a:rPr lang="en-US" b="1" dirty="0"/>
              <a:t>decrease</a:t>
            </a:r>
            <a:r>
              <a:rPr lang="en-US" dirty="0"/>
              <a:t> in employment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EA53B18-EFE6-6E85-B979-46177BA1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776" y="2204011"/>
            <a:ext cx="4324954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C76F-11FF-055A-1F32-F0E48356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lines first-order approximate ANY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2A54E-5D94-5E12-841D-8BC4B42C1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46873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So, we collect state-level </a:t>
                </a:r>
                <a:r>
                  <a:rPr lang="en-US" b="1" dirty="0"/>
                  <a:t>data</a:t>
                </a:r>
                <a:r>
                  <a:rPr lang="en-US" dirty="0"/>
                  <a:t> on </a:t>
                </a:r>
                <a:r>
                  <a:rPr lang="en-US" b="1" dirty="0">
                    <a:solidFill>
                      <a:srgbClr val="E84A27"/>
                    </a:solidFill>
                  </a:rPr>
                  <a:t>minimum wage increases</a:t>
                </a:r>
                <a:r>
                  <a:rPr lang="en-US" dirty="0"/>
                  <a:t> and </a:t>
                </a:r>
                <a:r>
                  <a:rPr lang="en-US" b="1" dirty="0">
                    <a:solidFill>
                      <a:srgbClr val="E84A27"/>
                    </a:solidFill>
                  </a:rPr>
                  <a:t>employment</a:t>
                </a:r>
                <a:r>
                  <a:rPr lang="en-US" dirty="0"/>
                  <a:t> to </a:t>
                </a:r>
                <a:r>
                  <a:rPr lang="en-US" b="1" dirty="0"/>
                  <a:t>test</a:t>
                </a:r>
                <a:r>
                  <a:rPr lang="en-US" dirty="0"/>
                  <a:t> whatever functional form </a:t>
                </a:r>
                <a:r>
                  <a:rPr lang="en-US" b="1" i="1" dirty="0"/>
                  <a:t>theory</a:t>
                </a:r>
                <a:r>
                  <a:rPr lang="en-US" i="1" dirty="0"/>
                  <a:t> has predicted</a:t>
                </a:r>
              </a:p>
              <a:p>
                <a:r>
                  <a:rPr lang="en-US" dirty="0"/>
                  <a:t>However, modern theory has functional forms that are non-linear in coefficients (violation of BLUE Assumption 1).</a:t>
                </a:r>
              </a:p>
              <a:p>
                <a:pPr marL="0" indent="0">
                  <a:buNone/>
                </a:pPr>
                <a:r>
                  <a:rPr lang="en-US" dirty="0"/>
                  <a:t>But! </a:t>
                </a:r>
                <a:r>
                  <a:rPr lang="en-US" b="1" dirty="0"/>
                  <a:t>ANY function</a:t>
                </a:r>
                <a:r>
                  <a:rPr lang="en-US" dirty="0"/>
                  <a:t> can be locally </a:t>
                </a:r>
                <a:r>
                  <a:rPr lang="en-US" b="1" dirty="0"/>
                  <a:t>approximated</a:t>
                </a:r>
                <a:r>
                  <a:rPr lang="en-US" dirty="0"/>
                  <a:t> with a </a:t>
                </a:r>
                <a:r>
                  <a:rPr lang="en-US" b="1" dirty="0"/>
                  <a:t>straight line</a:t>
                </a:r>
              </a:p>
              <a:p>
                <a:r>
                  <a:rPr lang="en-US" dirty="0"/>
                  <a:t>“First-order approximation”</a:t>
                </a:r>
              </a:p>
              <a:p>
                <a:pPr lvl="1"/>
                <a:r>
                  <a:rPr lang="en-US" i="1" dirty="0"/>
                  <a:t>(Taylor Series intuition): </a:t>
                </a:r>
                <a:r>
                  <a:rPr lang="en-US" i="1" dirty="0">
                    <a:hlinkClick r:id="rId2"/>
                  </a:rPr>
                  <a:t>https://en.wikipedia.org/wiki/Taylor%27s_theorem</a:t>
                </a:r>
                <a:endParaRPr lang="en-US" i="1" dirty="0"/>
              </a:p>
              <a:p>
                <a:r>
                  <a:rPr lang="en-US" dirty="0"/>
                  <a:t>Linear lines have immediate marginal effects (the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s)</a:t>
                </a:r>
              </a:p>
              <a:p>
                <a:pPr marL="0" indent="0">
                  <a:buNone/>
                </a:pPr>
                <a:r>
                  <a:rPr lang="en-US" dirty="0"/>
                  <a:t>OLS is highly interpretable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s) and approximates everything (even neural networks), which is </a:t>
                </a:r>
                <a:r>
                  <a:rPr lang="en-US" b="1" dirty="0">
                    <a:solidFill>
                      <a:srgbClr val="E84A27"/>
                    </a:solidFill>
                  </a:rPr>
                  <a:t>why empirical economists </a:t>
                </a:r>
                <a:r>
                  <a:rPr lang="en-US" dirty="0"/>
                  <a:t>(basically) only </a:t>
                </a:r>
                <a:r>
                  <a:rPr lang="en-US" b="1" dirty="0">
                    <a:solidFill>
                      <a:srgbClr val="E84A27"/>
                    </a:solidFill>
                  </a:rPr>
                  <a:t>use 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2A54E-5D94-5E12-841D-8BC4B42C1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4687349"/>
              </a:xfrm>
              <a:blipFill>
                <a:blip r:embed="rId3"/>
                <a:stretch>
                  <a:fillRect l="-1217" t="-2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46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74C0-B900-4DDE-743F-AD1B8D8D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1065778" cy="646656"/>
          </a:xfrm>
        </p:spPr>
        <p:txBody>
          <a:bodyPr>
            <a:normAutofit fontScale="90000"/>
          </a:bodyPr>
          <a:lstStyle/>
          <a:p>
            <a:r>
              <a:rPr lang="en-US" dirty="0"/>
              <a:t>Ex) sine curves are locally approximated by linear lines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CA104064-8E9C-6F10-8B05-429598205A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3D49202-3D47-A34F-2DC8-56DAB606D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827" y="1143000"/>
            <a:ext cx="8516346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0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BC5D33-ADDB-3229-FDDE-C849636C3E5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OLS approximates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relationship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BC5D33-ADDB-3229-FDDE-C849636C3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A5954-CF76-7D42-9502-D751E4B9F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Policymaker: “If we increase the minimum wage by $10, </a:t>
                </a:r>
                <a:r>
                  <a:rPr lang="en-US" b="1" dirty="0"/>
                  <a:t>by how much </a:t>
                </a:r>
                <a:r>
                  <a:rPr lang="en-US" dirty="0"/>
                  <a:t>will employment change?”</a:t>
                </a:r>
              </a:p>
              <a:p>
                <a:pPr marL="0" indent="0">
                  <a:buNone/>
                </a:pPr>
                <a:r>
                  <a:rPr lang="en-US" dirty="0"/>
                  <a:t>Economists: “If we minimum wage changes, by how much will employment change?”</a:t>
                </a:r>
              </a:p>
              <a:p>
                <a:r>
                  <a:rPr lang="en-US" dirty="0"/>
                  <a:t>Specifically: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change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employment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change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minimum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wage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Emploment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MinimumWage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slope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 matter the functional relationship between employment and minimum wage, OLS coefficients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s) first-order approximate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A5954-CF76-7D42-9502-D751E4B9F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8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861D-C94D-F60B-8B3F-970E941D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logistic regression for binary outcomes?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96AD-4BA8-09D7-2E22-86FF9C55C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Well, maybe.</a:t>
            </a:r>
          </a:p>
        </p:txBody>
      </p:sp>
    </p:spTree>
    <p:extLst>
      <p:ext uri="{BB962C8B-B14F-4D97-AF65-F5344CB8AC3E}">
        <p14:creationId xmlns:p14="http://schemas.microsoft.com/office/powerpoint/2010/main" val="406714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376CEFA-754D-4DEE-8E3D-C53A74FB7F04}" vid="{99DD87C1-E7E5-460E-BD66-DF74AC68B9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 Template</Template>
  <TotalTime>1270</TotalTime>
  <Words>1061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Office Theme</vt:lpstr>
      <vt:lpstr>Regression 3: Linear Probability Model</vt:lpstr>
      <vt:lpstr>Overview</vt:lpstr>
      <vt:lpstr>Why economists require econometrics.</vt:lpstr>
      <vt:lpstr>Answering econ questions require equations</vt:lpstr>
      <vt:lpstr>Econometrics tests economic theory</vt:lpstr>
      <vt:lpstr>Linear lines first-order approximate ANY function</vt:lpstr>
      <vt:lpstr>Ex) sine curves are locally approximated by linear lines</vt:lpstr>
      <vt:lpstr>OLS approximates any x and y relationship</vt:lpstr>
      <vt:lpstr>Do we need logistic regression for binary outcomes?</vt:lpstr>
      <vt:lpstr>Logistic regression may not be the “right” model</vt:lpstr>
      <vt:lpstr>OLS and Logit tend to have similar marginal effects</vt:lpstr>
      <vt:lpstr>Ex) All OLS (y_i ) ̂ bounded between 0 and 1 (unbiased)</vt:lpstr>
      <vt:lpstr>When to use LPM vs. Logistic Regressoin</vt:lpstr>
      <vt:lpstr>A quick causal sidebar</vt:lpstr>
      <vt:lpstr>Issues we are addressing this semester</vt:lpstr>
      <vt:lpstr>A surprising result!</vt:lpstr>
      <vt:lpstr>Lab: today’s coding example</vt:lpstr>
      <vt:lpstr>Practice, practice,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3: Linear Probability Model</dc:title>
  <dc:creator>Julian Wade</dc:creator>
  <cp:lastModifiedBy>Julian Wade</cp:lastModifiedBy>
  <cp:revision>6</cp:revision>
  <dcterms:created xsi:type="dcterms:W3CDTF">2023-02-02T18:07:46Z</dcterms:created>
  <dcterms:modified xsi:type="dcterms:W3CDTF">2023-02-09T16:08:23Z</dcterms:modified>
</cp:coreProperties>
</file>