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4" r:id="rId6"/>
    <p:sldId id="262" r:id="rId7"/>
    <p:sldId id="263" r:id="rId8"/>
    <p:sldId id="267" r:id="rId9"/>
    <p:sldId id="266" r:id="rId10"/>
    <p:sldId id="268" r:id="rId11"/>
    <p:sldId id="269" r:id="rId12"/>
    <p:sldId id="274" r:id="rId13"/>
    <p:sldId id="275" r:id="rId14"/>
    <p:sldId id="270" r:id="rId15"/>
    <p:sldId id="276" r:id="rId16"/>
    <p:sldId id="277" r:id="rId17"/>
    <p:sldId id="278" r:id="rId18"/>
    <p:sldId id="279" r:id="rId19"/>
    <p:sldId id="280" r:id="rId20"/>
    <p:sldId id="265" r:id="rId21"/>
    <p:sldId id="281" r:id="rId22"/>
    <p:sldId id="282" r:id="rId23"/>
    <p:sldId id="283" r:id="rId24"/>
    <p:sldId id="273" r:id="rId25"/>
    <p:sldId id="272" r:id="rId26"/>
    <p:sldId id="286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4A27"/>
    <a:srgbClr val="1329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67" d="100"/>
          <a:sy n="67" d="100"/>
        </p:scale>
        <p:origin x="2274" y="1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alphaModFix amt="92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08F38F5-7B5E-4740-A337-243BDA8AEE03}"/>
              </a:ext>
            </a:extLst>
          </p:cNvPr>
          <p:cNvSpPr/>
          <p:nvPr userDrawn="1"/>
        </p:nvSpPr>
        <p:spPr>
          <a:xfrm>
            <a:off x="0" y="0"/>
            <a:ext cx="12192000" cy="1894114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CBA2BA-9483-4E2C-A77A-E6E29217DCC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136525"/>
            <a:ext cx="11851341" cy="898899"/>
          </a:xfrm>
        </p:spPr>
        <p:txBody>
          <a:bodyPr anchor="t"/>
          <a:lstStyle>
            <a:lvl1pPr algn="r">
              <a:defRPr sz="6000" b="1">
                <a:solidFill>
                  <a:srgbClr val="E84A27"/>
                </a:solidFill>
              </a:defRPr>
            </a:lvl1pPr>
          </a:lstStyle>
          <a:p>
            <a:r>
              <a:rPr lang="en-US" dirty="0"/>
              <a:t>Lecture Name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AAE08C-2DFA-41BF-90C8-9EA00F99C82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707341" y="1231366"/>
            <a:ext cx="9144000" cy="1655762"/>
          </a:xfrm>
        </p:spPr>
        <p:txBody>
          <a:bodyPr/>
          <a:lstStyle>
            <a:lvl1pPr marL="0" indent="0" algn="r">
              <a:buNone/>
              <a:defRPr sz="2400" b="1">
                <a:solidFill>
                  <a:srgbClr val="E84A27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UIUC ECON ### Course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B1E16-2EB5-4057-8781-B96132988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9399-398A-4C41-8C6C-06BD9AEFD18D}" type="datetimeFigureOut">
              <a:rPr lang="en-US" smtClean="0"/>
              <a:t>2023-02-28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AF4441-01B0-41A1-8706-6CD399858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DA2F5-AFD8-4CB7-94DF-AE9A5AE71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480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D75FF-077C-4A9C-8FD6-35D07DF01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2900"/>
            <a:ext cx="10515600" cy="646656"/>
          </a:xfrm>
        </p:spPr>
        <p:txBody>
          <a:bodyPr anchor="t"/>
          <a:lstStyle>
            <a:lvl1pPr>
              <a:defRPr b="1">
                <a:solidFill>
                  <a:srgbClr val="E84A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952E9-6B42-4894-8BB8-6ADD0A2A6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3000"/>
            <a:ext cx="10515600" cy="45854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04AAB0-FB1C-493B-B9B5-447A7773A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9399-398A-4C41-8C6C-06BD9AEFD18D}" type="datetimeFigureOut">
              <a:rPr lang="en-US" smtClean="0"/>
              <a:t>2023-02-28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CFF192-81D6-44BA-8736-B2F12F07D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BAA711-06AE-4806-911B-BBE202B17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79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664FB-22DA-489F-A215-E7347B1CA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2901"/>
            <a:ext cx="10515600" cy="599492"/>
          </a:xfrm>
        </p:spPr>
        <p:txBody>
          <a:bodyPr anchor="t"/>
          <a:lstStyle>
            <a:lvl1pPr>
              <a:defRPr b="1">
                <a:solidFill>
                  <a:srgbClr val="E84A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B65B7-316C-48E3-AEDC-F481C78510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43000"/>
            <a:ext cx="5181600" cy="4576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641D60-CF11-439F-8836-F27C0AF7B6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43000"/>
            <a:ext cx="5181600" cy="4576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CA6D71-0B86-47F3-AD6F-EB441160F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F3D30-A9D3-458D-97DA-D5E31B70A1FA}" type="datetimeFigureOut">
              <a:rPr lang="en-US" smtClean="0"/>
              <a:t>2023-02-28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00E042-AC4B-43D6-985A-EB378A9EF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EFB824-0178-4DED-9CBE-3273B7CC0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53398-437B-4C3D-8DBF-6C17EBD12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564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1300A-2C9A-4093-B985-4F4B62685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2900"/>
            <a:ext cx="10515600" cy="571500"/>
          </a:xfrm>
        </p:spPr>
        <p:txBody>
          <a:bodyPr anchor="t"/>
          <a:lstStyle>
            <a:lvl1pPr>
              <a:defRPr b="1">
                <a:solidFill>
                  <a:srgbClr val="E84A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64F2B7-5EBF-4087-A642-205DFE480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F3D30-A9D3-458D-97DA-D5E31B70A1FA}" type="datetimeFigureOut">
              <a:rPr lang="en-US" smtClean="0"/>
              <a:t>2023-02-28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A2CE22-9D48-4C84-9B69-6BBF1E277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97F086-97F3-4CE6-B8FB-3C1753E67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53398-437B-4C3D-8DBF-6C17EBD12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768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90209-7C5B-4EC8-94A5-312EEE26E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6668"/>
            <a:ext cx="10515600" cy="2852737"/>
          </a:xfrm>
        </p:spPr>
        <p:txBody>
          <a:bodyPr anchor="b"/>
          <a:lstStyle>
            <a:lvl1pPr>
              <a:defRPr sz="6000" b="1">
                <a:solidFill>
                  <a:srgbClr val="E84A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3BAE19-C506-4FDE-A397-5C4332C5C3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22639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AA1F3D-37BA-480B-B982-1860DB909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9399-398A-4C41-8C6C-06BD9AEFD18D}" type="datetimeFigureOut">
              <a:rPr lang="en-US" smtClean="0"/>
              <a:t>2023-02-28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E949C-A0E1-4647-B8B2-D85327C79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94E57A-49FB-4F07-B574-D6CBB72DB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872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F721E-DE5C-4180-9CAA-602201C14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15021"/>
            <a:ext cx="10515600" cy="1325563"/>
          </a:xfrm>
        </p:spPr>
        <p:txBody>
          <a:bodyPr/>
          <a:lstStyle>
            <a:lvl1pPr>
              <a:defRPr b="1">
                <a:solidFill>
                  <a:srgbClr val="E84A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9F9590-BEA7-4C8D-BF3F-06F2D6DFA2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0049B3-9CED-4E23-9702-DFA9685690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2368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B78C6F-35E5-4AC9-9979-79A87F74D6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8CDDB2-1741-4FBF-ACE4-DC59F484C4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2368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CFE34F-0467-4747-9DFB-2267314DE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9399-398A-4C41-8C6C-06BD9AEFD18D}" type="datetimeFigureOut">
              <a:rPr lang="en-US" smtClean="0"/>
              <a:t>2023-02-28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CBD7FE-4933-4DFC-9293-502C519E5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E18997-C271-43D0-B331-EFF42790A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402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16B40F-1C8A-4CAB-81CE-92FA25AF4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9399-398A-4C41-8C6C-06BD9AEFD18D}" type="datetimeFigureOut">
              <a:rPr lang="en-US" smtClean="0"/>
              <a:t>2023-02-28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651875-C122-4619-BCF7-7FFC9B6AF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4607BB-0E3B-4587-9195-D602F5D96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2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138E78-76CC-4442-B3DA-8B33E6B13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4AA233-36CB-4521-9764-D67D07E74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190D0-F842-4FA6-B4B0-74B99AB6A6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99399-398A-4C41-8C6C-06BD9AEFD18D}" type="datetimeFigureOut">
              <a:rPr lang="en-US" smtClean="0"/>
              <a:t>2023-02-28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8F6103-0A9E-429B-8AD9-95DFE9C9B1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8BF6D-F576-44C5-9C89-A457EE5B43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832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8" r:id="rId3"/>
    <p:sldLayoutId id="2147483669" r:id="rId4"/>
    <p:sldLayoutId id="2147483651" r:id="rId5"/>
    <p:sldLayoutId id="2147483653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4ED5F-16B5-5EA6-2FCB-37B7DB6360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RE2 Matching and Propensity Scores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07FEDE-617B-B7AF-761D-D433F436DE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UIUC ECON 474 Econometrics of Policy Evaluation</a:t>
            </a:r>
          </a:p>
        </p:txBody>
      </p:sp>
    </p:spTree>
    <p:extLst>
      <p:ext uri="{BB962C8B-B14F-4D97-AF65-F5344CB8AC3E}">
        <p14:creationId xmlns:p14="http://schemas.microsoft.com/office/powerpoint/2010/main" val="20817485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990C5-5452-5565-1AE4-8A4736C40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First Class Titanic Passengers and Survival</a:t>
            </a:r>
          </a:p>
        </p:txBody>
      </p:sp>
      <p:pic>
        <p:nvPicPr>
          <p:cNvPr id="5122" name="Picture 2" descr="Could Both Jack And Rose Fit On The Raft/Door After Titanic Sunk?">
            <a:extLst>
              <a:ext uri="{FF2B5EF4-FFF2-40B4-BE49-F238E27FC236}">
                <a16:creationId xmlns:a16="http://schemas.microsoft.com/office/drawing/2014/main" id="{99B3E0FE-A647-1F9B-9830-6012ED4D456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6880" y="1143000"/>
            <a:ext cx="5538240" cy="458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05795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E12DE-317D-3AD1-02CB-1FDEAAB01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Anyway…. The point being….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E84120-AB43-B972-EF17-BD6159911B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43000"/>
                <a:ext cx="10851776" cy="4585447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Simple difference in outcomes (SDO) will be biased because each strata gets equal weight</a:t>
                </a:r>
              </a:p>
              <a:p>
                <a:r>
                  <a:rPr lang="en-US" dirty="0"/>
                  <a:t>Ex) If </a:t>
                </a:r>
                <a:r>
                  <a:rPr lang="en-US" dirty="0">
                    <a:solidFill>
                      <a:srgbClr val="E84A27"/>
                    </a:solidFill>
                  </a:rPr>
                  <a:t>group A has 4 people </a:t>
                </a:r>
                <a:r>
                  <a:rPr lang="en-US" dirty="0"/>
                  <a:t>and </a:t>
                </a:r>
                <a:r>
                  <a:rPr lang="en-US" dirty="0">
                    <a:solidFill>
                      <a:srgbClr val="00B0F0"/>
                    </a:solidFill>
                  </a:rPr>
                  <a:t>group B has 10,000 people</a:t>
                </a:r>
                <a:r>
                  <a:rPr lang="en-US" dirty="0"/>
                  <a:t>, </a:t>
                </a:r>
                <a:r>
                  <a:rPr lang="en-US" b="1" dirty="0"/>
                  <a:t>B should count for more </a:t>
                </a:r>
                <a:r>
                  <a:rPr lang="en-US" dirty="0"/>
                  <a:t>(have a larger weight)</a:t>
                </a:r>
              </a:p>
              <a:p>
                <a:pPr marL="0" indent="0">
                  <a:buNone/>
                </a:pPr>
                <a:r>
                  <a:rPr lang="en-US" dirty="0"/>
                  <a:t>Correction: Let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en-US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</m:oMath>
                </a14:m>
                <a:r>
                  <a:rPr lang="en-US" dirty="0"/>
                  <a:t>female children, female adults, male children, male adults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Subclassification ATE: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𝐴𝑇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nary>
                      <m:d>
                        <m:dPr>
                          <m:begChr m:val="|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E84120-AB43-B972-EF17-BD6159911B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43000"/>
                <a:ext cx="10851776" cy="4585447"/>
              </a:xfrm>
              <a:blipFill>
                <a:blip r:embed="rId2"/>
                <a:stretch>
                  <a:fillRect l="-1180" t="-3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6088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D88F3-B148-6E0B-CC52-11B0243E2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 example with the Titanic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059A61-87FA-1607-F487-3BA5850757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𝐴𝑇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r>
                            <a:rPr lang="en-US" i="1" smtClean="0">
                              <a:solidFill>
                                <a:srgbClr val="E84A27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i="1" smtClean="0">
                              <a:solidFill>
                                <a:srgbClr val="E84A27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E84A2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E84A27"/>
                                  </a:solidFill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E84A27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nary>
                      <m:d>
                        <m:dPr>
                          <m:begChr m:val="|"/>
                          <m:endChr m:val="]"/>
                          <m:ctrlPr>
                            <a:rPr lang="en-US" b="0" i="1" smtClean="0">
                              <a:solidFill>
                                <a:srgbClr val="E84A2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E84A27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solidFill>
                                <a:srgbClr val="E84A27"/>
                              </a:solidFill>
                              <a:latin typeface="Cambria Math" panose="02040503050406030204" pitchFamily="18" charset="0"/>
                            </a:rPr>
                            <m:t>=1,</m:t>
                          </m:r>
                          <m:r>
                            <a:rPr lang="en-US" b="0" i="1" smtClean="0">
                              <a:solidFill>
                                <a:srgbClr val="E84A27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sz="1600" dirty="0">
                    <a:latin typeface="Consolas" panose="020B0609020204030204" pitchFamily="49" charset="0"/>
                  </a:rPr>
                  <a:t>     sex child survival_prob_0 survival_prob_1 n_group_0 n_group_1  </a:t>
                </a:r>
                <a:r>
                  <a:rPr lang="en-US" sz="1600" dirty="0" err="1">
                    <a:latin typeface="Consolas" panose="020B0609020204030204" pitchFamily="49" charset="0"/>
                  </a:rPr>
                  <a:t>diff_prob</a:t>
                </a:r>
                <a:r>
                  <a:rPr lang="en-US" sz="1600" dirty="0">
                    <a:latin typeface="Consolas" panose="020B0609020204030204" pitchFamily="49" charset="0"/>
                  </a:rPr>
                  <a:t>     </a:t>
                </a:r>
                <a:r>
                  <a:rPr lang="en-US" sz="1600" dirty="0" err="1">
                    <a:latin typeface="Consolas" panose="020B0609020204030204" pitchFamily="49" charset="0"/>
                  </a:rPr>
                  <a:t>prob_s</a:t>
                </a:r>
                <a:endParaRPr lang="en-US" sz="1600" dirty="0">
                  <a:latin typeface="Consolas" panose="020B0609020204030204" pitchFamily="49" charset="0"/>
                </a:endParaRPr>
              </a:p>
              <a:p>
                <a:pPr marL="0" indent="0">
                  <a:buNone/>
                </a:pPr>
                <a:r>
                  <a:rPr lang="en-US" sz="1600" dirty="0">
                    <a:latin typeface="Consolas" panose="020B0609020204030204" pitchFamily="49" charset="0"/>
                  </a:rPr>
                  <a:t>1 female     0       0.6462264       0.9696970       212       132  </a:t>
                </a:r>
                <a:r>
                  <a:rPr lang="en-US" sz="1600" dirty="0">
                    <a:solidFill>
                      <a:srgbClr val="E84A27"/>
                    </a:solidFill>
                    <a:latin typeface="Consolas" panose="020B0609020204030204" pitchFamily="49" charset="0"/>
                  </a:rPr>
                  <a:t>0.3234706 </a:t>
                </a:r>
                <a:r>
                  <a:rPr lang="en-US" sz="1600" dirty="0">
                    <a:solidFill>
                      <a:srgbClr val="00B0F0"/>
                    </a:solidFill>
                    <a:latin typeface="Consolas" panose="020B0609020204030204" pitchFamily="49" charset="0"/>
                  </a:rPr>
                  <a:t>0.32918660</a:t>
                </a:r>
              </a:p>
              <a:p>
                <a:pPr marL="0" indent="0">
                  <a:buNone/>
                </a:pPr>
                <a:r>
                  <a:rPr lang="en-US" sz="1600" dirty="0">
                    <a:latin typeface="Consolas" panose="020B0609020204030204" pitchFamily="49" charset="0"/>
                  </a:rPr>
                  <a:t>2 female     1       0.6279070       0.0000000        43         1 </a:t>
                </a:r>
                <a:r>
                  <a:rPr lang="en-US" sz="1600" dirty="0">
                    <a:solidFill>
                      <a:srgbClr val="E84A27"/>
                    </a:solidFill>
                    <a:latin typeface="Consolas" panose="020B0609020204030204" pitchFamily="49" charset="0"/>
                  </a:rPr>
                  <a:t>-0.6279070</a:t>
                </a:r>
                <a:r>
                  <a:rPr lang="en-US" sz="1600" dirty="0">
                    <a:latin typeface="Consolas" panose="020B0609020204030204" pitchFamily="49" charset="0"/>
                  </a:rPr>
                  <a:t> </a:t>
                </a:r>
                <a:r>
                  <a:rPr lang="en-US" sz="1600" dirty="0">
                    <a:solidFill>
                      <a:srgbClr val="00B0F0"/>
                    </a:solidFill>
                    <a:latin typeface="Consolas" panose="020B0609020204030204" pitchFamily="49" charset="0"/>
                  </a:rPr>
                  <a:t>0.04210526</a:t>
                </a:r>
              </a:p>
              <a:p>
                <a:pPr marL="0" indent="0">
                  <a:buNone/>
                </a:pPr>
                <a:r>
                  <a:rPr lang="en-US" sz="1600" dirty="0">
                    <a:latin typeface="Consolas" panose="020B0609020204030204" pitchFamily="49" charset="0"/>
                  </a:rPr>
                  <a:t>3   male     0       0.1282609       0.3333333       460       147  </a:t>
                </a:r>
                <a:r>
                  <a:rPr lang="en-US" sz="1600" dirty="0">
                    <a:solidFill>
                      <a:srgbClr val="E84A27"/>
                    </a:solidFill>
                    <a:latin typeface="Consolas" panose="020B0609020204030204" pitchFamily="49" charset="0"/>
                  </a:rPr>
                  <a:t>0.2050725</a:t>
                </a:r>
                <a:r>
                  <a:rPr lang="en-US" sz="1600" dirty="0">
                    <a:latin typeface="Consolas" panose="020B0609020204030204" pitchFamily="49" charset="0"/>
                  </a:rPr>
                  <a:t> </a:t>
                </a:r>
                <a:r>
                  <a:rPr lang="en-US" sz="1600" dirty="0">
                    <a:solidFill>
                      <a:srgbClr val="00B0F0"/>
                    </a:solidFill>
                    <a:latin typeface="Consolas" panose="020B0609020204030204" pitchFamily="49" charset="0"/>
                  </a:rPr>
                  <a:t>0.58086124</a:t>
                </a:r>
              </a:p>
              <a:p>
                <a:pPr marL="0" indent="0">
                  <a:buNone/>
                </a:pPr>
                <a:r>
                  <a:rPr lang="en-US" sz="1600" dirty="0">
                    <a:latin typeface="Consolas" panose="020B0609020204030204" pitchFamily="49" charset="0"/>
                  </a:rPr>
                  <a:t>4   male     1       0.5000000       1.0000000        46         4  </a:t>
                </a:r>
                <a:r>
                  <a:rPr lang="en-US" sz="1600" dirty="0">
                    <a:solidFill>
                      <a:srgbClr val="E84A27"/>
                    </a:solidFill>
                    <a:latin typeface="Consolas" panose="020B0609020204030204" pitchFamily="49" charset="0"/>
                  </a:rPr>
                  <a:t>0.5000000</a:t>
                </a:r>
                <a:r>
                  <a:rPr lang="en-US" sz="1600" dirty="0">
                    <a:latin typeface="Consolas" panose="020B0609020204030204" pitchFamily="49" charset="0"/>
                  </a:rPr>
                  <a:t> </a:t>
                </a:r>
                <a:r>
                  <a:rPr lang="en-US" sz="1600" dirty="0">
                    <a:solidFill>
                      <a:srgbClr val="00B0F0"/>
                    </a:solidFill>
                    <a:latin typeface="Consolas" panose="020B0609020204030204" pitchFamily="49" charset="0"/>
                  </a:rPr>
                  <a:t>0.04784689</a:t>
                </a:r>
              </a:p>
              <a:p>
                <a:pPr marL="0" indent="0">
                  <a:buNone/>
                </a:pPr>
                <a:endParaRPr lang="en-US" sz="1600" dirty="0">
                  <a:solidFill>
                    <a:srgbClr val="00B0F0"/>
                  </a:solidFill>
                  <a:latin typeface="Consolas" panose="020B0609020204030204" pitchFamily="49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𝐴𝑇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diff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prob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prob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_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latin typeface="Consolas" panose="020B0609020204030204" pitchFamily="49" charset="0"/>
                  </a:rPr>
                  <a:t>0.2230861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059A61-87FA-1607-F487-3BA5850757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09339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FA7B5-5E27-BBE2-F42D-B435C4BCF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Curse of dimensionality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A687F-785F-9CF8-52A4-8122204E5C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sex </a:t>
            </a:r>
            <a:r>
              <a:rPr lang="en-US" sz="1600" b="1" dirty="0">
                <a:latin typeface="Consolas" panose="020B0609020204030204" pitchFamily="49" charset="0"/>
              </a:rPr>
              <a:t>age</a:t>
            </a:r>
            <a:r>
              <a:rPr lang="en-US" sz="1600" dirty="0">
                <a:latin typeface="Consolas" panose="020B0609020204030204" pitchFamily="49" charset="0"/>
              </a:rPr>
              <a:t> survival_prob_0 survival_prob_1 n_group_0 n_group_1        diff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1   female   1      0.88888889              NA         9        NA          </a:t>
            </a:r>
            <a:r>
              <a:rPr lang="en-US" sz="1600" dirty="0" err="1">
                <a:latin typeface="Consolas" panose="020B0609020204030204" pitchFamily="49" charset="0"/>
              </a:rPr>
              <a:t>NA</a:t>
            </a: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2   female   2      0.33333333       0.0000000         6         1 -0.33333333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3   female   3      0.33333333              NA         3        NA          </a:t>
            </a:r>
            <a:r>
              <a:rPr lang="en-US" sz="1600" dirty="0" err="1">
                <a:latin typeface="Consolas" panose="020B0609020204030204" pitchFamily="49" charset="0"/>
              </a:rPr>
              <a:t>NA</a:t>
            </a: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4   female   4      1.00000000              NA         5        NA          </a:t>
            </a:r>
            <a:r>
              <a:rPr lang="en-US" sz="1600" dirty="0" err="1">
                <a:latin typeface="Consolas" panose="020B0609020204030204" pitchFamily="49" charset="0"/>
              </a:rPr>
              <a:t>NA</a:t>
            </a: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5   female   5      1.00000000              NA         4        NA          </a:t>
            </a:r>
            <a:r>
              <a:rPr lang="en-US" sz="1600" dirty="0" err="1">
                <a:latin typeface="Consolas" panose="020B0609020204030204" pitchFamily="49" charset="0"/>
              </a:rPr>
              <a:t>NA</a:t>
            </a: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6   female   6      0.50000000              NA         2        NA          </a:t>
            </a:r>
            <a:r>
              <a:rPr lang="en-US" sz="1600" dirty="0" err="1">
                <a:latin typeface="Consolas" panose="020B0609020204030204" pitchFamily="49" charset="0"/>
              </a:rPr>
              <a:t>NA</a:t>
            </a: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...    ... ...             ...             ...       ...       ...         ...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alibri body"/>
              </a:rPr>
              <a:t>Subclassification cannot be used to condition on variables with many values (e.g., age) due to common support requirement </a:t>
            </a:r>
          </a:p>
          <a:p>
            <a:r>
              <a:rPr lang="en-US" dirty="0">
                <a:latin typeface="Calibri body"/>
              </a:rPr>
              <a:t>Need both treated and untreated observations in each strata</a:t>
            </a:r>
          </a:p>
        </p:txBody>
      </p:sp>
    </p:spTree>
    <p:extLst>
      <p:ext uri="{BB962C8B-B14F-4D97-AF65-F5344CB8AC3E}">
        <p14:creationId xmlns:p14="http://schemas.microsoft.com/office/powerpoint/2010/main" val="40391470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0DB2B-DC78-6E91-7E9C-B354B14A9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Exact Matching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FB81B-92A5-5BD4-CA4F-B492F47795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Buddies! Or averages of Buddies! Wait, how do you average a buddy?</a:t>
            </a:r>
          </a:p>
        </p:txBody>
      </p:sp>
    </p:spTree>
    <p:extLst>
      <p:ext uri="{BB962C8B-B14F-4D97-AF65-F5344CB8AC3E}">
        <p14:creationId xmlns:p14="http://schemas.microsoft.com/office/powerpoint/2010/main" val="37778173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D0810-4AFC-E422-EEAB-76FCBF604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Exact matching uses covariates instead of strata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44F257-DB88-8DC1-0FCB-1503FDED56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43000"/>
                <a:ext cx="6695114" cy="4585447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Exact matching:</a:t>
                </a:r>
              </a:p>
              <a:p>
                <a:r>
                  <a:rPr lang="en-US" dirty="0"/>
                  <a:t>Instead of </a:t>
                </a:r>
                <a:r>
                  <a:rPr lang="en-US" dirty="0" err="1"/>
                  <a:t>subsetting</a:t>
                </a:r>
                <a:r>
                  <a:rPr lang="en-US" dirty="0"/>
                  <a:t> data on strata (age-gender cells), match data on the x-variables that open backdoors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)</a:t>
                </a:r>
              </a:p>
              <a:p>
                <a:pPr marL="0" indent="0">
                  <a:buNone/>
                </a:pPr>
                <a:r>
                  <a:rPr lang="en-US" dirty="0"/>
                  <a:t>Requires treated observations to have untreated “buddy” observations with same values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AND vice versa</a:t>
                </a:r>
              </a:p>
              <a:p>
                <a:r>
                  <a:rPr lang="en-US" dirty="0"/>
                  <a:t>Unlikely: NEXT!</a:t>
                </a:r>
              </a:p>
              <a:p>
                <a:r>
                  <a:rPr lang="en-US" dirty="0"/>
                  <a:t>(see textbook for details)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44F257-DB88-8DC1-0FCB-1503FDED56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43000"/>
                <a:ext cx="6695114" cy="4585447"/>
              </a:xfrm>
              <a:blipFill>
                <a:blip r:embed="rId2"/>
                <a:stretch>
                  <a:fillRect l="-1913" t="-2261" r="-2914" b="-33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AEE1B702-D543-039D-4DCA-DAB4648DC4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5451" y="2166761"/>
            <a:ext cx="4010585" cy="252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774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61DA1-22FC-6555-1050-88547CE19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Approximate Matching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E65A17-9CD4-382E-1112-32F442483B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Matching on treatment observations with control observations that look like treatment observations</a:t>
            </a:r>
          </a:p>
        </p:txBody>
      </p:sp>
    </p:spTree>
    <p:extLst>
      <p:ext uri="{BB962C8B-B14F-4D97-AF65-F5344CB8AC3E}">
        <p14:creationId xmlns:p14="http://schemas.microsoft.com/office/powerpoint/2010/main" val="37461539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BFA7F-BDDD-5BA1-9C7A-891E5635F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Propensity scores are from 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DEDB1-E42D-54A1-A317-15D29161A8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9779"/>
            <a:ext cx="10612772" cy="206159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Approximate matching:</a:t>
            </a:r>
          </a:p>
          <a:p>
            <a:r>
              <a:rPr lang="en-US" dirty="0"/>
              <a:t>Instead of finding exact buddy matches, find approximate matches</a:t>
            </a:r>
          </a:p>
          <a:p>
            <a:r>
              <a:rPr lang="en-US" dirty="0"/>
              <a:t>Specifically, untreated observations that are </a:t>
            </a:r>
            <a:r>
              <a:rPr lang="en-US" b="1" dirty="0"/>
              <a:t>near</a:t>
            </a:r>
            <a:r>
              <a:rPr lang="en-US" dirty="0"/>
              <a:t> treated observations</a:t>
            </a:r>
          </a:p>
          <a:p>
            <a:pPr lvl="1"/>
            <a:r>
              <a:rPr lang="en-US" dirty="0"/>
              <a:t>“Nearest neighbors”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D8B65A0-C58D-F5CB-99CD-37304E29DEB9}"/>
              </a:ext>
            </a:extLst>
          </p:cNvPr>
          <p:cNvSpPr txBox="1">
            <a:spLocks/>
          </p:cNvSpPr>
          <p:nvPr/>
        </p:nvSpPr>
        <p:spPr>
          <a:xfrm>
            <a:off x="838200" y="334511"/>
            <a:ext cx="10515600" cy="64665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E84A27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0D58FAA-10F7-6AFE-1FF7-8D23CA43F40A}"/>
              </a:ext>
            </a:extLst>
          </p:cNvPr>
          <p:cNvSpPr txBox="1">
            <a:spLocks/>
          </p:cNvSpPr>
          <p:nvPr/>
        </p:nvSpPr>
        <p:spPr>
          <a:xfrm>
            <a:off x="838200" y="3221373"/>
            <a:ext cx="5257800" cy="2061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Solution: </a:t>
            </a:r>
          </a:p>
          <a:p>
            <a:r>
              <a:rPr lang="en-US" dirty="0"/>
              <a:t>predict likelihood/propensity of being in treatment group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6" name="Content Placeholder 5" descr="A picture containing chart&#10;&#10;Description automatically generated">
            <a:extLst>
              <a:ext uri="{FF2B5EF4-FFF2-40B4-BE49-F238E27FC236}">
                <a16:creationId xmlns:a16="http://schemas.microsoft.com/office/drawing/2014/main" id="{91A7E7CA-7485-9067-9196-31ACC766CA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3141" y="2734811"/>
            <a:ext cx="5741809" cy="32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519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C1339-6A64-532A-F690-18A90F76E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Propensity Scores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53D65E-CB6C-F6D2-9C57-35FE55A17C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Typically estimate via logistic regression: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=1|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Recall causal effect identifying assumptions:</a:t>
                </a:r>
              </a:p>
              <a:p>
                <a:pPr marL="0" indent="0">
                  <a:buNone/>
                </a:pPr>
                <a:r>
                  <a:rPr lang="en-US" dirty="0"/>
                  <a:t>1. CIA: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⫫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i="1" dirty="0"/>
              </a:p>
              <a:p>
                <a:pPr lvl="1"/>
                <a:r>
                  <a:rPr lang="en-US" dirty="0"/>
                  <a:t>Untestable, because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contains </a:t>
                </a:r>
                <a:r>
                  <a:rPr lang="en-US" dirty="0" err="1"/>
                  <a:t>unobservables</a:t>
                </a:r>
                <a:endParaRPr lang="en-US" dirty="0"/>
              </a:p>
              <a:p>
                <a:pPr lvl="1"/>
                <a:r>
                  <a:rPr lang="en-US" dirty="0"/>
                  <a:t>Require treatment “as good as randomly assigned”</a:t>
                </a:r>
              </a:p>
              <a:p>
                <a:pPr marL="0" indent="0">
                  <a:buNone/>
                </a:pPr>
                <a:r>
                  <a:rPr lang="en-US" dirty="0"/>
                  <a:t>2. Common support: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0&lt;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Units in </a:t>
                </a:r>
                <a:r>
                  <a:rPr lang="en-US" b="1" dirty="0"/>
                  <a:t>both</a:t>
                </a:r>
                <a:r>
                  <a:rPr lang="en-US" dirty="0"/>
                  <a:t> the treatment and control group</a:t>
                </a:r>
              </a:p>
              <a:p>
                <a:pPr lvl="1"/>
                <a:r>
                  <a:rPr lang="en-US" dirty="0"/>
                  <a:t>Enough covariate overlap to create </a:t>
                </a:r>
                <a:r>
                  <a:rPr lang="en-US" i="1" dirty="0"/>
                  <a:t>adequate</a:t>
                </a:r>
                <a:r>
                  <a:rPr lang="en-US" dirty="0"/>
                  <a:t> matches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53D65E-CB6C-F6D2-9C57-35FE55A17C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883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C26B5-4B70-FFDB-B57E-5EA83BA35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Propensity Score Theorem (PST)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B54529-01AE-45B7-C823-74ACBEBDD892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If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⫫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⫫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“All you need is to do is condition on the propensity score because it is a function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.”</a:t>
                </a:r>
              </a:p>
              <a:p>
                <a:pPr marL="0" indent="0">
                  <a:buNone/>
                </a:pPr>
                <a:r>
                  <a:rPr lang="en-US" i="1" dirty="0"/>
                  <a:t>Note:</a:t>
                </a:r>
                <a:endParaRPr lang="en-US" dirty="0"/>
              </a:p>
              <a:p>
                <a:r>
                  <a:rPr lang="en-US" dirty="0"/>
                  <a:t>X can be multiple variables (values)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only one number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B54529-01AE-45B7-C823-74ACBEBDD8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118" t="-2800" r="-1059" b="-2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DBDF0A9-609A-B5B2-F94A-EF70DD23E997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172200" y="1143000"/>
                <a:ext cx="5510814" cy="4576763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An illustrative example: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Let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=2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 contains (is constructed by using) all of the </a:t>
                </a:r>
                <a:r>
                  <a:rPr lang="en-US" b="1" dirty="0">
                    <a:solidFill>
                      <a:srgbClr val="E84A27"/>
                    </a:solidFill>
                  </a:rPr>
                  <a:t>statistical</a:t>
                </a:r>
                <a:r>
                  <a:rPr lang="en-US" dirty="0"/>
                  <a:t> </a:t>
                </a:r>
                <a:r>
                  <a:rPr lang="en-US" b="1" dirty="0">
                    <a:solidFill>
                      <a:srgbClr val="E84A27"/>
                    </a:solidFill>
                  </a:rPr>
                  <a:t>information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DBDF0A9-609A-B5B2-F94A-EF70DD23E9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72200" y="1143000"/>
                <a:ext cx="5510814" cy="4576763"/>
              </a:xfrm>
              <a:blipFill>
                <a:blip r:embed="rId3"/>
                <a:stretch>
                  <a:fillRect l="-1991" t="-2800" r="-24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7334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E3F24-49D8-9856-9223-521462B9D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B4383-398B-98D8-48C5-335340A2A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Next time: Designing experiments and effect size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Today: closing backdoors with conditioning strategies</a:t>
            </a:r>
          </a:p>
          <a:p>
            <a:r>
              <a:rPr lang="en-US" dirty="0"/>
              <a:t>Conditional independence assumption (CIA)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Subclassification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Exact matching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Approximate matching: propensity scores</a:t>
            </a:r>
          </a:p>
        </p:txBody>
      </p:sp>
    </p:spTree>
    <p:extLst>
      <p:ext uri="{BB962C8B-B14F-4D97-AF65-F5344CB8AC3E}">
        <p14:creationId xmlns:p14="http://schemas.microsoft.com/office/powerpoint/2010/main" val="3038851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E5EC7-A224-C721-ADBF-AC330C0D0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PST Balancing Property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DAEA94-DD2E-2817-F9CF-2C8663BB86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⫫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Because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contains the information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“Treated and control groups have the same distribution of covariates”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 two groups have the same average covariates: </a:t>
                </a:r>
                <a:r>
                  <a:rPr lang="en-US" b="1" dirty="0">
                    <a:solidFill>
                      <a:srgbClr val="E84A27"/>
                    </a:solidFill>
                  </a:rPr>
                  <a:t>testable!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DAEA94-DD2E-2817-F9CF-2C8663BB86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b="-3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6982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19822-B421-0577-59C7-7A32C6FD7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Dagnabbit, another DAG!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D3A800B-79BB-B9DB-DB76-002A7B38887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53349" y="1143000"/>
            <a:ext cx="4551301" cy="4576763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7C108D09-BDB5-84EE-F8A3-77082F252E39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172199" y="1143000"/>
                <a:ext cx="5430915" cy="476952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Paths between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Direct: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Backdoor: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Path 2 has collider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no systematic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𝐶𝑜𝑣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via 2</a:t>
                </a:r>
              </a:p>
              <a:p>
                <a:pPr lvl="1"/>
                <a:r>
                  <a:rPr lang="en-US" dirty="0"/>
                  <a:t>only spurious from 1</a:t>
                </a:r>
              </a:p>
              <a:p>
                <a:r>
                  <a:rPr lang="en-US" dirty="0"/>
                  <a:t>Conditioning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makes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</a:t>
                </a:r>
                <a:r>
                  <a:rPr lang="en-US" i="1" dirty="0"/>
                  <a:t>independent.</a:t>
                </a:r>
              </a:p>
              <a:p>
                <a:pPr lvl="1"/>
                <a:r>
                  <a:rPr lang="en-US" dirty="0"/>
                  <a:t>Negates spurious collider correlation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7C108D09-BDB5-84EE-F8A3-77082F252E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72199" y="1143000"/>
                <a:ext cx="5430915" cy="4769528"/>
              </a:xfrm>
              <a:blipFill>
                <a:blip r:embed="rId3"/>
                <a:stretch>
                  <a:fillRect l="-2245" t="-2174" r="-1010" b="-16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8037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4D7FE-D552-C8E0-B339-6AD2C06E0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Propensity Score Matching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13A8B3D-3E04-82A5-7990-ED1323C7A47A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Match treated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nearest neighbors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13A8B3D-3E04-82A5-7990-ED1323C7A4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928" t="-56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32881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32995-160A-BD64-6C5A-1DE7AA393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Nearest-Neighbor Propensity Score Matching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A652AF-60BA-FD85-F58A-14306D1451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For each treated observation, match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(say 5) untreated observations  with the closest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Careful with sample size: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1" i="1" smtClean="0">
                                  <a:solidFill>
                                    <a:srgbClr val="E84A27"/>
                                  </a:solidFill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den>
                          </m:f>
                        </m:e>
                      </m:rad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𝑠𝑒</m:t>
                    </m:r>
                  </m:oMath>
                </a14:m>
                <a:r>
                  <a:rPr lang="en-US" dirty="0"/>
                  <a:t> is used to construct test statistics for p-values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⇒↓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𝑠𝑒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A652AF-60BA-FD85-F58A-14306D1451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53719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6CC9D-D0C4-0D98-5F71-362258696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Coding Example: Lalonde (1986)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4F97D-687F-9C11-205C-56E68F4FA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3000"/>
            <a:ext cx="10515600" cy="47606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National Supported Work Demonstration (NSW) job-training program</a:t>
            </a:r>
          </a:p>
          <a:p>
            <a:r>
              <a:rPr lang="en-US" dirty="0"/>
              <a:t>1970s: program admitted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Women receiving Aid to Families with Dependent Children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Recovering addicts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Released offenders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Men and women of both sexes who had not completed high school</a:t>
            </a:r>
          </a:p>
          <a:p>
            <a:pPr marL="0" indent="0">
              <a:buNone/>
            </a:pPr>
            <a:r>
              <a:rPr lang="en-US" dirty="0"/>
              <a:t>Lalonde (1986) used observational data as control group</a:t>
            </a:r>
          </a:p>
          <a:p>
            <a:r>
              <a:rPr lang="en-US" dirty="0"/>
              <a:t>Control group relative to treated group</a:t>
            </a:r>
          </a:p>
          <a:p>
            <a:pPr lvl="1"/>
            <a:r>
              <a:rPr lang="en-US" dirty="0"/>
              <a:t>Smaller proportion black and Hispanic, older, more likely married, higher educated, higher earnings, higher levels of employment </a:t>
            </a:r>
          </a:p>
          <a:p>
            <a:pPr lvl="1"/>
            <a:r>
              <a:rPr lang="en-US" dirty="0"/>
              <a:t>Cringe….</a:t>
            </a:r>
            <a:endParaRPr lang="en-US" dirty="0">
              <a:latin typeface="Chiller" panose="040204040310070206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9232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C1BE2-A709-DB8B-3669-44396F02F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Coding Example: Lalonde (1986)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90B194B-0C67-A59A-D64C-B89F917EC76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341697"/>
            <a:ext cx="5181600" cy="4179369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74FC843-3C93-A105-77C6-243DF06DECDA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dirty="0"/>
                  <a:t> estimates are all over the place</a:t>
                </a:r>
              </a:p>
              <a:p>
                <a:r>
                  <a:rPr lang="en-US" b="1" dirty="0">
                    <a:solidFill>
                      <a:srgbClr val="E84A27"/>
                    </a:solidFill>
                  </a:rPr>
                  <a:t>Selection bias</a:t>
                </a:r>
              </a:p>
              <a:p>
                <a:pPr marL="0" indent="0">
                  <a:buNone/>
                </a:pPr>
                <a:endParaRPr lang="en-US" b="1" dirty="0"/>
              </a:p>
              <a:p>
                <a:pPr marL="0" indent="0">
                  <a:buNone/>
                </a:pPr>
                <a:r>
                  <a:rPr lang="en-US" dirty="0"/>
                  <a:t>Can we fix it?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74FC843-3C93-A105-77C6-243DF06DEC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2471" t="-22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00354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A8D5E-E981-4847-BD66-6C8E47E8B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Empirical Approach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345D79-320C-F118-E2A9-776EB03C8A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143000"/>
                <a:ext cx="11181735" cy="4585447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Propensity score match: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With entire data, estimate propensity score for </a:t>
                </a:r>
                <a:r>
                  <a:rPr lang="en-US" dirty="0">
                    <a:solidFill>
                      <a:srgbClr val="E84A27"/>
                    </a:solidFill>
                  </a:rPr>
                  <a:t>being treated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Create control group using nearest-neighbor matching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Caution: be careful with extreme propensity scores</a:t>
                </a:r>
              </a:p>
              <a:p>
                <a:r>
                  <a:rPr lang="en-US" dirty="0"/>
                  <a:t>Observations with extreme values create finite sample bias like outliers</a:t>
                </a:r>
              </a:p>
              <a:p>
                <a:r>
                  <a:rPr lang="en-US" dirty="0"/>
                  <a:t>Trim such that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0.1,0.9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Again, be careful with sample size!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345D79-320C-F118-E2A9-776EB03C8A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143000"/>
                <a:ext cx="11181735" cy="4585447"/>
              </a:xfrm>
              <a:blipFill>
                <a:blip r:embed="rId2"/>
                <a:stretch>
                  <a:fillRect l="-1090" t="-2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6537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FB4A5-C66A-D014-C3D5-0CE3A4683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Conditional Independence Assumption (CIA)</a:t>
            </a:r>
          </a:p>
        </p:txBody>
      </p:sp>
      <p:pic>
        <p:nvPicPr>
          <p:cNvPr id="1030" name="Picture 6" descr="Aerial view of the CIA Headquarters, Langley, Virginia | Library of Congress">
            <a:extLst>
              <a:ext uri="{FF2B5EF4-FFF2-40B4-BE49-F238E27FC236}">
                <a16:creationId xmlns:a16="http://schemas.microsoft.com/office/drawing/2014/main" id="{CEAC2135-54A7-CBC4-6FCC-F3314C78128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5308" y="1143000"/>
            <a:ext cx="6961383" cy="458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4370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BB350-C7B5-E776-1AFC-FA2DDF1EF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Conditional Independence Assumption (CIA)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1FB823C-B5E3-24DC-75B2-F1F3940454A2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5814874" y="1143000"/>
                <a:ext cx="5538926" cy="45767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Ensures: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=1,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=1,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can be any combination of variables required to satisfy the CIA</a:t>
                </a:r>
              </a:p>
              <a:p>
                <a:r>
                  <a:rPr lang="en-US" dirty="0"/>
                  <a:t>At your computer, add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US" dirty="0"/>
                  <a:t> to RHS of your regression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1FB823C-B5E3-24DC-75B2-F1F3940454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5814874" y="1143000"/>
                <a:ext cx="5538926" cy="4576763"/>
              </a:xfrm>
              <a:blipFill>
                <a:blip r:embed="rId3"/>
                <a:stretch>
                  <a:fillRect l="-2310" r="-880" b="-3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E9806470-36B2-C6E9-7034-B7BDD4A4FAE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9089" y="1364834"/>
            <a:ext cx="2796800" cy="381867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7F944DE-CB8C-FCE5-BD22-416999C3B18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5"/>
          <a:stretch>
            <a:fillRect/>
          </a:stretch>
        </p:blipFill>
        <p:spPr>
          <a:xfrm>
            <a:off x="1423707" y="2169143"/>
            <a:ext cx="4010585" cy="2524477"/>
          </a:xfrm>
        </p:spPr>
      </p:pic>
    </p:spTree>
    <p:extLst>
      <p:ext uri="{BB962C8B-B14F-4D97-AF65-F5344CB8AC3E}">
        <p14:creationId xmlns:p14="http://schemas.microsoft.com/office/powerpoint/2010/main" val="139150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8B806-B266-8ECF-475B-28A2B686A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CIA Identifying Assumptions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B339B2-B00F-9FC0-00C8-59189AC3F8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Given each combination/cell/</a:t>
                </a:r>
                <a:r>
                  <a:rPr lang="en-US" b="1" dirty="0">
                    <a:solidFill>
                      <a:srgbClr val="E84A27"/>
                    </a:solidFill>
                  </a:rPr>
                  <a:t>strata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i.e. gender-age-race</a:t>
                </a:r>
              </a:p>
              <a:p>
                <a:endParaRPr lang="en-US" b="1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Conditional independence: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⫫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Backdoor criterion satisfied: no open backdoors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is </a:t>
                </a:r>
                <a:r>
                  <a:rPr lang="en-US" u="sng" dirty="0"/>
                  <a:t>as good as randomly assigned</a:t>
                </a:r>
                <a:r>
                  <a:rPr lang="en-US" dirty="0"/>
                  <a:t> </a:t>
                </a:r>
                <a:r>
                  <a:rPr lang="en-US" i="1" dirty="0"/>
                  <a:t>conditional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Common support: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0&lt;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Every strata has </a:t>
                </a:r>
                <a:r>
                  <a:rPr lang="en-US" b="1" dirty="0"/>
                  <a:t>both</a:t>
                </a:r>
                <a:r>
                  <a:rPr lang="en-US" dirty="0"/>
                  <a:t> treated and controlled individuals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Note: </a:t>
                </a:r>
                <a:r>
                  <a:rPr lang="en-US" b="1" dirty="0">
                    <a:solidFill>
                      <a:srgbClr val="E84A27"/>
                    </a:solidFill>
                  </a:rPr>
                  <a:t>CIA is untestable </a:t>
                </a:r>
                <a:r>
                  <a:rPr lang="en-US" dirty="0"/>
                  <a:t>because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contains </a:t>
                </a:r>
                <a:r>
                  <a:rPr lang="en-US" dirty="0" err="1"/>
                  <a:t>unobservables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B339B2-B00F-9FC0-00C8-59189AC3F8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4071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41689-2DBB-08D0-445A-26ABA9FA0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Two Basic Techniques to Satisfy CIA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4E7704-E8E5-61D0-8A28-EA169E132AC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Within each strata of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Subclassification</a:t>
                </a:r>
              </a:p>
              <a:p>
                <a:pPr lvl="1"/>
                <a:r>
                  <a:rPr lang="en-US" dirty="0"/>
                  <a:t>ATE is the weighted average of</a:t>
                </a:r>
              </a:p>
              <a:p>
                <a:pPr lvl="2"/>
                <a:r>
                  <a:rPr lang="en-US" dirty="0"/>
                  <a:t>The average effect within each strata</a:t>
                </a:r>
              </a:p>
              <a:p>
                <a:pPr lvl="2"/>
                <a:r>
                  <a:rPr lang="en-US" dirty="0"/>
                  <a:t>Weighted by the probability of each strata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Exact Matching</a:t>
                </a:r>
              </a:p>
              <a:p>
                <a:pPr lvl="1"/>
                <a:r>
                  <a:rPr lang="en-US" dirty="0"/>
                  <a:t>Assigning each treated and controlled observation a respective controlled or treated observation (or average of observation)</a:t>
                </a:r>
              </a:p>
              <a:p>
                <a:pPr lvl="1"/>
                <a:r>
                  <a:rPr lang="en-US" dirty="0"/>
                  <a:t>Buddies!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4E7704-E8E5-61D0-8A28-EA169E132A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1301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7DCAE-FA57-75EF-5542-5287B8969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Subclassification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96004D-1FD9-BF0F-4FEA-F66EAD1C35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Weighted averages of group averages</a:t>
            </a:r>
          </a:p>
        </p:txBody>
      </p:sp>
    </p:spTree>
    <p:extLst>
      <p:ext uri="{BB962C8B-B14F-4D97-AF65-F5344CB8AC3E}">
        <p14:creationId xmlns:p14="http://schemas.microsoft.com/office/powerpoint/2010/main" val="644055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D6FB736-D7F0-4FDB-C83F-99455C5D5B49}"/>
              </a:ext>
            </a:extLst>
          </p:cNvPr>
          <p:cNvSpPr/>
          <p:nvPr/>
        </p:nvSpPr>
        <p:spPr>
          <a:xfrm>
            <a:off x="6096000" y="1047566"/>
            <a:ext cx="4921188" cy="105419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E84A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C91484-7CB1-1F1C-4EC2-3D3B46BCE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First Class Titanic Passengers and Survival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1E88C99-9A4F-4432-D4AF-372EB9B4AB3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283069"/>
            <a:ext cx="5181600" cy="4296624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4F34053-397E-47B0-2563-C10FC800A0A2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b="0" i="1" dirty="0">
                    <a:latin typeface="Cambria Math" panose="02040503050406030204" pitchFamily="18" charset="0"/>
                  </a:rPr>
                  <a:t> </a:t>
                </a:r>
                <a:r>
                  <a:rPr lang="en-US" dirty="0"/>
                  <a:t>– Survived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– First Class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 – Woman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– Children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Paths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Race definitely mattered too but not in dataset so </a:t>
                </a:r>
                <a:r>
                  <a:rPr lang="en-US" dirty="0" err="1"/>
                  <a:t>shhhhh</a:t>
                </a:r>
                <a:r>
                  <a:rPr lang="en-US" dirty="0"/>
                  <a:t>……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4F34053-397E-47B0-2563-C10FC800A0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2471" t="-3067" b="-2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040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990C5-5452-5565-1AE4-8A4736C40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First Class Titanic Passengers and Survival</a:t>
            </a:r>
          </a:p>
        </p:txBody>
      </p:sp>
      <p:pic>
        <p:nvPicPr>
          <p:cNvPr id="2050" name="Picture 2" descr="Leonardo Di Caprio Finally Discusses Jack Titanic Door Scene">
            <a:extLst>
              <a:ext uri="{FF2B5EF4-FFF2-40B4-BE49-F238E27FC236}">
                <a16:creationId xmlns:a16="http://schemas.microsoft.com/office/drawing/2014/main" id="{8AA3B455-FF9C-E809-8378-43EB377336B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6162" y="1143000"/>
            <a:ext cx="6879675" cy="458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131278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.2332"/>
  <p:tag name="ORIGINALWIDTH" val="983.1271"/>
  <p:tag name="LATEXADDIN" val="\documentclass{article}&#10;\usepackage{amsmath}&#10;\pagestyle{empty}&#10;\begin{document}&#10;&#10;\newcommand{\indep}{\perp \!\!\! \perp}&#10;$(Y^1, Y^0) \indep D$ $|$ $X$&#10;&#10;&#10;\end{document}"/>
  <p:tag name="IGUANATEXSIZE" val="28"/>
  <p:tag name="IGUANATEXCURSOR" val="14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IUC Template" id="{933C97A2-4327-48DA-8768-082A2F3428DF}" vid="{89DB2F6F-1FDE-4033-8B51-D8463C1DFAB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UIUC Template</Template>
  <TotalTime>268</TotalTime>
  <Words>1210</Words>
  <Application>Microsoft Office PowerPoint</Application>
  <PresentationFormat>Widescreen</PresentationFormat>
  <Paragraphs>186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Calibri</vt:lpstr>
      <vt:lpstr>Calibri body</vt:lpstr>
      <vt:lpstr>Calibri Light</vt:lpstr>
      <vt:lpstr>Cambria Math</vt:lpstr>
      <vt:lpstr>Chiller</vt:lpstr>
      <vt:lpstr>Consolas</vt:lpstr>
      <vt:lpstr>Office Theme</vt:lpstr>
      <vt:lpstr>RE2 Matching and Propensity Scores</vt:lpstr>
      <vt:lpstr>Overview</vt:lpstr>
      <vt:lpstr>Conditional Independence Assumption (CIA)</vt:lpstr>
      <vt:lpstr>Conditional Independence Assumption (CIA)</vt:lpstr>
      <vt:lpstr>CIA Identifying Assumptions</vt:lpstr>
      <vt:lpstr>Two Basic Techniques to Satisfy CIA</vt:lpstr>
      <vt:lpstr>Subclassification</vt:lpstr>
      <vt:lpstr>Example: First Class Titanic Passengers and Survival</vt:lpstr>
      <vt:lpstr>Example: First Class Titanic Passengers and Survival</vt:lpstr>
      <vt:lpstr>Example: First Class Titanic Passengers and Survival</vt:lpstr>
      <vt:lpstr>Anyway…. The point being….</vt:lpstr>
      <vt:lpstr>An example with the Titanic data</vt:lpstr>
      <vt:lpstr>Curse of dimensionality</vt:lpstr>
      <vt:lpstr>Exact Matching</vt:lpstr>
      <vt:lpstr>Exact matching uses covariates instead of strata</vt:lpstr>
      <vt:lpstr>Approximate Matching</vt:lpstr>
      <vt:lpstr>Propensity scores are from logistic regression</vt:lpstr>
      <vt:lpstr>Propensity Scores</vt:lpstr>
      <vt:lpstr>Propensity Score Theorem (PST)</vt:lpstr>
      <vt:lpstr>PST Balancing Property</vt:lpstr>
      <vt:lpstr>Dagnabbit, another DAG!</vt:lpstr>
      <vt:lpstr>Propensity Score Matching</vt:lpstr>
      <vt:lpstr>Nearest-Neighbor Propensity Score Matching</vt:lpstr>
      <vt:lpstr>Coding Example: Lalonde (1986)</vt:lpstr>
      <vt:lpstr>Coding Example: Lalonde (1986)</vt:lpstr>
      <vt:lpstr>Empirical Approach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RE2 Matching and Propensity Scores</dc:title>
  <dc:creator>Oolman, Julian Wade</dc:creator>
  <cp:lastModifiedBy>Julian Wade</cp:lastModifiedBy>
  <cp:revision>6</cp:revision>
  <dcterms:created xsi:type="dcterms:W3CDTF">2023-02-23T17:55:05Z</dcterms:created>
  <dcterms:modified xsi:type="dcterms:W3CDTF">2023-02-28T16:47:28Z</dcterms:modified>
</cp:coreProperties>
</file>