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3" r:id="rId10"/>
    <p:sldId id="266" r:id="rId11"/>
    <p:sldId id="267" r:id="rId12"/>
    <p:sldId id="269" r:id="rId13"/>
    <p:sldId id="274" r:id="rId14"/>
    <p:sldId id="276" r:id="rId15"/>
    <p:sldId id="277" r:id="rId16"/>
    <p:sldId id="278" r:id="rId17"/>
    <p:sldId id="279" r:id="rId18"/>
    <p:sldId id="273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2023-03-09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2023-03-09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2023-03-09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2023-03-09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2023-03-09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24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25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eaweb.org/articles?id=10.1257/aer.20200002" TargetMode="External"/><Relationship Id="rId2" Type="http://schemas.openxmlformats.org/officeDocument/2006/relationships/hyperlink" Target="https://www.aeaweb.org/articles?id=10.1257/aer.103.6.212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IV2: Shift-Share Instruments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474 Econometrics of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67DB-9BC2-C140-75FE-8DA5EA90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Caveats of shift-share instruments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2CE5F-05CD-561F-BCD9-DF9594E78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43000"/>
                <a:ext cx="10676139" cy="45854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shift-share described uses industry-employment</a:t>
                </a:r>
              </a:p>
              <a:p>
                <a:r>
                  <a:rPr lang="en-US" dirty="0"/>
                  <a:t>Not product demand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Timothy Bartik formally models in his 1991 book to use for long-run data</a:t>
                </a:r>
              </a:p>
              <a:p>
                <a:r>
                  <a:rPr lang="en-US" dirty="0"/>
                  <a:t>Product supply shocks are short-run phenomena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≈&lt;5</m:t>
                    </m:r>
                  </m:oMath>
                </a14:m>
                <a:r>
                  <a:rPr lang="en-US" dirty="0"/>
                  <a:t> years)</a:t>
                </a:r>
              </a:p>
              <a:p>
                <a:pPr lvl="1"/>
                <a:r>
                  <a:rPr lang="en-US" dirty="0"/>
                  <a:t>E.g. COVID-19 supply shortages, 1970s oil shortage</a:t>
                </a:r>
              </a:p>
              <a:p>
                <a:r>
                  <a:rPr lang="en-US" dirty="0"/>
                  <a:t>Product demand shocks are long-run phenomena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r>
                  <a:rPr lang="en-US" dirty="0"/>
                  <a:t> years)</a:t>
                </a:r>
              </a:p>
              <a:p>
                <a:pPr lvl="1"/>
                <a:r>
                  <a:rPr lang="en-US" dirty="0"/>
                  <a:t>E.g. phones, overhead projectors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2CE5F-05CD-561F-BCD9-DF9594E78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43000"/>
                <a:ext cx="10676139" cy="4585447"/>
              </a:xfrm>
              <a:blipFill>
                <a:blip r:embed="rId2"/>
                <a:stretch>
                  <a:fillRect l="-1142" t="-2261" r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52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AEF7-EDB1-6A10-86FD-95F773D1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building will stay relevant forever: UWYO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C2908-5839-A928-023D-96D4348F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Malone Belton Abel P.C. » Classroom Building">
            <a:extLst>
              <a:ext uri="{FF2B5EF4-FFF2-40B4-BE49-F238E27FC236}">
                <a16:creationId xmlns:a16="http://schemas.microsoft.com/office/drawing/2014/main" id="{73F3FF79-23A1-4CCE-557D-57E3EFF0B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1" y="1381125"/>
            <a:ext cx="85725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lide projector | Slide projector, Sometimes i wonder, Great memories">
            <a:extLst>
              <a:ext uri="{FF2B5EF4-FFF2-40B4-BE49-F238E27FC236}">
                <a16:creationId xmlns:a16="http://schemas.microsoft.com/office/drawing/2014/main" id="{E6ACA10F-A9F9-C4FB-A7D1-BD905003C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079" y="2212574"/>
            <a:ext cx="31242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34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D3E08F-904F-51E8-E344-3C30E56BD1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42901"/>
                <a:ext cx="11040122" cy="59949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Creating shift-shares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in 1</a:t>
                </a:r>
                <a:r>
                  <a:rPr lang="en-US" baseline="30000" dirty="0"/>
                  <a:t>st</a:t>
                </a:r>
                <a:r>
                  <a:rPr lang="en-US" dirty="0"/>
                  <a:t> stage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D3E08F-904F-51E8-E344-3C30E56BD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42901"/>
                <a:ext cx="11040122" cy="599492"/>
              </a:xfrm>
              <a:blipFill>
                <a:blip r:embed="rId2"/>
                <a:stretch>
                  <a:fillRect l="-1988" t="-26263" r="-1933" b="-5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0DD9F-7053-7FC4-0109-7E5BB81B3CA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=1, 2, …,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: area </a:t>
                </a:r>
              </a:p>
              <a:p>
                <a:pPr lvl="1"/>
                <a:r>
                  <a:rPr lang="en-US" dirty="0"/>
                  <a:t>(e.g. county, state, etc.)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national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m:rPr>
                        <m:nor/>
                      </m:rPr>
                      <a:rPr lang="en-US" dirty="0"/>
                      <m:t>:</m:t>
                    </m:r>
                  </m:oMath>
                </a14:m>
                <a:r>
                  <a:rPr lang="en-US" dirty="0"/>
                  <a:t> industry </a:t>
                </a:r>
              </a:p>
              <a:p>
                <a:pPr lvl="1"/>
                <a:r>
                  <a:rPr lang="en-US" dirty="0"/>
                  <a:t>(NAICS 4)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year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0DD9F-7053-7FC4-0109-7E5BB81B3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82B9A5-ACA2-B328-640B-8600FCFC8B5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143000"/>
                <a:ext cx="5377649" cy="4576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Shifts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industry </a:t>
                </a:r>
                <a:r>
                  <a:rPr lang="en-US" b="1" dirty="0"/>
                  <a:t>g</a:t>
                </a:r>
                <a:r>
                  <a:rPr lang="en-US" dirty="0"/>
                  <a:t>rowth)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=%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industry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emp.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Shares</a:t>
                </a:r>
                <a:r>
                  <a:rPr lang="en-US" dirty="0"/>
                  <a:t> (industry distribution)</a:t>
                </a:r>
                <a:endParaRPr lang="en-US" u="sn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initial local industry share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𝑙𝑜𝑐𝑎𝑙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𝑛𝑎𝑡𝑖𝑜𝑛𝑎𝑙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82B9A5-ACA2-B328-640B-8600FCFC8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143000"/>
                <a:ext cx="5377649" cy="4576763"/>
              </a:xfrm>
              <a:blipFill>
                <a:blip r:embed="rId4"/>
                <a:stretch>
                  <a:fillRect l="-2265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2483FC-3C9F-A8A7-28F2-60DDDCFD15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A simple 2 region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1 industry example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2483FC-3C9F-A8A7-28F2-60DDDCFD1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8283" b="-49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481973-8D28-A232-09B8-68627B44EFC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Chicago          </a:t>
                </a:r>
                <a:r>
                  <a:rPr lang="en-US" sz="2400" dirty="0"/>
                  <a:t>Employed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=1980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San Francisco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481973-8D28-A232-09B8-68627B44E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BDC2FD7-7CA6-FE05-05D5-DC769CD0DFE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143000"/>
                <a:ext cx="6019801" cy="45767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,1,1980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6+3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,1,1980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6+3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Suppose the 1990 national  employment is 4 more than 1980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,1990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9+4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,1990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9+4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BDC2FD7-7CA6-FE05-05D5-DC769CD0D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143000"/>
                <a:ext cx="6019801" cy="4576763"/>
              </a:xfrm>
              <a:blipFill>
                <a:blip r:embed="rId4"/>
                <a:stretch>
                  <a:fillRect l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8" descr="City with solid fill">
            <a:extLst>
              <a:ext uri="{FF2B5EF4-FFF2-40B4-BE49-F238E27FC236}">
                <a16:creationId xmlns:a16="http://schemas.microsoft.com/office/drawing/2014/main" id="{B27F889E-245B-6694-2C16-6A19E70AA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9709" y="1545061"/>
            <a:ext cx="1669002" cy="1669002"/>
          </a:xfrm>
          <a:prstGeom prst="rect">
            <a:avLst/>
          </a:prstGeom>
        </p:spPr>
      </p:pic>
      <p:pic>
        <p:nvPicPr>
          <p:cNvPr id="18" name="Graphic 17" descr="City outline">
            <a:extLst>
              <a:ext uri="{FF2B5EF4-FFF2-40B4-BE49-F238E27FC236}">
                <a16:creationId xmlns:a16="http://schemas.microsoft.com/office/drawing/2014/main" id="{6A8864B5-EB99-2255-084B-DCDB7A349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867" y="3643938"/>
            <a:ext cx="1734844" cy="1734844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02E47506-2BC1-F9F2-E938-C7BFACFAD0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32951" y="1625580"/>
            <a:ext cx="693938" cy="693938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086638BD-E94F-8003-A9C9-B0D5BD39B7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6889" y="1625580"/>
            <a:ext cx="693938" cy="693938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9F6A6D1D-52E4-4057-6789-397C4085F9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20827" y="1625580"/>
            <a:ext cx="693938" cy="693938"/>
          </a:xfrm>
          <a:prstGeom prst="rect">
            <a:avLst/>
          </a:prstGeom>
        </p:spPr>
      </p:pic>
      <p:pic>
        <p:nvPicPr>
          <p:cNvPr id="23" name="Graphic 22" descr="Man with solid fill">
            <a:extLst>
              <a:ext uri="{FF2B5EF4-FFF2-40B4-BE49-F238E27FC236}">
                <a16:creationId xmlns:a16="http://schemas.microsoft.com/office/drawing/2014/main" id="{B898C0F3-AF18-3918-07B9-EC10096430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32951" y="2520125"/>
            <a:ext cx="693938" cy="693938"/>
          </a:xfrm>
          <a:prstGeom prst="rect">
            <a:avLst/>
          </a:prstGeom>
        </p:spPr>
      </p:pic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BAA8A428-8368-C689-544B-92379845C7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6889" y="2520125"/>
            <a:ext cx="693938" cy="693938"/>
          </a:xfrm>
          <a:prstGeom prst="rect">
            <a:avLst/>
          </a:prstGeom>
        </p:spPr>
      </p:pic>
      <p:pic>
        <p:nvPicPr>
          <p:cNvPr id="25" name="Graphic 24" descr="Man with solid fill">
            <a:extLst>
              <a:ext uri="{FF2B5EF4-FFF2-40B4-BE49-F238E27FC236}">
                <a16:creationId xmlns:a16="http://schemas.microsoft.com/office/drawing/2014/main" id="{8BFFEE58-AD0D-927A-C45D-0604C8D54D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6388" y="2520125"/>
            <a:ext cx="693938" cy="693938"/>
          </a:xfrm>
          <a:prstGeom prst="rect">
            <a:avLst/>
          </a:prstGeom>
        </p:spPr>
      </p:pic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E39CE236-2380-960B-2AE0-1336E78FBD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37390" y="4119944"/>
            <a:ext cx="693938" cy="693938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AC8D016D-3A84-F54A-3BF6-D339FF3615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6889" y="4119944"/>
            <a:ext cx="693938" cy="693938"/>
          </a:xfrm>
          <a:prstGeom prst="rect">
            <a:avLst/>
          </a:prstGeom>
        </p:spPr>
      </p:pic>
      <p:pic>
        <p:nvPicPr>
          <p:cNvPr id="28" name="Graphic 27" descr="Man with solid fill">
            <a:extLst>
              <a:ext uri="{FF2B5EF4-FFF2-40B4-BE49-F238E27FC236}">
                <a16:creationId xmlns:a16="http://schemas.microsoft.com/office/drawing/2014/main" id="{35296ED1-4E8C-2975-A78F-0FA8A21183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6388" y="4119944"/>
            <a:ext cx="693938" cy="69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6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2483FC-3C9F-A8A7-28F2-60DDDCFD15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A 2 region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 industry example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2483FC-3C9F-A8A7-28F2-60DDDCFD1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8283" b="-49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481973-8D28-A232-09B8-68627B44EFC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Chicago          </a:t>
                </a:r>
                <a:r>
                  <a:rPr lang="en-US" sz="2400" dirty="0"/>
                  <a:t>Employed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=1980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San Francisco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481973-8D28-A232-09B8-68627B44E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BDC2FD7-7CA6-FE05-05D5-DC769CD0DFE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143000"/>
                <a:ext cx="6019800" cy="45767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,1,1980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,2,1980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,1,1980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,2,1980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BDC2FD7-7CA6-FE05-05D5-DC769CD0D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143000"/>
                <a:ext cx="6019800" cy="45767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8" descr="City with solid fill">
            <a:extLst>
              <a:ext uri="{FF2B5EF4-FFF2-40B4-BE49-F238E27FC236}">
                <a16:creationId xmlns:a16="http://schemas.microsoft.com/office/drawing/2014/main" id="{B27F889E-245B-6694-2C16-6A19E70AA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9709" y="1545061"/>
            <a:ext cx="1669002" cy="1669002"/>
          </a:xfrm>
          <a:prstGeom prst="rect">
            <a:avLst/>
          </a:prstGeom>
        </p:spPr>
      </p:pic>
      <p:pic>
        <p:nvPicPr>
          <p:cNvPr id="18" name="Graphic 17" descr="City outline">
            <a:extLst>
              <a:ext uri="{FF2B5EF4-FFF2-40B4-BE49-F238E27FC236}">
                <a16:creationId xmlns:a16="http://schemas.microsoft.com/office/drawing/2014/main" id="{6A8864B5-EB99-2255-084B-DCDB7A349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867" y="3643938"/>
            <a:ext cx="1734844" cy="1734844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02E47506-2BC1-F9F2-E938-C7BFACFAD0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32951" y="1625580"/>
            <a:ext cx="693938" cy="693938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086638BD-E94F-8003-A9C9-B0D5BD39B7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6889" y="1625580"/>
            <a:ext cx="693938" cy="693938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9F6A6D1D-52E4-4057-6789-397C4085F9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20827" y="1625580"/>
            <a:ext cx="693938" cy="693938"/>
          </a:xfrm>
          <a:prstGeom prst="rect">
            <a:avLst/>
          </a:prstGeom>
        </p:spPr>
      </p:pic>
      <p:pic>
        <p:nvPicPr>
          <p:cNvPr id="23" name="Graphic 22" descr="Man with solid fill">
            <a:extLst>
              <a:ext uri="{FF2B5EF4-FFF2-40B4-BE49-F238E27FC236}">
                <a16:creationId xmlns:a16="http://schemas.microsoft.com/office/drawing/2014/main" id="{B898C0F3-AF18-3918-07B9-EC10096430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32951" y="2520125"/>
            <a:ext cx="693938" cy="693938"/>
          </a:xfrm>
          <a:prstGeom prst="rect">
            <a:avLst/>
          </a:prstGeom>
        </p:spPr>
      </p:pic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E39CE236-2380-960B-2AE0-1336E78FBD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37390" y="4119944"/>
            <a:ext cx="693938" cy="693938"/>
          </a:xfrm>
          <a:prstGeom prst="rect">
            <a:avLst/>
          </a:prstGeom>
        </p:spPr>
      </p:pic>
      <p:pic>
        <p:nvPicPr>
          <p:cNvPr id="7" name="Graphic 6" descr="Man outline">
            <a:extLst>
              <a:ext uri="{FF2B5EF4-FFF2-40B4-BE49-F238E27FC236}">
                <a16:creationId xmlns:a16="http://schemas.microsoft.com/office/drawing/2014/main" id="{B0382C80-9AE7-CB25-D15C-2AEF045875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20827" y="2521795"/>
            <a:ext cx="700382" cy="700382"/>
          </a:xfrm>
          <a:prstGeom prst="rect">
            <a:avLst/>
          </a:prstGeom>
        </p:spPr>
      </p:pic>
      <p:pic>
        <p:nvPicPr>
          <p:cNvPr id="8" name="Graphic 7" descr="Man outline">
            <a:extLst>
              <a:ext uri="{FF2B5EF4-FFF2-40B4-BE49-F238E27FC236}">
                <a16:creationId xmlns:a16="http://schemas.microsoft.com/office/drawing/2014/main" id="{17E96DB6-556B-C2AA-9D03-9AA5092A0D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20445" y="4112665"/>
            <a:ext cx="700382" cy="700382"/>
          </a:xfrm>
          <a:prstGeom prst="rect">
            <a:avLst/>
          </a:prstGeom>
        </p:spPr>
      </p:pic>
      <p:pic>
        <p:nvPicPr>
          <p:cNvPr id="9" name="Graphic 8" descr="Man outline">
            <a:extLst>
              <a:ext uri="{FF2B5EF4-FFF2-40B4-BE49-F238E27FC236}">
                <a16:creationId xmlns:a16="http://schemas.microsoft.com/office/drawing/2014/main" id="{FEDC740C-7048-8CA4-DB9D-70421E653B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20827" y="4104551"/>
            <a:ext cx="700382" cy="700382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3E0D70DC-757D-8FE6-F794-082F448630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6889" y="2527404"/>
            <a:ext cx="693938" cy="69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1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2483FC-3C9F-A8A7-28F2-60DDDCFD15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A 2 region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 industry example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2483FC-3C9F-A8A7-28F2-60DDDCFD1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8283" b="-49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481973-8D28-A232-09B8-68627B44EFC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Chicago          </a:t>
                </a:r>
                <a:r>
                  <a:rPr lang="en-US" sz="2400" dirty="0"/>
                  <a:t>Employed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=1980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San Francisco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481973-8D28-A232-09B8-68627B44E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BDC2FD7-7CA6-FE05-05D5-DC769CD0DFE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143000"/>
                <a:ext cx="6019800" cy="45767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,1,1980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,2,1980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,1,1980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,2,1980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1990: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 2 &amp;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 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,1,1990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(6+2)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,2,1990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(3+3)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BDC2FD7-7CA6-FE05-05D5-DC769CD0D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143000"/>
                <a:ext cx="6019800" cy="4576763"/>
              </a:xfrm>
              <a:blipFill>
                <a:blip r:embed="rId4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8" descr="City with solid fill">
            <a:extLst>
              <a:ext uri="{FF2B5EF4-FFF2-40B4-BE49-F238E27FC236}">
                <a16:creationId xmlns:a16="http://schemas.microsoft.com/office/drawing/2014/main" id="{B27F889E-245B-6694-2C16-6A19E70AA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9709" y="1545061"/>
            <a:ext cx="1669002" cy="1669002"/>
          </a:xfrm>
          <a:prstGeom prst="rect">
            <a:avLst/>
          </a:prstGeom>
        </p:spPr>
      </p:pic>
      <p:pic>
        <p:nvPicPr>
          <p:cNvPr id="18" name="Graphic 17" descr="City outline">
            <a:extLst>
              <a:ext uri="{FF2B5EF4-FFF2-40B4-BE49-F238E27FC236}">
                <a16:creationId xmlns:a16="http://schemas.microsoft.com/office/drawing/2014/main" id="{6A8864B5-EB99-2255-084B-DCDB7A349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867" y="3643938"/>
            <a:ext cx="1734844" cy="1734844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02E47506-2BC1-F9F2-E938-C7BFACFAD0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32951" y="1625580"/>
            <a:ext cx="693938" cy="693938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086638BD-E94F-8003-A9C9-B0D5BD39B7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6889" y="1625580"/>
            <a:ext cx="693938" cy="693938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9F6A6D1D-52E4-4057-6789-397C4085F9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20827" y="1625580"/>
            <a:ext cx="693938" cy="693938"/>
          </a:xfrm>
          <a:prstGeom prst="rect">
            <a:avLst/>
          </a:prstGeom>
        </p:spPr>
      </p:pic>
      <p:pic>
        <p:nvPicPr>
          <p:cNvPr id="23" name="Graphic 22" descr="Man with solid fill">
            <a:extLst>
              <a:ext uri="{FF2B5EF4-FFF2-40B4-BE49-F238E27FC236}">
                <a16:creationId xmlns:a16="http://schemas.microsoft.com/office/drawing/2014/main" id="{B898C0F3-AF18-3918-07B9-EC10096430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32951" y="2520125"/>
            <a:ext cx="693938" cy="693938"/>
          </a:xfrm>
          <a:prstGeom prst="rect">
            <a:avLst/>
          </a:prstGeom>
        </p:spPr>
      </p:pic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E39CE236-2380-960B-2AE0-1336E78FBD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37390" y="4119944"/>
            <a:ext cx="693938" cy="693938"/>
          </a:xfrm>
          <a:prstGeom prst="rect">
            <a:avLst/>
          </a:prstGeom>
        </p:spPr>
      </p:pic>
      <p:pic>
        <p:nvPicPr>
          <p:cNvPr id="7" name="Graphic 6" descr="Man outline">
            <a:extLst>
              <a:ext uri="{FF2B5EF4-FFF2-40B4-BE49-F238E27FC236}">
                <a16:creationId xmlns:a16="http://schemas.microsoft.com/office/drawing/2014/main" id="{B0382C80-9AE7-CB25-D15C-2AEF045875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20827" y="2521795"/>
            <a:ext cx="700382" cy="700382"/>
          </a:xfrm>
          <a:prstGeom prst="rect">
            <a:avLst/>
          </a:prstGeom>
        </p:spPr>
      </p:pic>
      <p:pic>
        <p:nvPicPr>
          <p:cNvPr id="8" name="Graphic 7" descr="Man outline">
            <a:extLst>
              <a:ext uri="{FF2B5EF4-FFF2-40B4-BE49-F238E27FC236}">
                <a16:creationId xmlns:a16="http://schemas.microsoft.com/office/drawing/2014/main" id="{17E96DB6-556B-C2AA-9D03-9AA5092A0D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20445" y="4112665"/>
            <a:ext cx="700382" cy="700382"/>
          </a:xfrm>
          <a:prstGeom prst="rect">
            <a:avLst/>
          </a:prstGeom>
        </p:spPr>
      </p:pic>
      <p:pic>
        <p:nvPicPr>
          <p:cNvPr id="9" name="Graphic 8" descr="Man outline">
            <a:extLst>
              <a:ext uri="{FF2B5EF4-FFF2-40B4-BE49-F238E27FC236}">
                <a16:creationId xmlns:a16="http://schemas.microsoft.com/office/drawing/2014/main" id="{FEDC740C-7048-8CA4-DB9D-70421E653B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20827" y="4104551"/>
            <a:ext cx="700382" cy="700382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3E0D70DC-757D-8FE6-F794-082F448630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6889" y="2527404"/>
            <a:ext cx="693938" cy="693938"/>
          </a:xfrm>
          <a:prstGeom prst="rect">
            <a:avLst/>
          </a:prstGeom>
        </p:spPr>
      </p:pic>
      <p:pic>
        <p:nvPicPr>
          <p:cNvPr id="11" name="Graphic 10" descr="Man with solid fill">
            <a:extLst>
              <a:ext uri="{FF2B5EF4-FFF2-40B4-BE49-F238E27FC236}">
                <a16:creationId xmlns:a16="http://schemas.microsoft.com/office/drawing/2014/main" id="{AF94A448-3EBB-4F6D-AD22-6DAD776907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02137" y="3601032"/>
            <a:ext cx="385438" cy="385438"/>
          </a:xfrm>
          <a:prstGeom prst="rect">
            <a:avLst/>
          </a:prstGeom>
        </p:spPr>
      </p:pic>
      <p:pic>
        <p:nvPicPr>
          <p:cNvPr id="12" name="Graphic 11" descr="Man outline">
            <a:extLst>
              <a:ext uri="{FF2B5EF4-FFF2-40B4-BE49-F238E27FC236}">
                <a16:creationId xmlns:a16="http://schemas.microsoft.com/office/drawing/2014/main" id="{AA81860B-D815-9CFA-8AD6-25F2AF0A61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24791" y="3601032"/>
            <a:ext cx="385439" cy="3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3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2483FC-3C9F-A8A7-28F2-60DDDCFD15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A 2 region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 industry example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2483FC-3C9F-A8A7-28F2-60DDDCFD1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8283" b="-49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481973-8D28-A232-09B8-68627B44EFC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Chicago          </a:t>
                </a:r>
                <a:r>
                  <a:rPr lang="en-US" sz="2400" dirty="0"/>
                  <a:t>Employed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=1980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San Francisco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481973-8D28-A232-09B8-68627B44E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BDC2FD7-7CA6-FE05-05D5-DC769CD0DFE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143000"/>
                <a:ext cx="6019800" cy="45767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,1,1980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,2,1980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,1,1980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,2,1980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,1,1990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,2,1990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1990: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 2 &amp;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 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,1990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,1990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BDC2FD7-7CA6-FE05-05D5-DC769CD0D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143000"/>
                <a:ext cx="6019800" cy="4576763"/>
              </a:xfrm>
              <a:blipFill>
                <a:blip r:embed="rId4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8" descr="City with solid fill">
            <a:extLst>
              <a:ext uri="{FF2B5EF4-FFF2-40B4-BE49-F238E27FC236}">
                <a16:creationId xmlns:a16="http://schemas.microsoft.com/office/drawing/2014/main" id="{B27F889E-245B-6694-2C16-6A19E70AA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9709" y="1545061"/>
            <a:ext cx="1669002" cy="1669002"/>
          </a:xfrm>
          <a:prstGeom prst="rect">
            <a:avLst/>
          </a:prstGeom>
        </p:spPr>
      </p:pic>
      <p:pic>
        <p:nvPicPr>
          <p:cNvPr id="18" name="Graphic 17" descr="City outline">
            <a:extLst>
              <a:ext uri="{FF2B5EF4-FFF2-40B4-BE49-F238E27FC236}">
                <a16:creationId xmlns:a16="http://schemas.microsoft.com/office/drawing/2014/main" id="{6A8864B5-EB99-2255-084B-DCDB7A349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867" y="3643938"/>
            <a:ext cx="1734844" cy="1734844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02E47506-2BC1-F9F2-E938-C7BFACFAD0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32951" y="1625580"/>
            <a:ext cx="693938" cy="693938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086638BD-E94F-8003-A9C9-B0D5BD39B7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6889" y="1625580"/>
            <a:ext cx="693938" cy="693938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9F6A6D1D-52E4-4057-6789-397C4085F9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20827" y="1625580"/>
            <a:ext cx="693938" cy="693938"/>
          </a:xfrm>
          <a:prstGeom prst="rect">
            <a:avLst/>
          </a:prstGeom>
        </p:spPr>
      </p:pic>
      <p:pic>
        <p:nvPicPr>
          <p:cNvPr id="23" name="Graphic 22" descr="Man with solid fill">
            <a:extLst>
              <a:ext uri="{FF2B5EF4-FFF2-40B4-BE49-F238E27FC236}">
                <a16:creationId xmlns:a16="http://schemas.microsoft.com/office/drawing/2014/main" id="{B898C0F3-AF18-3918-07B9-EC10096430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32951" y="2520125"/>
            <a:ext cx="693938" cy="693938"/>
          </a:xfrm>
          <a:prstGeom prst="rect">
            <a:avLst/>
          </a:prstGeom>
        </p:spPr>
      </p:pic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E39CE236-2380-960B-2AE0-1336E78FBD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37390" y="4119944"/>
            <a:ext cx="693938" cy="693938"/>
          </a:xfrm>
          <a:prstGeom prst="rect">
            <a:avLst/>
          </a:prstGeom>
        </p:spPr>
      </p:pic>
      <p:pic>
        <p:nvPicPr>
          <p:cNvPr id="7" name="Graphic 6" descr="Man outline">
            <a:extLst>
              <a:ext uri="{FF2B5EF4-FFF2-40B4-BE49-F238E27FC236}">
                <a16:creationId xmlns:a16="http://schemas.microsoft.com/office/drawing/2014/main" id="{B0382C80-9AE7-CB25-D15C-2AEF045875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20827" y="2521795"/>
            <a:ext cx="700382" cy="700382"/>
          </a:xfrm>
          <a:prstGeom prst="rect">
            <a:avLst/>
          </a:prstGeom>
        </p:spPr>
      </p:pic>
      <p:pic>
        <p:nvPicPr>
          <p:cNvPr id="8" name="Graphic 7" descr="Man outline">
            <a:extLst>
              <a:ext uri="{FF2B5EF4-FFF2-40B4-BE49-F238E27FC236}">
                <a16:creationId xmlns:a16="http://schemas.microsoft.com/office/drawing/2014/main" id="{17E96DB6-556B-C2AA-9D03-9AA5092A0D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20445" y="4112665"/>
            <a:ext cx="700382" cy="700382"/>
          </a:xfrm>
          <a:prstGeom prst="rect">
            <a:avLst/>
          </a:prstGeom>
        </p:spPr>
      </p:pic>
      <p:pic>
        <p:nvPicPr>
          <p:cNvPr id="9" name="Graphic 8" descr="Man outline">
            <a:extLst>
              <a:ext uri="{FF2B5EF4-FFF2-40B4-BE49-F238E27FC236}">
                <a16:creationId xmlns:a16="http://schemas.microsoft.com/office/drawing/2014/main" id="{FEDC740C-7048-8CA4-DB9D-70421E653B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20827" y="4104551"/>
            <a:ext cx="700382" cy="700382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3E0D70DC-757D-8FE6-F794-082F448630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6889" y="2527404"/>
            <a:ext cx="693938" cy="693938"/>
          </a:xfrm>
          <a:prstGeom prst="rect">
            <a:avLst/>
          </a:prstGeom>
        </p:spPr>
      </p:pic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A29C0240-653A-877D-A6DB-5B98348ABC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02137" y="3760832"/>
            <a:ext cx="385438" cy="385438"/>
          </a:xfrm>
          <a:prstGeom prst="rect">
            <a:avLst/>
          </a:prstGeom>
        </p:spPr>
      </p:pic>
      <p:pic>
        <p:nvPicPr>
          <p:cNvPr id="6" name="Graphic 5" descr="Man outline">
            <a:extLst>
              <a:ext uri="{FF2B5EF4-FFF2-40B4-BE49-F238E27FC236}">
                <a16:creationId xmlns:a16="http://schemas.microsoft.com/office/drawing/2014/main" id="{C8D6C542-5E3A-9864-8E0C-36CACFA45E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24791" y="3760832"/>
            <a:ext cx="385439" cy="3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5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D18D-2AE9-5BDB-F294-C76C3CBD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243C4-262A-ECD4-39D8-D0361CDEA64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: area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: all areas </a:t>
                </a:r>
                <a:r>
                  <a:rPr lang="en-US" b="1" dirty="0"/>
                  <a:t>besides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“leave-one-out”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national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: industry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: year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243C4-262A-ECD4-39D8-D0361CDEA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3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9D60704-689A-940D-A9C0-7F8636F837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143000"/>
                <a:ext cx="5697246" cy="469850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Remove local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from shift due to exclusion restriction:</a:t>
                </a:r>
              </a:p>
              <a:p>
                <a:r>
                  <a:rPr lang="en-US" dirty="0"/>
                  <a:t>Don’t predict endogenous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 with an instrument that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in the first stage</a:t>
                </a:r>
              </a:p>
              <a:p>
                <a:pPr marL="0" indent="0">
                  <a:buNone/>
                </a:pPr>
                <a:r>
                  <a:rPr lang="en-US" u="sng" dirty="0"/>
                  <a:t>Shifts</a:t>
                </a:r>
                <a:r>
                  <a:rPr lang="en-US" dirty="0"/>
                  <a:t> (calculated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times):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Only use </a:t>
                </a:r>
                <a:r>
                  <a:rPr lang="en-US" b="1" dirty="0">
                    <a:solidFill>
                      <a:srgbClr val="E84A27"/>
                    </a:solidFill>
                  </a:rPr>
                  <a:t>tradable industries</a:t>
                </a:r>
              </a:p>
              <a:p>
                <a:pPr lvl="1"/>
                <a:r>
                  <a:rPr lang="en-US" dirty="0"/>
                  <a:t>Electronics and legal advice (versus  barbers and hotel stays)</a:t>
                </a:r>
              </a:p>
              <a:p>
                <a:pPr marL="0" indent="0">
                  <a:buNone/>
                </a:pPr>
                <a:r>
                  <a:rPr lang="en-US" u="sng" dirty="0"/>
                  <a:t>Shares</a:t>
                </a:r>
                <a:r>
                  <a:rPr lang="en-US" dirty="0"/>
                  <a:t> (calculated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times):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u="sng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9D60704-689A-940D-A9C0-7F8636F83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143000"/>
                <a:ext cx="5697246" cy="4698507"/>
              </a:xfrm>
              <a:blipFill>
                <a:blip r:embed="rId3"/>
                <a:stretch>
                  <a:fillRect l="-1818" t="-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95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DE92-DC12-00E6-98ED-E27F6724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42394-374E-D787-5A65-C01530DF8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Autor, Dorn, and Hanson (2013) The China Syndrome</a:t>
                </a:r>
                <a:endParaRPr lang="en-US" dirty="0"/>
              </a:p>
              <a:p>
                <a:r>
                  <a:rPr lang="en-US" dirty="0"/>
                  <a:t>Effect of Chinese imports on USA industry employment</a:t>
                </a:r>
              </a:p>
              <a:p>
                <a:r>
                  <a:rPr lang="en-US" dirty="0"/>
                  <a:t>Import instrument: non-USA Chinese import </a:t>
                </a:r>
                <a:r>
                  <a:rPr lang="en-US" b="1" dirty="0"/>
                  <a:t>shifts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USA </a:t>
                </a:r>
                <a:r>
                  <a:rPr lang="en-US" b="1" dirty="0"/>
                  <a:t>shares</a:t>
                </a:r>
                <a:endParaRPr lang="en-US" dirty="0"/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dirty="0">
                    <a:hlinkClick r:id="rId3"/>
                  </a:rPr>
                  <a:t>Ellora </a:t>
                </a:r>
                <a:r>
                  <a:rPr lang="en-US" dirty="0" err="1">
                    <a:hlinkClick r:id="rId3"/>
                  </a:rPr>
                  <a:t>Derenoncourt</a:t>
                </a:r>
                <a:r>
                  <a:rPr lang="en-US" dirty="0">
                    <a:hlinkClick r:id="rId3"/>
                  </a:rPr>
                  <a:t> (2022) Can you move to opportunity?</a:t>
                </a:r>
                <a:endParaRPr lang="en-US" dirty="0"/>
              </a:p>
              <a:p>
                <a:r>
                  <a:rPr lang="en-US" dirty="0"/>
                  <a:t>Effect of 1940-1970 Great Migration on 2000 income ranks</a:t>
                </a:r>
              </a:p>
              <a:p>
                <a:r>
                  <a:rPr lang="en-US" dirty="0"/>
                  <a:t>Migration instrument: population migration </a:t>
                </a:r>
                <a:r>
                  <a:rPr lang="en-US" b="1" dirty="0"/>
                  <a:t>shifts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pre-1940 migration flow</a:t>
                </a:r>
                <a:r>
                  <a:rPr lang="en-US" b="1" dirty="0"/>
                  <a:t> shares</a:t>
                </a:r>
              </a:p>
              <a:p>
                <a:r>
                  <a:rPr lang="en-US" dirty="0"/>
                  <a:t>“Enclave design”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42394-374E-D787-5A65-C01530DF8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261" b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87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4563-561E-91C0-58B1-3EB15846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 &amp;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CFDF1-1A82-0618-82B8-605666902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Constructing shift-shares and </a:t>
            </a:r>
            <a:r>
              <a:rPr lang="en-US" sz="2000" dirty="0" err="1">
                <a:latin typeface="Lucida Console" panose="020B0609040504020204" pitchFamily="49" charset="0"/>
              </a:rPr>
              <a:t>feols</a:t>
            </a:r>
            <a:r>
              <a:rPr lang="en-US" sz="2000" dirty="0">
                <a:latin typeface="Lucida Console" panose="020B0609040504020204" pitchFamily="49" charset="0"/>
              </a:rPr>
              <a:t>()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28443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DD9C-2771-346A-2BB8-ABC0E742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826C9-010E-6EA2-B08A-2715AAB9C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time: Read Ch 7.6 and 7.7.1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How to estimate supply elasticities</a:t>
            </a:r>
          </a:p>
          <a:p>
            <a:r>
              <a:rPr lang="en-US" dirty="0"/>
              <a:t>Shift-share instruments</a:t>
            </a:r>
          </a:p>
          <a:p>
            <a:pPr lvl="1"/>
            <a:r>
              <a:rPr lang="en-US" dirty="0"/>
              <a:t>Intuition</a:t>
            </a:r>
          </a:p>
          <a:p>
            <a:pPr lvl="1"/>
            <a:r>
              <a:rPr lang="en-US" dirty="0"/>
              <a:t>Applications</a:t>
            </a:r>
          </a:p>
          <a:p>
            <a:r>
              <a:rPr lang="en-US" dirty="0"/>
              <a:t>Coding: constructing shift-share instruments</a:t>
            </a:r>
          </a:p>
        </p:txBody>
      </p:sp>
    </p:spTree>
    <p:extLst>
      <p:ext uri="{BB962C8B-B14F-4D97-AF65-F5344CB8AC3E}">
        <p14:creationId xmlns:p14="http://schemas.microsoft.com/office/powerpoint/2010/main" val="1895652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7B25-2300-2EF9-3894-CD1B1DB5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9B12E3-E5C4-A460-108A-BDBCD7514A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r>
                  <a:rPr lang="en-US" dirty="0"/>
                  <a:t>How to construct shift-share instruments</a:t>
                </a:r>
              </a:p>
              <a:p>
                <a:r>
                  <a:rPr lang="en-US" dirty="0"/>
                  <a:t>Using Census 1980, 1990, 2000, and ACS5 2007-2012 microdata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Estimating labor supply elasticity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𝑤𝑎𝑔𝑒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𝑒𝑚𝑝𝑙𝑜𝑦𝑚𝑒𝑛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Estimate: OLS, reduced form, first stage, 2SLS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9B12E3-E5C4-A460-108A-BDBCD7514A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61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B92C-A87F-ECA1-E442-5CB0875F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BF405-89F4-6C8A-ED29-34FB88ECC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labor market, industries, and occupations</a:t>
            </a:r>
          </a:p>
        </p:txBody>
      </p:sp>
    </p:spTree>
    <p:extLst>
      <p:ext uri="{BB962C8B-B14F-4D97-AF65-F5344CB8AC3E}">
        <p14:creationId xmlns:p14="http://schemas.microsoft.com/office/powerpoint/2010/main" val="417951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4F03-4608-9BCC-ABD2-2BB4DA1C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supply elasticities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3F44B-DE08-B5E8-9295-D3F12C568F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you are interested in measuring the </a:t>
                </a:r>
                <a:r>
                  <a:rPr lang="en-US" b="1" dirty="0">
                    <a:solidFill>
                      <a:srgbClr val="E84A27"/>
                    </a:solidFill>
                  </a:rPr>
                  <a:t>labor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E84A27"/>
                    </a:solidFill>
                  </a:rPr>
                  <a:t>supply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E84A27"/>
                    </a:solidFill>
                  </a:rPr>
                  <a:t>elasticity</a:t>
                </a:r>
              </a:p>
              <a:p>
                <a:r>
                  <a:rPr lang="en-US" dirty="0"/>
                  <a:t>You estimate the equation below,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area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year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𝑤𝑎𝑔𝑒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𝑒𝑚𝑝𝑙𝑜𝑦𝑚𝑒𝑛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going 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3F44B-DE08-B5E8-9295-D3F12C568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70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5F97-C4BD-434E-027D-44E2C854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Prices and quantity data are equilibrium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C7DF-57F0-B106-621C-1854964D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067942-9A76-C22D-A000-8F3905B2B7CC}"/>
              </a:ext>
            </a:extLst>
          </p:cNvPr>
          <p:cNvCxnSpPr/>
          <p:nvPr/>
        </p:nvCxnSpPr>
        <p:spPr>
          <a:xfrm flipV="1">
            <a:off x="2716567" y="1864311"/>
            <a:ext cx="0" cy="33380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7B6A8-9335-667C-4B3A-CCB977A83FCB}"/>
              </a:ext>
            </a:extLst>
          </p:cNvPr>
          <p:cNvCxnSpPr>
            <a:cxnSpLocks/>
          </p:cNvCxnSpPr>
          <p:nvPr/>
        </p:nvCxnSpPr>
        <p:spPr>
          <a:xfrm>
            <a:off x="2716567" y="5202315"/>
            <a:ext cx="58237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2BFB3-6E46-FA45-D6CA-0959AF7E00DC}"/>
              </a:ext>
            </a:extLst>
          </p:cNvPr>
          <p:cNvCxnSpPr>
            <a:cxnSpLocks/>
          </p:cNvCxnSpPr>
          <p:nvPr/>
        </p:nvCxnSpPr>
        <p:spPr>
          <a:xfrm>
            <a:off x="3542191" y="1784412"/>
            <a:ext cx="1950128" cy="174890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C19A19-7E6C-83F1-BEC3-D127576196B3}"/>
              </a:ext>
            </a:extLst>
          </p:cNvPr>
          <p:cNvCxnSpPr>
            <a:cxnSpLocks/>
          </p:cNvCxnSpPr>
          <p:nvPr/>
        </p:nvCxnSpPr>
        <p:spPr>
          <a:xfrm>
            <a:off x="3479678" y="2913049"/>
            <a:ext cx="1950128" cy="174890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140C0A-351A-E31D-A626-AF17F334666E}"/>
              </a:ext>
            </a:extLst>
          </p:cNvPr>
          <p:cNvCxnSpPr>
            <a:cxnSpLocks/>
          </p:cNvCxnSpPr>
          <p:nvPr/>
        </p:nvCxnSpPr>
        <p:spPr>
          <a:xfrm>
            <a:off x="5582020" y="3220374"/>
            <a:ext cx="1950128" cy="174890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CAD1DE-34A2-2705-D382-C9D6008BBD02}"/>
              </a:ext>
            </a:extLst>
          </p:cNvPr>
          <p:cNvCxnSpPr>
            <a:cxnSpLocks/>
          </p:cNvCxnSpPr>
          <p:nvPr/>
        </p:nvCxnSpPr>
        <p:spPr>
          <a:xfrm flipV="1">
            <a:off x="3044209" y="1822140"/>
            <a:ext cx="1410533" cy="13982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769F8C-6723-D5BB-0577-97388E952112}"/>
              </a:ext>
            </a:extLst>
          </p:cNvPr>
          <p:cNvCxnSpPr>
            <a:cxnSpLocks/>
          </p:cNvCxnSpPr>
          <p:nvPr/>
        </p:nvCxnSpPr>
        <p:spPr>
          <a:xfrm flipV="1">
            <a:off x="3811988" y="3571041"/>
            <a:ext cx="1410533" cy="13982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E7995B-3C06-9637-C63F-413EE4E2FC24}"/>
              </a:ext>
            </a:extLst>
          </p:cNvPr>
          <p:cNvCxnSpPr>
            <a:cxnSpLocks/>
          </p:cNvCxnSpPr>
          <p:nvPr/>
        </p:nvCxnSpPr>
        <p:spPr>
          <a:xfrm flipV="1">
            <a:off x="5749308" y="3724485"/>
            <a:ext cx="1410533" cy="13982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5502B1D-FA5F-2F18-64D7-07289C08FDD8}"/>
              </a:ext>
            </a:extLst>
          </p:cNvPr>
          <p:cNvSpPr/>
          <p:nvPr/>
        </p:nvSpPr>
        <p:spPr>
          <a:xfrm>
            <a:off x="3988029" y="2188932"/>
            <a:ext cx="102069" cy="1065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C44062-ACDF-3A84-1D50-CC400C166607}"/>
              </a:ext>
            </a:extLst>
          </p:cNvPr>
          <p:cNvSpPr/>
          <p:nvPr/>
        </p:nvSpPr>
        <p:spPr>
          <a:xfrm>
            <a:off x="4660444" y="3994056"/>
            <a:ext cx="102069" cy="1065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A46D9D-8F67-1F60-8121-39D9F2795AE6}"/>
              </a:ext>
            </a:extLst>
          </p:cNvPr>
          <p:cNvSpPr/>
          <p:nvPr/>
        </p:nvSpPr>
        <p:spPr>
          <a:xfrm>
            <a:off x="6641644" y="4158079"/>
            <a:ext cx="102069" cy="1065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424F87-012A-4988-C488-2B9DB4667D2E}"/>
              </a:ext>
            </a:extLst>
          </p:cNvPr>
          <p:cNvCxnSpPr>
            <a:cxnSpLocks/>
          </p:cNvCxnSpPr>
          <p:nvPr/>
        </p:nvCxnSpPr>
        <p:spPr>
          <a:xfrm>
            <a:off x="3230595" y="2102962"/>
            <a:ext cx="3513118" cy="2866313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DDD71C-E0BD-F6B0-BBF1-C0191E48D439}"/>
              </a:ext>
            </a:extLst>
          </p:cNvPr>
          <p:cNvSpPr txBox="1"/>
          <p:nvPr/>
        </p:nvSpPr>
        <p:spPr>
          <a:xfrm>
            <a:off x="4454743" y="1529921"/>
            <a:ext cx="327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7BE67D-A1A1-32C6-25DD-F68524916817}"/>
              </a:ext>
            </a:extLst>
          </p:cNvPr>
          <p:cNvSpPr txBox="1"/>
          <p:nvPr/>
        </p:nvSpPr>
        <p:spPr>
          <a:xfrm>
            <a:off x="7103212" y="3458344"/>
            <a:ext cx="327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7E3425-4DEB-5432-4B99-654F7C963A1F}"/>
              </a:ext>
            </a:extLst>
          </p:cNvPr>
          <p:cNvSpPr txBox="1"/>
          <p:nvPr/>
        </p:nvSpPr>
        <p:spPr>
          <a:xfrm>
            <a:off x="3984642" y="4661054"/>
            <a:ext cx="327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4A104E-EF54-CA6B-E713-2765D402BDFE}"/>
              </a:ext>
            </a:extLst>
          </p:cNvPr>
          <p:cNvSpPr txBox="1"/>
          <p:nvPr/>
        </p:nvSpPr>
        <p:spPr>
          <a:xfrm>
            <a:off x="3214551" y="1487853"/>
            <a:ext cx="327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22F63D-227B-57FF-9599-B960C30311E5}"/>
              </a:ext>
            </a:extLst>
          </p:cNvPr>
          <p:cNvSpPr txBox="1"/>
          <p:nvPr/>
        </p:nvSpPr>
        <p:spPr>
          <a:xfrm>
            <a:off x="4983199" y="4510713"/>
            <a:ext cx="327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BA791-FDCE-8238-B3C7-2E48CC940718}"/>
              </a:ext>
            </a:extLst>
          </p:cNvPr>
          <p:cNvSpPr txBox="1"/>
          <p:nvPr/>
        </p:nvSpPr>
        <p:spPr>
          <a:xfrm>
            <a:off x="7593621" y="4738442"/>
            <a:ext cx="327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F0EC5-25C9-847B-4D10-B725DFA45B51}"/>
              </a:ext>
            </a:extLst>
          </p:cNvPr>
          <p:cNvSpPr txBox="1"/>
          <p:nvPr/>
        </p:nvSpPr>
        <p:spPr>
          <a:xfrm>
            <a:off x="7430852" y="5253335"/>
            <a:ext cx="250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AC5AA8-A1A8-765A-FC06-72C02C03F105}"/>
              </a:ext>
            </a:extLst>
          </p:cNvPr>
          <p:cNvSpPr txBox="1"/>
          <p:nvPr/>
        </p:nvSpPr>
        <p:spPr>
          <a:xfrm rot="16200000">
            <a:off x="1542547" y="1890236"/>
            <a:ext cx="124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Wages</a:t>
            </a:r>
          </a:p>
        </p:txBody>
      </p:sp>
    </p:spTree>
    <p:extLst>
      <p:ext uri="{BB962C8B-B14F-4D97-AF65-F5344CB8AC3E}">
        <p14:creationId xmlns:p14="http://schemas.microsoft.com/office/powerpoint/2010/main" val="392283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D861-A1A5-17B5-A2F0-BFC02E05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Bartik 1991 instrument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3751-BF50-FE02-1C7A-07F424224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shocks to </a:t>
            </a:r>
          </a:p>
          <a:p>
            <a:r>
              <a:rPr lang="en-US" dirty="0"/>
              <a:t>national product demand </a:t>
            </a:r>
          </a:p>
          <a:p>
            <a:pPr lvl="1"/>
            <a:r>
              <a:rPr lang="en-US" dirty="0"/>
              <a:t>(a labor demand shifter)</a:t>
            </a:r>
          </a:p>
          <a:p>
            <a:r>
              <a:rPr lang="en-US" dirty="0"/>
              <a:t>to “trace out” the labor supply curve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 aggregated data technique:</a:t>
            </a:r>
          </a:p>
          <a:p>
            <a:r>
              <a:rPr lang="en-US" dirty="0"/>
              <a:t>Obtain pre-analysis period local employment </a:t>
            </a:r>
            <a:r>
              <a:rPr lang="en-US" b="1" dirty="0">
                <a:solidFill>
                  <a:srgbClr val="E84A27"/>
                </a:solidFill>
              </a:rPr>
              <a:t>shares</a:t>
            </a:r>
            <a:r>
              <a:rPr lang="en-US" dirty="0"/>
              <a:t> for each industry</a:t>
            </a:r>
          </a:p>
          <a:p>
            <a:r>
              <a:rPr lang="en-US" dirty="0"/>
              <a:t>Obtain current national industry employment </a:t>
            </a:r>
            <a:r>
              <a:rPr lang="en-US" b="1" dirty="0">
                <a:solidFill>
                  <a:srgbClr val="E84A27"/>
                </a:solidFill>
              </a:rPr>
              <a:t>shifts</a:t>
            </a:r>
            <a:r>
              <a:rPr lang="en-US" dirty="0"/>
              <a:t> from last period</a:t>
            </a:r>
          </a:p>
          <a:p>
            <a:r>
              <a:rPr lang="en-US" dirty="0"/>
              <a:t>Use national </a:t>
            </a:r>
            <a:r>
              <a:rPr lang="en-US" b="1" dirty="0">
                <a:solidFill>
                  <a:srgbClr val="E84A27"/>
                </a:solidFill>
              </a:rPr>
              <a:t>shifts</a:t>
            </a:r>
            <a:r>
              <a:rPr lang="en-US" dirty="0"/>
              <a:t> with initial </a:t>
            </a:r>
            <a:r>
              <a:rPr lang="en-US" b="1" dirty="0">
                <a:solidFill>
                  <a:srgbClr val="E84A27"/>
                </a:solidFill>
              </a:rPr>
              <a:t>shares</a:t>
            </a:r>
            <a:r>
              <a:rPr lang="en-US" dirty="0"/>
              <a:t> to predict local industry growth</a:t>
            </a:r>
          </a:p>
        </p:txBody>
      </p:sp>
      <p:pic>
        <p:nvPicPr>
          <p:cNvPr id="4" name="Content Placeholder 30">
            <a:extLst>
              <a:ext uri="{FF2B5EF4-FFF2-40B4-BE49-F238E27FC236}">
                <a16:creationId xmlns:a16="http://schemas.microsoft.com/office/drawing/2014/main" id="{1F6082CB-10AA-6900-E328-21BC17FF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243" y="989556"/>
            <a:ext cx="5116333" cy="284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2574-37A6-AF25-F319-0CD7ABBB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quick note: industries vs occupations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179D-C560-8924-1D45-A85599395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43000"/>
            <a:ext cx="5510815" cy="48405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Industries defined by products</a:t>
            </a:r>
          </a:p>
          <a:p>
            <a:r>
              <a:rPr lang="en-US" dirty="0"/>
              <a:t>Firm </a:t>
            </a:r>
            <a:r>
              <a:rPr lang="en-US" b="1" dirty="0">
                <a:solidFill>
                  <a:srgbClr val="E84A27"/>
                </a:solidFill>
              </a:rPr>
              <a:t>outputs</a:t>
            </a:r>
          </a:p>
          <a:p>
            <a:pPr marL="0" indent="0">
              <a:buNone/>
            </a:pPr>
            <a:r>
              <a:rPr lang="en-US" dirty="0"/>
              <a:t>North American Industry Classification Codes (NAICS)</a:t>
            </a:r>
          </a:p>
          <a:p>
            <a:pPr marL="0" indent="0">
              <a:buNone/>
            </a:pPr>
            <a:r>
              <a:rPr lang="en-US" dirty="0"/>
              <a:t>Ex) Cornerstone Research</a:t>
            </a:r>
          </a:p>
          <a:p>
            <a:r>
              <a:rPr lang="en-US" dirty="0"/>
              <a:t>NAICS6: 541618</a:t>
            </a:r>
          </a:p>
          <a:p>
            <a:pPr marL="457200" lvl="1" indent="0">
              <a:buNone/>
            </a:pPr>
            <a:r>
              <a:rPr lang="en-US" dirty="0"/>
              <a:t>“Other </a:t>
            </a:r>
            <a:r>
              <a:rPr lang="en-US" dirty="0" err="1"/>
              <a:t>Mgmt</a:t>
            </a:r>
            <a:r>
              <a:rPr lang="en-US" dirty="0"/>
              <a:t> Consulting Services”</a:t>
            </a:r>
          </a:p>
          <a:p>
            <a:r>
              <a:rPr lang="en-US" dirty="0"/>
              <a:t>NAICS4: 5416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Mgmt</a:t>
            </a:r>
            <a:r>
              <a:rPr lang="en-US" dirty="0"/>
              <a:t>, Sci, and Tech Cons. services”</a:t>
            </a:r>
          </a:p>
          <a:p>
            <a:r>
              <a:rPr lang="en-US" dirty="0"/>
              <a:t>NAICS2: 54</a:t>
            </a:r>
          </a:p>
          <a:p>
            <a:pPr lvl="1"/>
            <a:r>
              <a:rPr lang="en-US" dirty="0"/>
              <a:t>“Professional, Sci, and Tech services”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EAD2B-2044-12A2-E7D1-2FBF7A0E1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43000"/>
            <a:ext cx="5599591" cy="47606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Occupations defined by worker tasks</a:t>
            </a:r>
          </a:p>
          <a:p>
            <a:r>
              <a:rPr lang="en-US" dirty="0"/>
              <a:t>Firm </a:t>
            </a:r>
            <a:r>
              <a:rPr lang="en-US" b="1" dirty="0">
                <a:solidFill>
                  <a:srgbClr val="E84A27"/>
                </a:solidFill>
              </a:rPr>
              <a:t>inputs</a:t>
            </a:r>
          </a:p>
          <a:p>
            <a:pPr marL="0" indent="0">
              <a:buNone/>
            </a:pPr>
            <a:r>
              <a:rPr lang="en-US" dirty="0"/>
              <a:t>Standard Occupation Classification (SOC)</a:t>
            </a:r>
          </a:p>
          <a:p>
            <a:pPr marL="0" indent="0">
              <a:buNone/>
            </a:pPr>
            <a:r>
              <a:rPr lang="en-US" dirty="0"/>
              <a:t>EX) Economist</a:t>
            </a:r>
          </a:p>
          <a:p>
            <a:r>
              <a:rPr lang="en-US" dirty="0"/>
              <a:t>SOC6: 19-3011</a:t>
            </a:r>
          </a:p>
          <a:p>
            <a:pPr lvl="1"/>
            <a:r>
              <a:rPr lang="en-US" dirty="0"/>
              <a:t>“Economist”</a:t>
            </a:r>
          </a:p>
          <a:p>
            <a:r>
              <a:rPr lang="en-US" dirty="0"/>
              <a:t>SOC4: 19-30</a:t>
            </a:r>
          </a:p>
          <a:p>
            <a:pPr lvl="1"/>
            <a:r>
              <a:rPr lang="en-US" dirty="0"/>
              <a:t>“Social scientists and related workers”</a:t>
            </a:r>
          </a:p>
          <a:p>
            <a:r>
              <a:rPr lang="en-US" dirty="0"/>
              <a:t>SOC2: 19</a:t>
            </a:r>
          </a:p>
          <a:p>
            <a:pPr lvl="1"/>
            <a:r>
              <a:rPr lang="en-US" dirty="0"/>
              <a:t>“Life, Physical, and Social Sci </a:t>
            </a:r>
            <a:r>
              <a:rPr lang="en-US" dirty="0" err="1"/>
              <a:t>Occs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41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0425-4A77-66EC-48EF-95917E59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Shift-share instruments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5E747-CA8D-040E-D676-51319623E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Tracing out curves with supply or demand shifters</a:t>
            </a:r>
          </a:p>
        </p:txBody>
      </p:sp>
    </p:spTree>
    <p:extLst>
      <p:ext uri="{BB962C8B-B14F-4D97-AF65-F5344CB8AC3E}">
        <p14:creationId xmlns:p14="http://schemas.microsoft.com/office/powerpoint/2010/main" val="330973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9EE2-3733-43B0-930B-329BCAD4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shift-share instruments valid?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16A4C-18ED-69EB-87F3-280FE22D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u="sng" dirty="0"/>
              <a:t>Random</a:t>
            </a:r>
            <a:r>
              <a:rPr lang="en-US" dirty="0"/>
              <a:t>: “as good as randomly assigned”</a:t>
            </a:r>
          </a:p>
          <a:p>
            <a:pPr lvl="1"/>
            <a:r>
              <a:rPr lang="en-US" dirty="0"/>
              <a:t>Assumption: local markets are price takers in the national product market</a:t>
            </a:r>
          </a:p>
          <a:p>
            <a:pPr lvl="1"/>
            <a:r>
              <a:rPr lang="en-US" i="1" dirty="0"/>
              <a:t>National product market is </a:t>
            </a:r>
            <a:r>
              <a:rPr lang="en-US" b="1" i="1" dirty="0"/>
              <a:t>exogenous</a:t>
            </a:r>
            <a:r>
              <a:rPr lang="en-US" i="1" dirty="0"/>
              <a:t> to local labor markets</a:t>
            </a:r>
          </a:p>
          <a:p>
            <a:pPr lvl="1"/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Inclusion restriction</a:t>
            </a:r>
            <a:r>
              <a:rPr lang="en-US" dirty="0"/>
              <a:t>: “instrument predicts treatment”</a:t>
            </a:r>
          </a:p>
          <a:p>
            <a:pPr lvl="1"/>
            <a:r>
              <a:rPr lang="en-US" dirty="0"/>
              <a:t>“ECON 101” says yes, but we can test this nonetheless</a:t>
            </a:r>
          </a:p>
          <a:p>
            <a:pPr marL="514350" indent="-514350">
              <a:buFont typeface="+mj-lt"/>
              <a:buAutoNum type="arabicPeriod"/>
            </a:pPr>
            <a:endParaRPr lang="en-US" u="sng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Exclusion restriction</a:t>
            </a:r>
            <a:r>
              <a:rPr lang="en-US" dirty="0"/>
              <a:t>: “IV predicts outcome </a:t>
            </a:r>
            <a:r>
              <a:rPr lang="en-US" b="1" dirty="0"/>
              <a:t>only through </a:t>
            </a:r>
            <a:r>
              <a:rPr lang="en-US" dirty="0"/>
              <a:t>treatment”</a:t>
            </a:r>
          </a:p>
          <a:p>
            <a:pPr lvl="1"/>
            <a:r>
              <a:rPr lang="en-US" dirty="0"/>
              <a:t>Product demand does not directly affect wages</a:t>
            </a:r>
          </a:p>
        </p:txBody>
      </p:sp>
    </p:spTree>
    <p:extLst>
      <p:ext uri="{BB962C8B-B14F-4D97-AF65-F5344CB8AC3E}">
        <p14:creationId xmlns:p14="http://schemas.microsoft.com/office/powerpoint/2010/main" val="54715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990</TotalTime>
  <Words>1015</Words>
  <Application>Microsoft Office PowerPoint</Application>
  <PresentationFormat>Widescreen</PresentationFormat>
  <Paragraphs>186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Lucida Console</vt:lpstr>
      <vt:lpstr>Office Theme</vt:lpstr>
      <vt:lpstr>IV2: Shift-Share Instruments</vt:lpstr>
      <vt:lpstr>Overview </vt:lpstr>
      <vt:lpstr>Motivation</vt:lpstr>
      <vt:lpstr>Estimating supply elasticities</vt:lpstr>
      <vt:lpstr>Prices and quantity data are equilibrium outcomes</vt:lpstr>
      <vt:lpstr>Bartik 1991 instrument intuition</vt:lpstr>
      <vt:lpstr>A quick note: industries vs occupations</vt:lpstr>
      <vt:lpstr>Shift-share instruments</vt:lpstr>
      <vt:lpstr>Are shift-share instruments valid?</vt:lpstr>
      <vt:lpstr>Caveats of shift-share instruments</vt:lpstr>
      <vt:lpstr>This building will stay relevant forever: UWYO</vt:lpstr>
      <vt:lpstr>Creating shift-shares z_(a,t) to predict emp_(a,t) in 1st stage</vt:lpstr>
      <vt:lpstr>A simple 2 region × 1 industry example</vt:lpstr>
      <vt:lpstr>A 2 region × 2 industry example</vt:lpstr>
      <vt:lpstr>A 2 region × 2 industry example</vt:lpstr>
      <vt:lpstr>A 2 region × 2 industry example</vt:lpstr>
      <vt:lpstr>Implementation in practice</vt:lpstr>
      <vt:lpstr>Other applications</vt:lpstr>
      <vt:lpstr>Coding example &amp; Lab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IV2: Shift-Share Instruments</dc:title>
  <dc:creator>Oolman, Julian Wade</dc:creator>
  <cp:lastModifiedBy>Julian Wade</cp:lastModifiedBy>
  <cp:revision>9</cp:revision>
  <dcterms:created xsi:type="dcterms:W3CDTF">2022-10-10T14:45:25Z</dcterms:created>
  <dcterms:modified xsi:type="dcterms:W3CDTF">2023-03-09T16:39:10Z</dcterms:modified>
</cp:coreProperties>
</file>