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61" r:id="rId15"/>
    <p:sldId id="262" r:id="rId16"/>
    <p:sldId id="263" r:id="rId17"/>
    <p:sldId id="264" r:id="rId18"/>
    <p:sldId id="26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### Course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2023-04-04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2023-04-04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2023-04-04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f7oJ6z2LCc&amp;t=317s&amp;ab_channel=StatQuestwithJoshStarm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Sharp RDD and Local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476E-1282-0ADB-108C-1B3E7442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</a:t>
            </a:r>
            <a:r>
              <a:rPr lang="en-US" dirty="0"/>
              <a:t>cal Regr</a:t>
            </a:r>
            <a:r>
              <a:rPr lang="en-US" u="sng" dirty="0"/>
              <a:t>ess</a:t>
            </a:r>
            <a:r>
              <a:rPr lang="en-US" dirty="0"/>
              <a:t>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EC3F-DD9E-558B-504C-65E4BBBAC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Smoothed polynomials</a:t>
            </a:r>
          </a:p>
        </p:txBody>
      </p:sp>
    </p:spTree>
    <p:extLst>
      <p:ext uri="{BB962C8B-B14F-4D97-AF65-F5344CB8AC3E}">
        <p14:creationId xmlns:p14="http://schemas.microsoft.com/office/powerpoint/2010/main" val="238196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7B1-B89E-053C-0313-F9993C7F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StatQuest</a:t>
            </a:r>
            <a:r>
              <a:rPr lang="en-US" dirty="0"/>
              <a:t> is gold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E873-5797-FC3B-017B-A58D7D43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Yay! Videos in class! LOESS and LOWESS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https://www.youtube.com/watch?v=Vf7oJ6z2LCc&amp;t=317s&amp;ab_channel=StatQuestwithJoshStarmer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0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35DB-ADA4-A781-DB38-C83D9CD1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Regression is used for RDD figures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53805-6813-0C5A-4995-9983100E4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Local regression is a non-parametric technique</a:t>
                </a:r>
              </a:p>
              <a:p>
                <a:r>
                  <a:rPr lang="en-US" dirty="0"/>
                  <a:t>There is no single equation for the LOESS line</a:t>
                </a:r>
              </a:p>
              <a:p>
                <a:pPr lvl="1"/>
                <a:r>
                  <a:rPr lang="en-US" dirty="0"/>
                  <a:t>The LOESS line is a piecewise of MANY polynomials</a:t>
                </a:r>
              </a:p>
              <a:p>
                <a:r>
                  <a:rPr lang="en-US" dirty="0"/>
                  <a:t>Only uses running variable and outcome to fit </a:t>
                </a:r>
              </a:p>
              <a:p>
                <a:pPr lvl="1"/>
                <a:r>
                  <a:rPr lang="en-US" dirty="0"/>
                  <a:t>No control variables (such as RDD cutoff indicators)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we cannot identify RDD effect with local regression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Instead, LOESS is used (twice: LHS &amp; RHS) in RDD figures</a:t>
                </a:r>
              </a:p>
              <a:p>
                <a:r>
                  <a:rPr lang="en-US" dirty="0"/>
                  <a:t>Rolling window permits using entire running variable (not local window)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53805-6813-0C5A-4995-9983100E4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4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3320-E595-B8D1-10D3-AD0D7C75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Quadratic (red) vs. LOESS quadratic figure (blue)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B3B7C-6879-F27D-986A-D93A2A474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137795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4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F172-1236-DFB3-E1A5-C0503E85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CB6-D40F-3B02-45BD-B9DA35F1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LOESS()</a:t>
            </a:r>
          </a:p>
          <a:p>
            <a:r>
              <a:rPr lang="en-US" dirty="0"/>
              <a:t>span – proportion of data used for each local regression (0.75 = 75%)</a:t>
            </a:r>
          </a:p>
          <a:p>
            <a:r>
              <a:rPr lang="en-US" dirty="0"/>
              <a:t>degree – degree of polynomials in local regression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LOWESS()</a:t>
            </a:r>
          </a:p>
          <a:p>
            <a:r>
              <a:rPr lang="en-US" dirty="0"/>
              <a:t>f – same as LOESS() span</a:t>
            </a:r>
          </a:p>
          <a:p>
            <a:r>
              <a:rPr lang="en-US" dirty="0" err="1"/>
              <a:t>iter</a:t>
            </a:r>
            <a:r>
              <a:rPr lang="en-US" dirty="0"/>
              <a:t> – iterations of outlier influence adjustment</a:t>
            </a:r>
          </a:p>
          <a:p>
            <a:r>
              <a:rPr lang="en-US" dirty="0"/>
              <a:t>delta – frequency of local regression estimation</a:t>
            </a:r>
          </a:p>
        </p:txBody>
      </p:sp>
    </p:spTree>
    <p:extLst>
      <p:ext uri="{BB962C8B-B14F-4D97-AF65-F5344CB8AC3E}">
        <p14:creationId xmlns:p14="http://schemas.microsoft.com/office/powerpoint/2010/main" val="395310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4FA6-B67A-8608-56EB-BA226E29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Reimers (2019) Copyright and Generic Entry in Book Publishing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74B6-6B01-69DF-A68A-A02EA5D83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1998 Copyright </a:t>
            </a:r>
            <a:r>
              <a:rPr lang="en-US"/>
              <a:t>Term Extension Act</a:t>
            </a:r>
          </a:p>
        </p:txBody>
      </p:sp>
    </p:spTree>
    <p:extLst>
      <p:ext uri="{BB962C8B-B14F-4D97-AF65-F5344CB8AC3E}">
        <p14:creationId xmlns:p14="http://schemas.microsoft.com/office/powerpoint/2010/main" val="96683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8CF8-C353-9803-B1DD-20FFE61F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Reimers (2019) Copyright and Generic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C2B5-2451-FDBF-E78D-93406B5E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Question</a:t>
            </a:r>
            <a:r>
              <a:rPr lang="en-US" dirty="0"/>
              <a:t>: How does copyright affect the use of creative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Setting</a:t>
            </a:r>
            <a:r>
              <a:rPr lang="en-US" dirty="0"/>
              <a:t>: 1998 Copyright Term Extension Act – books published in 1924 or later have their copy right extended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</a:t>
            </a:r>
            <a:r>
              <a:rPr lang="en-US" dirty="0"/>
              <a:t>: use RDD centered at 1924 to predict number of in-print editions of each book </a:t>
            </a:r>
          </a:p>
          <a:p>
            <a:r>
              <a:rPr lang="en-US" dirty="0"/>
              <a:t>Ex) many editions/versions of </a:t>
            </a:r>
            <a:r>
              <a:rPr lang="en-US" i="1" dirty="0"/>
              <a:t>Wealth of Nations </a:t>
            </a:r>
            <a:r>
              <a:rPr lang="en-US" dirty="0"/>
              <a:t>on Amazon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: annual ten bestselling fiction titles of the years 1910 to 1936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0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E7E5-26B6-3F3D-3737-14B3F20A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43E-02DF-5A85-DEEC-3EFAA123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lecture: Read Ch 6.2.7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</a:t>
            </a:r>
          </a:p>
          <a:p>
            <a:r>
              <a:rPr lang="en-US" dirty="0"/>
              <a:t>Review RDD identifying assumptions</a:t>
            </a:r>
          </a:p>
          <a:p>
            <a:r>
              <a:rPr lang="en-US" dirty="0"/>
              <a:t>Local regression</a:t>
            </a:r>
          </a:p>
          <a:p>
            <a:r>
              <a:rPr lang="en-US" dirty="0"/>
              <a:t>LAB: Replicate Reimers (2019)</a:t>
            </a:r>
          </a:p>
        </p:txBody>
      </p:sp>
    </p:spTree>
    <p:extLst>
      <p:ext uri="{BB962C8B-B14F-4D97-AF65-F5344CB8AC3E}">
        <p14:creationId xmlns:p14="http://schemas.microsoft.com/office/powerpoint/2010/main" val="262211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1288-3666-E34A-8F7C-8A4D3790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Identification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07D3-D685-DD49-D1A6-909EABD6E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occurs around the running variable cutoff</a:t>
            </a:r>
          </a:p>
        </p:txBody>
      </p:sp>
    </p:spTree>
    <p:extLst>
      <p:ext uri="{BB962C8B-B14F-4D97-AF65-F5344CB8AC3E}">
        <p14:creationId xmlns:p14="http://schemas.microsoft.com/office/powerpoint/2010/main" val="55052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5746-98E8-BA88-A212-C9BEC5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RDD process: Ex. Lindo et al (2010)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22DD-0245-3627-E80F-8E464650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RDD causally estimates a </a:t>
            </a:r>
            <a:r>
              <a:rPr lang="en-US" b="1" dirty="0">
                <a:solidFill>
                  <a:srgbClr val="E84A27"/>
                </a:solidFill>
              </a:rPr>
              <a:t>local</a:t>
            </a:r>
            <a:r>
              <a:rPr lang="en-US" dirty="0"/>
              <a:t> (at cutoff) average treatment effect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Causal validation checks: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</a:t>
            </a:r>
            <a:r>
              <a:rPr lang="en-US" b="1" dirty="0"/>
              <a:t>bunching</a:t>
            </a:r>
            <a:r>
              <a:rPr lang="en-US" dirty="0"/>
              <a:t> (running variable manipulation) and </a:t>
            </a:r>
            <a:r>
              <a:rPr lang="en-US" b="1" dirty="0"/>
              <a:t>heaping</a:t>
            </a:r>
            <a:r>
              <a:rPr lang="en-US" dirty="0"/>
              <a:t> (last lecture took 1 hour) with a running variable </a:t>
            </a:r>
            <a:r>
              <a:rPr lang="en-US" b="1" dirty="0">
                <a:solidFill>
                  <a:srgbClr val="E84A27"/>
                </a:solidFill>
              </a:rPr>
              <a:t>density figure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cutoff predicts treatment assignment with “first stage” RDD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confounding variables with covariate and placebo RDD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estimate RDD of interest on entire sample</a:t>
            </a:r>
          </a:p>
          <a:p>
            <a:r>
              <a:rPr lang="en-US" dirty="0"/>
              <a:t>Then run heterogeneous effects RDD (subset on data on e.g. gender)</a:t>
            </a:r>
          </a:p>
        </p:txBody>
      </p:sp>
    </p:spTree>
    <p:extLst>
      <p:ext uri="{BB962C8B-B14F-4D97-AF65-F5344CB8AC3E}">
        <p14:creationId xmlns:p14="http://schemas.microsoft.com/office/powerpoint/2010/main" val="321368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B17-37E9-DD19-88CC-7CE95546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Bunching and heaping: density figure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C3407-0F17-C474-51EA-CDDAF8AB9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205" y="1143000"/>
            <a:ext cx="6599589" cy="4584700"/>
          </a:xfrm>
        </p:spPr>
      </p:pic>
    </p:spTree>
    <p:extLst>
      <p:ext uri="{BB962C8B-B14F-4D97-AF65-F5344CB8AC3E}">
        <p14:creationId xmlns:p14="http://schemas.microsoft.com/office/powerpoint/2010/main" val="39361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147C-1151-59A4-C998-BCAAE55D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Cutoff predicts treatment: RDD “first stage”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93D8C-A513-AF00-7809-96D378BD1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709" y="1143000"/>
            <a:ext cx="6366582" cy="4584700"/>
          </a:xfrm>
        </p:spPr>
      </p:pic>
    </p:spTree>
    <p:extLst>
      <p:ext uri="{BB962C8B-B14F-4D97-AF65-F5344CB8AC3E}">
        <p14:creationId xmlns:p14="http://schemas.microsoft.com/office/powerpoint/2010/main" val="307637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8871-B8C5-03D1-BE73-D7D984CA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Confounding variables (endogenous cutoff)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15EAE-F312-8935-27B4-9ED53315D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0024"/>
            <a:ext cx="10515600" cy="4470651"/>
          </a:xfrm>
        </p:spPr>
      </p:pic>
    </p:spTree>
    <p:extLst>
      <p:ext uri="{BB962C8B-B14F-4D97-AF65-F5344CB8AC3E}">
        <p14:creationId xmlns:p14="http://schemas.microsoft.com/office/powerpoint/2010/main" val="107601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9CDC-936E-EAC9-CBCA-8767C0DA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effect: show figure and RDD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2A52A-A4F1-394C-E862-55D35D73B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910" y="1143000"/>
            <a:ext cx="5552179" cy="4584700"/>
          </a:xfrm>
        </p:spPr>
      </p:pic>
    </p:spTree>
    <p:extLst>
      <p:ext uri="{BB962C8B-B14F-4D97-AF65-F5344CB8AC3E}">
        <p14:creationId xmlns:p14="http://schemas.microsoft.com/office/powerpoint/2010/main" val="307557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F79E-1601-0825-EC62-86825802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Heterogeneous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8372F-C5E9-6F06-12C0-2C37C07B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213" y="1143000"/>
            <a:ext cx="6223574" cy="45847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F1A47C-794E-7EC8-A5AF-CFCBA7B76038}"/>
              </a:ext>
            </a:extLst>
          </p:cNvPr>
          <p:cNvSpPr/>
          <p:nvPr/>
        </p:nvSpPr>
        <p:spPr>
          <a:xfrm>
            <a:off x="3120704" y="2124364"/>
            <a:ext cx="5897461" cy="415636"/>
          </a:xfrm>
          <a:prstGeom prst="roundRect">
            <a:avLst/>
          </a:prstGeom>
          <a:noFill/>
          <a:ln w="381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B69D78-FE44-7902-81E0-0AD92C5C9BDE}"/>
              </a:ext>
            </a:extLst>
          </p:cNvPr>
          <p:cNvSpPr/>
          <p:nvPr/>
        </p:nvSpPr>
        <p:spPr>
          <a:xfrm>
            <a:off x="5134061" y="2124100"/>
            <a:ext cx="1241571" cy="415637"/>
          </a:xfrm>
          <a:prstGeom prst="roundRect">
            <a:avLst/>
          </a:prstGeom>
          <a:noFill/>
          <a:ln w="381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376CEFA-754D-4DEE-8E3D-C53A74FB7F04}" vid="{99DD87C1-E7E5-460E-BD66-DF74AC68B91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4" ma:contentTypeDescription="Create a new document." ma:contentTypeScope="" ma:versionID="b1a53455e9f86fa002bfaccf9253e681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9d69a2ca66fb15706f7112049b3b676b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429961-58EF-428D-A1D5-AEAEF2FDF7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e78c694-ac62-4c92-86c5-4ccb1e6a9cf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805a22d7-7bc8-43e0-8c5d-99ce65c20ce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FE2A43-AD67-4AC3-B94A-A648D9DAEA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576BDC-1A57-48FD-B923-85DE3F0B03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UIUC Template</Template>
  <TotalTime>358</TotalTime>
  <Words>457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Sharp RDD and Local Regression</vt:lpstr>
      <vt:lpstr>PowerPoint Presentation</vt:lpstr>
      <vt:lpstr>RDD Identification Review</vt:lpstr>
      <vt:lpstr>The RDD process: Ex. Lindo et al (2010)</vt:lpstr>
      <vt:lpstr>1. Bunching and heaping: density figure</vt:lpstr>
      <vt:lpstr>2. Cutoff predicts treatment: RDD “first stage” </vt:lpstr>
      <vt:lpstr>3. Confounding variables (endogenous cutoff)</vt:lpstr>
      <vt:lpstr>Main effect: show figure and RDD regression</vt:lpstr>
      <vt:lpstr>Heterogeneous effects</vt:lpstr>
      <vt:lpstr>Local Regression</vt:lpstr>
      <vt:lpstr>StatQuest is gold</vt:lpstr>
      <vt:lpstr>Local Regression is used for RDD figures only</vt:lpstr>
      <vt:lpstr>Quadratic (red) vs. LOESS quadratic figure (blue)</vt:lpstr>
      <vt:lpstr>Implementation</vt:lpstr>
      <vt:lpstr>Reimers (2019) Copyright and Generic Entry in Book Publishing</vt:lpstr>
      <vt:lpstr>Reimers (2019) Copyright and Generic Entry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Wade</dc:creator>
  <cp:lastModifiedBy>Oolman, Julian Wade</cp:lastModifiedBy>
  <cp:revision>4</cp:revision>
  <dcterms:created xsi:type="dcterms:W3CDTF">2023-03-28T21:36:07Z</dcterms:created>
  <dcterms:modified xsi:type="dcterms:W3CDTF">2023-04-04T17:19:19Z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