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speech-bubble-speech-balloon-talking-156056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eesvg.org/hello-my-name-i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RDD3: </a:t>
            </a:r>
            <a:r>
              <a:rPr lang="en-US" dirty="0"/>
              <a:t>Fuzzy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1A9D-1439-D9A3-9C80-49300EC6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Fuzzy RDD is IV sharp RDD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867FE-8C75-3384-33C0-80BE603B0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Biased sharp RDD: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r>
                  <a:rPr lang="en-US" b="0" dirty="0"/>
                  <a:t>Untreated: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Treated: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Solution</a:t>
                </a:r>
                <a:r>
                  <a:rPr lang="en-US" dirty="0"/>
                  <a:t>: instrument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First stage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First stage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Reduced form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867FE-8C75-3384-33C0-80BE603B0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1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3B4C-70EF-AE6B-74A7-1E4265BF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Both RDD and IV identifying assumptions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74A-866D-6D2C-9930-D965250CD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RDD: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around cutoff are representative counterfactuals (balance covariates)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Cutoff induces treatment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D3E69-A599-7C24-46FF-4F5B3910F0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2SLS: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SUTVA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Inclusion restriction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Exclusion restriction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Monotonicity</a:t>
            </a:r>
          </a:p>
        </p:txBody>
      </p:sp>
    </p:spTree>
    <p:extLst>
      <p:ext uri="{BB962C8B-B14F-4D97-AF65-F5344CB8AC3E}">
        <p14:creationId xmlns:p14="http://schemas.microsoft.com/office/powerpoint/2010/main" val="27012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B31-5175-F308-B8D0-D4A98E7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Fuzzy RDD identifies the RDD </a:t>
            </a:r>
            <a:r>
              <a:rPr lang="en-US" i="1" dirty="0"/>
              <a:t>compliers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1930-87E7-FE71-BD92-1D5A652E9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Who are we identifying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𝑓𝑢𝑧𝑧𝑦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𝐿𝐴𝑇𝐸</m:t>
                        </m:r>
                      </m:sup>
                    </m:sSub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𝒔𝒉𝒂𝒓𝒑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𝐿𝐴𝑇𝐸</m:t>
                        </m:r>
                      </m:sup>
                    </m:sSubSup>
                  </m:oMath>
                </a14:m>
                <a:r>
                  <a:rPr lang="en-US" dirty="0"/>
                  <a:t> identifies the </a:t>
                </a:r>
                <a:r>
                  <a:rPr lang="en-US" b="1" dirty="0"/>
                  <a:t>subgroup</a:t>
                </a:r>
                <a:r>
                  <a:rPr lang="en-US" dirty="0"/>
                  <a:t> of the sample </a:t>
                </a:r>
                <a:r>
                  <a:rPr lang="en-US" b="1" dirty="0"/>
                  <a:t>close to the cutoff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Let’s call them </a:t>
                </a:r>
                <a:r>
                  <a:rPr lang="en-US" u="sng" dirty="0"/>
                  <a:t>Subgroup Cutoff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Only </a:t>
                </a:r>
                <a:r>
                  <a:rPr lang="en-US" b="1" dirty="0"/>
                  <a:t>some people </a:t>
                </a:r>
                <a:r>
                  <a:rPr lang="en-US" dirty="0"/>
                  <a:t>in </a:t>
                </a:r>
                <a:r>
                  <a:rPr lang="en-US" u="sng" dirty="0"/>
                  <a:t>Subgroup Cutoff</a:t>
                </a:r>
                <a:r>
                  <a:rPr lang="en-US" dirty="0"/>
                  <a:t> respond to the instrument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𝑓𝑢𝑧𝑧𝑦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𝐿𝐴𝑇𝐸</m:t>
                        </m:r>
                      </m:sup>
                    </m:sSubSup>
                  </m:oMath>
                </a14:m>
                <a:r>
                  <a:rPr lang="en-US" dirty="0"/>
                  <a:t> identifies the </a:t>
                </a:r>
                <a:r>
                  <a:rPr lang="en-US" b="1" dirty="0">
                    <a:solidFill>
                      <a:srgbClr val="E84A27"/>
                    </a:solidFill>
                  </a:rPr>
                  <a:t>compliers</a:t>
                </a:r>
                <a:r>
                  <a:rPr lang="en-US" b="1" dirty="0"/>
                  <a:t> </a:t>
                </a:r>
                <a:r>
                  <a:rPr lang="en-US" dirty="0"/>
                  <a:t>of </a:t>
                </a:r>
                <a:r>
                  <a:rPr lang="en-US" u="sng" dirty="0"/>
                  <a:t>Subgroup Cutoff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1930-87E7-FE71-BD92-1D5A652E9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9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537-1244-C3B0-4C40-EB7701F9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820"/>
            <a:ext cx="10515600" cy="3968586"/>
          </a:xfrm>
        </p:spPr>
        <p:txBody>
          <a:bodyPr>
            <a:normAutofit/>
          </a:bodyPr>
          <a:lstStyle/>
          <a:p>
            <a:r>
              <a:rPr lang="en-US" dirty="0"/>
              <a:t>Angrist and </a:t>
            </a:r>
            <a:r>
              <a:rPr lang="en-US" dirty="0" err="1"/>
              <a:t>Lavy</a:t>
            </a:r>
            <a:r>
              <a:rPr lang="en-US" dirty="0"/>
              <a:t> (1999) “Using Maimonides Rule to Estimate the Effect of Class Size on Scholastic Achievement”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4761-157D-5BD1-5CAA-47B96F1FD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student teacher ratios matter?</a:t>
            </a:r>
          </a:p>
        </p:txBody>
      </p:sp>
    </p:spTree>
    <p:extLst>
      <p:ext uri="{BB962C8B-B14F-4D97-AF65-F5344CB8AC3E}">
        <p14:creationId xmlns:p14="http://schemas.microsoft.com/office/powerpoint/2010/main" val="392281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A3E5-505D-DCDB-057E-C0E297C6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and </a:t>
            </a:r>
            <a:r>
              <a:rPr lang="en-US" dirty="0" err="1"/>
              <a:t>Lavy</a:t>
            </a:r>
            <a:r>
              <a:rPr lang="en-US" dirty="0"/>
              <a:t> (1999)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4DECE-A08F-3766-232A-F6B48AF8D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Question</a:t>
                </a:r>
                <a:r>
                  <a:rPr lang="en-US" dirty="0"/>
                  <a:t>: Does class size improve student performance?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Setting</a:t>
                </a:r>
                <a:r>
                  <a:rPr lang="en-US" dirty="0"/>
                  <a:t>: Israeli public schools follow a maximum class size rule of 40 as proposed by twelfth century rabbinic scholar Maimonides.</a:t>
                </a:r>
              </a:p>
              <a:p>
                <a:r>
                  <a:rPr lang="en-US" dirty="0"/>
                  <a:t>Cohort of size up to 40 </a:t>
                </a:r>
                <a:r>
                  <a:rPr lang="en-US" b="1" dirty="0">
                    <a:solidFill>
                      <a:srgbClr val="E84A27"/>
                    </a:solidFill>
                  </a:rPr>
                  <a:t>expected</a:t>
                </a:r>
                <a:r>
                  <a:rPr lang="en-US" dirty="0"/>
                  <a:t> to be in one class, 41-80 </a:t>
                </a:r>
                <a:r>
                  <a:rPr lang="en-US" b="1" dirty="0">
                    <a:solidFill>
                      <a:srgbClr val="E84A27"/>
                    </a:solidFill>
                  </a:rPr>
                  <a:t>expected</a:t>
                </a:r>
                <a:r>
                  <a:rPr lang="en-US" dirty="0"/>
                  <a:t> to be in two classes, 81-120 </a:t>
                </a:r>
                <a:r>
                  <a:rPr lang="en-US" b="1" dirty="0">
                    <a:solidFill>
                      <a:srgbClr val="E84A27"/>
                    </a:solidFill>
                  </a:rPr>
                  <a:t>expected</a:t>
                </a:r>
                <a:r>
                  <a:rPr lang="en-US" dirty="0"/>
                  <a:t> to be in three classes, and so on</a:t>
                </a:r>
              </a:p>
              <a:p>
                <a:pPr marL="0" indent="0">
                  <a:buNone/>
                </a:pPr>
                <a:r>
                  <a:rPr lang="en-US" dirty="0"/>
                  <a:t>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:r>
                  <a:rPr lang="en-US" i="1" dirty="0"/>
                  <a:t>predicted</a:t>
                </a:r>
                <a:r>
                  <a:rPr lang="en-US" dirty="0"/>
                  <a:t> class size in school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cohort (grade-level)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be cohort enrollment: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4DECE-A08F-3766-232A-F6B48AF8D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43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7127-8C64-B427-710D-A7E5D895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and </a:t>
            </a:r>
            <a:r>
              <a:rPr lang="en-US" dirty="0" err="1"/>
              <a:t>Lavy</a:t>
            </a:r>
            <a:r>
              <a:rPr lang="en-US" dirty="0"/>
              <a:t> (1999)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43335-EDE3-2C7D-3808-ED280CD14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They want to estimate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𝐴𝑣𝑒𝑟𝑎𝑔𝑒𝑇𝑒𝑠𝑡𝑆𝑐𝑜𝑟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𝐶𝑙𝑎𝑠𝑠𝑆𝑖𝑧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Identification issue</a:t>
                </a:r>
                <a:r>
                  <a:rPr lang="en-US" dirty="0"/>
                  <a:t>: schools can choose to split a cohort of 35 into two classes (treated before cutoff)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Solution</a:t>
                </a:r>
                <a:r>
                  <a:rPr lang="en-US" dirty="0"/>
                  <a:t>: use fuzzy RDD design utilizing Maimonides rule</a:t>
                </a:r>
              </a:p>
              <a:p>
                <a:r>
                  <a:rPr lang="en-US" dirty="0"/>
                  <a:t>Note: average test scores are likely correlated with unobserved school-level variables (which are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Cluster standard errors at the school level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43335-EDE3-2C7D-3808-ED280CD14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9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BB01-8AE1-C4CD-62CB-F3AA030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7AC6-0BFF-9500-6EB9-A37679E9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lecture: Read Ch 6.1, 6.2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Overview</a:t>
            </a:r>
          </a:p>
          <a:p>
            <a:r>
              <a:rPr lang="en-US" dirty="0"/>
              <a:t>Fuzzy RDD vs. sharp RDD</a:t>
            </a:r>
          </a:p>
          <a:p>
            <a:r>
              <a:rPr lang="en-US" dirty="0"/>
              <a:t>Angrist and </a:t>
            </a:r>
            <a:r>
              <a:rPr lang="en-US" dirty="0" err="1"/>
              <a:t>Lavy</a:t>
            </a:r>
            <a:r>
              <a:rPr lang="en-US" dirty="0"/>
              <a:t> (1999)</a:t>
            </a:r>
          </a:p>
          <a:p>
            <a:r>
              <a:rPr lang="en-US" dirty="0"/>
              <a:t>LAB: replicate fuzzy RDD</a:t>
            </a:r>
          </a:p>
        </p:txBody>
      </p:sp>
    </p:spTree>
    <p:extLst>
      <p:ext uri="{BB962C8B-B14F-4D97-AF65-F5344CB8AC3E}">
        <p14:creationId xmlns:p14="http://schemas.microsoft.com/office/powerpoint/2010/main" val="24974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EC7F-1673-7027-31FE-0AFE59DD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RDD vs. Sharp RDD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46D0-FDCD-FD52-CCE3-BF445F6FD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Abrupt changes to treatment status vs. probability of treatment</a:t>
            </a:r>
          </a:p>
        </p:txBody>
      </p:sp>
    </p:spTree>
    <p:extLst>
      <p:ext uri="{BB962C8B-B14F-4D97-AF65-F5344CB8AC3E}">
        <p14:creationId xmlns:p14="http://schemas.microsoft.com/office/powerpoint/2010/main" val="85306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9CE2-012B-592D-D546-44AE309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Fuzzy RDD is abrupt change to prob. of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4D287-489E-0885-29BD-466A065E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657" y="1143000"/>
            <a:ext cx="6834686" cy="4584700"/>
          </a:xfrm>
        </p:spPr>
      </p:pic>
    </p:spTree>
    <p:extLst>
      <p:ext uri="{BB962C8B-B14F-4D97-AF65-F5344CB8AC3E}">
        <p14:creationId xmlns:p14="http://schemas.microsoft.com/office/powerpoint/2010/main" val="4252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6B5A-5835-1B40-3BED-6C090FDD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0756037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Fuzzy RDD is a discontinuity of treatment </a:t>
            </a:r>
            <a:r>
              <a:rPr lang="en-US" i="1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F0457-D3B8-BDCA-9022-BCF347184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Sharp RDD: treatment is deterministically assigned when the running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crosses the cutoff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of being treated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is 100% and vice versa</a:t>
                </a:r>
              </a:p>
              <a:p>
                <a:r>
                  <a:rPr lang="en-US" dirty="0"/>
                  <a:t>Formally: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Fuzzy RDD: treatment assignment </a:t>
                </a:r>
                <a:r>
                  <a:rPr lang="en-US" b="1" dirty="0">
                    <a:solidFill>
                      <a:srgbClr val="E84A27"/>
                    </a:solidFill>
                  </a:rPr>
                  <a:t>probability </a:t>
                </a:r>
                <a:r>
                  <a:rPr lang="en-US" b="0" dirty="0"/>
                  <a:t>discontinuously jumps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Formally: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F0457-D3B8-BDCA-9022-BCF347184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9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614E-69E9-F90B-5C7D-2D6CE1D5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Fuzzy RDD first stage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E74E1-09F0-CC97-86A1-6D24E1EDF587}"/>
              </a:ext>
            </a:extLst>
          </p:cNvPr>
          <p:cNvSpPr txBox="1"/>
          <p:nvPr/>
        </p:nvSpPr>
        <p:spPr>
          <a:xfrm rot="16200000">
            <a:off x="-418317" y="2825718"/>
            <a:ext cx="356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Treatment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FDF2C-C98C-2B98-1F34-82A377DBA095}"/>
                  </a:ext>
                </a:extLst>
              </p:cNvPr>
              <p:cNvSpPr txBox="1"/>
              <p:nvPr/>
            </p:nvSpPr>
            <p:spPr>
              <a:xfrm>
                <a:off x="4315904" y="5090770"/>
                <a:ext cx="3560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Running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FDF2C-C98C-2B98-1F34-82A377DB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04" y="5090770"/>
                <a:ext cx="3560190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A70AC9-8681-6901-9578-C87369D6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00144-9E25-9DFC-ABB5-0B709BFA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13" y="1689233"/>
            <a:ext cx="7231973" cy="34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7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DA4E1A-2AB6-2836-69AB-6336C55D02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Fuzzy RDD smooth potential outcomes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DA4E1A-2AB6-2836-69AB-6336C55D0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28A2CA-EBE2-B090-D10D-71F89EC51389}"/>
                  </a:ext>
                </a:extLst>
              </p:cNvPr>
              <p:cNvSpPr txBox="1"/>
              <p:nvPr/>
            </p:nvSpPr>
            <p:spPr>
              <a:xfrm>
                <a:off x="4315904" y="5090770"/>
                <a:ext cx="3560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Running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28A2CA-EBE2-B090-D10D-71F89EC5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04" y="5090770"/>
                <a:ext cx="356019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509499-1931-256B-725F-05C1A73DADE5}"/>
              </a:ext>
            </a:extLst>
          </p:cNvPr>
          <p:cNvSpPr txBox="1"/>
          <p:nvPr/>
        </p:nvSpPr>
        <p:spPr>
          <a:xfrm rot="16200000">
            <a:off x="-418317" y="2825718"/>
            <a:ext cx="356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Treatment Probability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E78F9-B814-6F1D-91D9-7E25F554E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59729" y="1703114"/>
            <a:ext cx="6872541" cy="34517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5970E9-B035-28F9-A92D-646476BC4D20}"/>
                  </a:ext>
                </a:extLst>
              </p:cNvPr>
              <p:cNvSpPr txBox="1"/>
              <p:nvPr/>
            </p:nvSpPr>
            <p:spPr>
              <a:xfrm>
                <a:off x="5252620" y="1979720"/>
                <a:ext cx="843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5970E9-B035-28F9-A92D-646476BC4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20" y="1979720"/>
                <a:ext cx="84337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30AF0E-4A65-66FB-275A-DE6206A13CAA}"/>
                  </a:ext>
                </a:extLst>
              </p:cNvPr>
              <p:cNvSpPr txBox="1"/>
              <p:nvPr/>
            </p:nvSpPr>
            <p:spPr>
              <a:xfrm>
                <a:off x="4499497" y="3638941"/>
                <a:ext cx="843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30AF0E-4A65-66FB-275A-DE6206A13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97" y="3638941"/>
                <a:ext cx="8433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8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3049-27D0-86A2-EE8D-AA1805AE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Sharp RDD estimates on fuzzy data are biased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DB0671-A747-877C-4B97-F1DC5CD9C82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279994" cy="4576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Under fuzzy RDD, the vertical jump is not the LATE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cutoff</a:t>
                </a:r>
                <a:r>
                  <a:rPr lang="en-US" dirty="0"/>
                  <a:t> is a change to </a:t>
                </a:r>
                <a:r>
                  <a:rPr lang="en-US" i="1" dirty="0"/>
                  <a:t>probability</a:t>
                </a:r>
                <a:r>
                  <a:rPr lang="en-US" dirty="0"/>
                  <a:t> of being treated</a:t>
                </a:r>
              </a:p>
              <a:p>
                <a:r>
                  <a:rPr lang="en-US" dirty="0"/>
                  <a:t>Some people </a:t>
                </a:r>
                <a:r>
                  <a:rPr lang="en-US" b="1" dirty="0">
                    <a:solidFill>
                      <a:srgbClr val="E84A27"/>
                    </a:solidFill>
                  </a:rPr>
                  <a:t>are treated before</a:t>
                </a:r>
                <a:r>
                  <a:rPr lang="en-US" dirty="0"/>
                  <a:t> the cutoff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people </a:t>
                </a:r>
                <a:r>
                  <a:rPr lang="en-US" b="1" dirty="0">
                    <a:solidFill>
                      <a:srgbClr val="E84A27"/>
                    </a:solidFill>
                  </a:rPr>
                  <a:t>are not treated after</a:t>
                </a:r>
                <a:r>
                  <a:rPr lang="en-US" dirty="0"/>
                  <a:t> the cutoff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Estimating a sharp RDD on fuzzy data produces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𝐿𝐴𝑇𝐸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DB0671-A747-877C-4B97-F1DC5CD9C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279994" cy="4576763"/>
              </a:xfrm>
              <a:blipFill>
                <a:blip r:embed="rId2"/>
                <a:stretch>
                  <a:fillRect l="-2425" t="-2267" r="-2656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2FEE32-66EA-B3E3-B2C3-7D4644D07C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82149"/>
            <a:ext cx="5181600" cy="2498465"/>
          </a:xfrm>
        </p:spPr>
      </p:pic>
    </p:spTree>
    <p:extLst>
      <p:ext uri="{BB962C8B-B14F-4D97-AF65-F5344CB8AC3E}">
        <p14:creationId xmlns:p14="http://schemas.microsoft.com/office/powerpoint/2010/main" val="50161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86559CF4-C389-0EF5-E1CA-F5A322B37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836">
            <a:off x="6199753" y="1118427"/>
            <a:ext cx="4324738" cy="20967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BF57B-6613-E029-8269-35113262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8126" y="494930"/>
            <a:ext cx="3443140" cy="30275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“What is that I hear? A biased estimator?”</a:t>
            </a:r>
          </a:p>
        </p:txBody>
      </p:sp>
      <p:pic>
        <p:nvPicPr>
          <p:cNvPr id="1026" name="Picture 2" descr="emoji® – The Official Brand | Face listening for something (fitz 0)">
            <a:extLst>
              <a:ext uri="{FF2B5EF4-FFF2-40B4-BE49-F238E27FC236}">
                <a16:creationId xmlns:a16="http://schemas.microsoft.com/office/drawing/2014/main" id="{12744EA4-0ABB-7E24-5DEB-62FD59E730F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44" y="494929"/>
            <a:ext cx="4576763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B6A2858-4EF2-1BD8-1CCA-13B5B2D5A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724266" y="3522503"/>
            <a:ext cx="1839013" cy="18390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47FCCB-9AB4-1383-270E-714B69C84BDF}"/>
              </a:ext>
            </a:extLst>
          </p:cNvPr>
          <p:cNvSpPr txBox="1"/>
          <p:nvPr/>
        </p:nvSpPr>
        <p:spPr>
          <a:xfrm>
            <a:off x="4308372" y="4332756"/>
            <a:ext cx="157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2SLS</a:t>
            </a:r>
          </a:p>
        </p:txBody>
      </p:sp>
    </p:spTree>
    <p:extLst>
      <p:ext uri="{BB962C8B-B14F-4D97-AF65-F5344CB8AC3E}">
        <p14:creationId xmlns:p14="http://schemas.microsoft.com/office/powerpoint/2010/main" val="39028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384</TotalTime>
  <Words>598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RDD3: Fuzzy</vt:lpstr>
      <vt:lpstr>Overview</vt:lpstr>
      <vt:lpstr>Fuzzy RDD vs. Sharp RDD</vt:lpstr>
      <vt:lpstr>Fuzzy RDD is abrupt change to prob. of treatment</vt:lpstr>
      <vt:lpstr>Fuzzy RDD is a discontinuity of treatment probability</vt:lpstr>
      <vt:lpstr>Fuzzy RDD first stage</vt:lpstr>
      <vt:lpstr>Fuzzy RDD smooth potential outcomes at c_0=6</vt:lpstr>
      <vt:lpstr>Sharp RDD estimates on fuzzy data are biased</vt:lpstr>
      <vt:lpstr>PowerPoint Presentation</vt:lpstr>
      <vt:lpstr>Fuzzy RDD is IV sharp RDD</vt:lpstr>
      <vt:lpstr>Both RDD and IV identifying assumptions apply</vt:lpstr>
      <vt:lpstr>Fuzzy RDD identifies the RDD compliers</vt:lpstr>
      <vt:lpstr>Angrist and Lavy (1999) “Using Maimonides Rule to Estimate the Effect of Class Size on Scholastic Achievement”</vt:lpstr>
      <vt:lpstr>Angrist and Lavy (1999) Overview</vt:lpstr>
      <vt:lpstr>Angrist and Lavy (1999)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RDD2: Fuzzy</dc:title>
  <dc:creator>Oolman, Julian Wade</dc:creator>
  <cp:lastModifiedBy>Oolman, Julian Wade</cp:lastModifiedBy>
  <cp:revision>4</cp:revision>
  <dcterms:created xsi:type="dcterms:W3CDTF">2022-10-26T20:51:34Z</dcterms:created>
  <dcterms:modified xsi:type="dcterms:W3CDTF">2023-04-11T14:30:23Z</dcterms:modified>
</cp:coreProperties>
</file>