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0" r:id="rId13"/>
    <p:sldId id="268" r:id="rId14"/>
    <p:sldId id="269" r:id="rId15"/>
    <p:sldId id="267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81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DiD2: Differential Exposure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D8F4-9D3C-C998-C189-6AFB3D57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from natural experiments are not cut-and-dry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88835-8C68-A9D4-6CC3-ED632A915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707" y="1143000"/>
            <a:ext cx="6570586" cy="4584700"/>
          </a:xfrm>
        </p:spPr>
      </p:pic>
    </p:spTree>
    <p:extLst>
      <p:ext uri="{BB962C8B-B14F-4D97-AF65-F5344CB8AC3E}">
        <p14:creationId xmlns:p14="http://schemas.microsoft.com/office/powerpoint/2010/main" val="400471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1071-4203-D233-6296-309FF83F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placebo checks to validate your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3062-AE89-C2DF-E50D-5103C7F2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889202" cy="46718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Natural experiments do not occur in a lab</a:t>
            </a:r>
          </a:p>
          <a:p>
            <a:r>
              <a:rPr lang="en-US" dirty="0"/>
              <a:t>Events are always happening in the economy that could confound your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Suggested robustness checks for diff-in-diff </a:t>
            </a:r>
            <a:r>
              <a:rPr lang="en-US" b="1" dirty="0">
                <a:solidFill>
                  <a:srgbClr val="E84A27"/>
                </a:solidFill>
              </a:rPr>
              <a:t>internal validity</a:t>
            </a:r>
            <a:r>
              <a:rPr lang="en-US" dirty="0"/>
              <a:t>:</a:t>
            </a:r>
          </a:p>
          <a:p>
            <a:r>
              <a:rPr lang="en-US" dirty="0"/>
              <a:t>Remove observations most likely to respond to treatment (significant results)</a:t>
            </a:r>
          </a:p>
          <a:p>
            <a:r>
              <a:rPr lang="en-US" dirty="0"/>
              <a:t>Lag outcome variable (null results)</a:t>
            </a:r>
          </a:p>
          <a:p>
            <a:r>
              <a:rPr lang="en-US" dirty="0"/>
              <a:t>Try reasonable alternative treatment specifications (null results)</a:t>
            </a:r>
          </a:p>
          <a:p>
            <a:r>
              <a:rPr lang="en-US" dirty="0"/>
              <a:t>Test other outcomes that support or violate your story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Placebo robustness checks should be used in any empirical design (IV, RDD, etc.)</a:t>
            </a:r>
          </a:p>
        </p:txBody>
      </p:sp>
    </p:spTree>
    <p:extLst>
      <p:ext uri="{BB962C8B-B14F-4D97-AF65-F5344CB8AC3E}">
        <p14:creationId xmlns:p14="http://schemas.microsoft.com/office/powerpoint/2010/main" val="25317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8E98-C3C0-E7AA-5E70-73DAEF54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exposure     difference-in-differences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3ADC-18C9-F3E2-1566-8ACBDB32D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Nonbinary treatment assignment</a:t>
            </a:r>
          </a:p>
        </p:txBody>
      </p:sp>
    </p:spTree>
    <p:extLst>
      <p:ext uri="{BB962C8B-B14F-4D97-AF65-F5344CB8AC3E}">
        <p14:creationId xmlns:p14="http://schemas.microsoft.com/office/powerpoint/2010/main" val="56438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E32B-C615-1AA9-3FF7-58820A90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Treatment assignment can be nonbinary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1249E-A2ED-130C-8EB0-C356583632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treatment variable in difference-in-differences </a:t>
                </a:r>
                <a:r>
                  <a:rPr lang="en-US" b="1" dirty="0"/>
                  <a:t>need not </a:t>
                </a:r>
                <a:r>
                  <a:rPr lang="en-US" dirty="0"/>
                  <a:t>be a binary variable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if treated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otherwise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the distinction of being assigned to treatment vs. being treated</a:t>
                </a:r>
              </a:p>
              <a:p>
                <a:r>
                  <a:rPr lang="en-US" dirty="0"/>
                  <a:t>Being </a:t>
                </a:r>
                <a:r>
                  <a:rPr lang="en-US" u="sng" dirty="0"/>
                  <a:t>assigned to the treatment group</a:t>
                </a:r>
                <a:r>
                  <a:rPr lang="en-US" dirty="0"/>
                  <a:t> can be thought of as increasing your </a:t>
                </a:r>
                <a:r>
                  <a:rPr lang="en-US" b="1" i="1" dirty="0"/>
                  <a:t>exposure</a:t>
                </a:r>
                <a:r>
                  <a:rPr lang="en-US" dirty="0"/>
                  <a:t> to being treated</a:t>
                </a:r>
              </a:p>
              <a:p>
                <a:r>
                  <a:rPr lang="en-US" dirty="0"/>
                  <a:t>In natural experiments, some people or places are more pre-exposed to economic phenomena than others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can</a:t>
                </a:r>
                <a:r>
                  <a:rPr lang="en-US" dirty="0"/>
                  <a:t> instead </a:t>
                </a:r>
                <a:r>
                  <a:rPr lang="en-US" b="1" dirty="0">
                    <a:solidFill>
                      <a:srgbClr val="E84A27"/>
                    </a:solidFill>
                  </a:rPr>
                  <a:t>be</a:t>
                </a:r>
                <a:r>
                  <a:rPr lang="en-US" dirty="0"/>
                  <a:t> a </a:t>
                </a:r>
                <a:r>
                  <a:rPr lang="en-US" b="1" dirty="0">
                    <a:solidFill>
                      <a:srgbClr val="E84A27"/>
                    </a:solidFill>
                  </a:rPr>
                  <a:t>continuous</a:t>
                </a:r>
                <a:r>
                  <a:rPr lang="en-US" dirty="0"/>
                  <a:t> level of treatment exposure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1249E-A2ED-130C-8EB0-C35658363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C027-4F24-BCCA-1396-FBC0AFB6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Difference-in-differences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1F6EB-958B-75E1-B395-7709AC233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Estimating a differential exposure difference-in-differences follows naturally from a standard diff-in-diff: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Exposur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Pos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Exposure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Post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Exposure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can be </a:t>
                </a:r>
                <a:r>
                  <a:rPr lang="en-US" b="1" dirty="0"/>
                  <a:t>any number </a:t>
                </a:r>
              </a:p>
              <a:p>
                <a:r>
                  <a:rPr lang="en-US" dirty="0"/>
                  <a:t>It does not need to be bounded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Ex) </a:t>
                </a:r>
                <a:r>
                  <a:rPr lang="en-US" b="1" dirty="0">
                    <a:solidFill>
                      <a:srgbClr val="E84A27"/>
                    </a:solidFill>
                  </a:rPr>
                  <a:t>population density </a:t>
                </a:r>
                <a:r>
                  <a:rPr lang="en-US" dirty="0"/>
                  <a:t>or </a:t>
                </a:r>
                <a:r>
                  <a:rPr lang="en-US" b="1" dirty="0">
                    <a:solidFill>
                      <a:srgbClr val="E84A27"/>
                    </a:solidFill>
                  </a:rPr>
                  <a:t>cumulative daily international flights </a:t>
                </a:r>
                <a:r>
                  <a:rPr lang="en-US" dirty="0"/>
                  <a:t>for COVID-19 outbreak exposure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1F6EB-958B-75E1-B395-7709AC233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9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F2A9-BCAA-440A-D2C7-FFA879FF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“The Role of High-Skill Labor Demand on Spatial Income Inequality: Evidence from the Dotcom Bubble”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F4C7-31B2-A00A-4588-A82127E17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an increase high-skilled worker demand increase income inequality?</a:t>
            </a:r>
          </a:p>
        </p:txBody>
      </p:sp>
    </p:spTree>
    <p:extLst>
      <p:ext uri="{BB962C8B-B14F-4D97-AF65-F5344CB8AC3E}">
        <p14:creationId xmlns:p14="http://schemas.microsoft.com/office/powerpoint/2010/main" val="280542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40E3-430D-31D3-203B-254EB98D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Setting: The Dotcom Bubble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3220-40BE-C011-F0F0-D65734A0C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1995Q1 – 2000Q1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NASDAQ increased 500%</a:t>
            </a:r>
          </a:p>
          <a:p>
            <a:r>
              <a:rPr lang="en-US" dirty="0"/>
              <a:t>15 year high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Venture capital increased 1,600%</a:t>
            </a:r>
          </a:p>
          <a:p>
            <a:r>
              <a:rPr lang="en-US" dirty="0"/>
              <a:t>TBD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Funded high-skilled workers in </a:t>
            </a:r>
            <a:r>
              <a:rPr lang="en-US" b="1" dirty="0">
                <a:solidFill>
                  <a:srgbClr val="E84A27"/>
                </a:solidFill>
              </a:rPr>
              <a:t>computer-related industries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E88771-55EC-A739-B3F5-8F23454946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74056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9DBD-67AD-D8E0-91AD-5FE1374F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Dotcom bubble-income inequality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FCB5-A824-7C4D-1EFD-8848E46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711F2-06C0-B4E0-78F3-5E00A1941AAA}"/>
              </a:ext>
            </a:extLst>
          </p:cNvPr>
          <p:cNvSpPr txBox="1"/>
          <p:nvPr/>
        </p:nvSpPr>
        <p:spPr>
          <a:xfrm>
            <a:off x="1696561" y="3140213"/>
            <a:ext cx="117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Dotcom </a:t>
            </a:r>
          </a:p>
          <a:p>
            <a:r>
              <a:rPr lang="en-US" sz="2400" dirty="0"/>
              <a:t>Bubble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23F40-7F1D-7F3F-0982-0899C3D0DFD4}"/>
              </a:ext>
            </a:extLst>
          </p:cNvPr>
          <p:cNvSpPr txBox="1"/>
          <p:nvPr/>
        </p:nvSpPr>
        <p:spPr>
          <a:xfrm>
            <a:off x="4002722" y="4106855"/>
            <a:ext cx="186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employment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B456F-7D64-5893-0740-4B1AAAF8FFC9}"/>
              </a:ext>
            </a:extLst>
          </p:cNvPr>
          <p:cNvSpPr txBox="1"/>
          <p:nvPr/>
        </p:nvSpPr>
        <p:spPr>
          <a:xfrm>
            <a:off x="4002722" y="2213973"/>
            <a:ext cx="186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Finance employment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34C78-98CF-900F-CD4B-DE41314C5B8D}"/>
              </a:ext>
            </a:extLst>
          </p:cNvPr>
          <p:cNvSpPr txBox="1"/>
          <p:nvPr/>
        </p:nvSpPr>
        <p:spPr>
          <a:xfrm>
            <a:off x="8011174" y="2911873"/>
            <a:ext cx="186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Income inequality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CA0E8-1856-7B6D-53F6-646240CA2B68}"/>
              </a:ext>
            </a:extLst>
          </p:cNvPr>
          <p:cNvSpPr txBox="1"/>
          <p:nvPr/>
        </p:nvSpPr>
        <p:spPr>
          <a:xfrm>
            <a:off x="6554591" y="1395244"/>
            <a:ext cx="1194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House </a:t>
            </a:r>
          </a:p>
          <a:p>
            <a:r>
              <a:rPr lang="en-US" sz="2400" dirty="0"/>
              <a:t>prices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B38E9-FFE5-E83D-D497-E77E68B6627C}"/>
              </a:ext>
            </a:extLst>
          </p:cNvPr>
          <p:cNvSpPr txBox="1"/>
          <p:nvPr/>
        </p:nvSpPr>
        <p:spPr>
          <a:xfrm>
            <a:off x="9173406" y="1516932"/>
            <a:ext cx="160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BD93E-EBD5-2ECA-B45E-109301DC3460}"/>
              </a:ext>
            </a:extLst>
          </p:cNvPr>
          <p:cNvSpPr txBox="1"/>
          <p:nvPr/>
        </p:nvSpPr>
        <p:spPr>
          <a:xfrm>
            <a:off x="7748821" y="4522353"/>
            <a:ext cx="160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 share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6AC383-7530-74E4-F4F1-120AE03B17B8}"/>
              </a:ext>
            </a:extLst>
          </p:cNvPr>
          <p:cNvCxnSpPr>
            <a:endCxn id="6" idx="1"/>
          </p:cNvCxnSpPr>
          <p:nvPr/>
        </p:nvCxnSpPr>
        <p:spPr>
          <a:xfrm flipV="1">
            <a:off x="2743200" y="2629472"/>
            <a:ext cx="1259522" cy="5107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6D4D6F-5776-64E0-05E0-85C583B82AAF}"/>
              </a:ext>
            </a:extLst>
          </p:cNvPr>
          <p:cNvCxnSpPr>
            <a:cxnSpLocks/>
          </p:cNvCxnSpPr>
          <p:nvPr/>
        </p:nvCxnSpPr>
        <p:spPr>
          <a:xfrm>
            <a:off x="2743200" y="3919240"/>
            <a:ext cx="1259522" cy="6122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D0E00-EC1B-4E7A-3963-58CF03FF4118}"/>
              </a:ext>
            </a:extLst>
          </p:cNvPr>
          <p:cNvCxnSpPr>
            <a:cxnSpLocks/>
          </p:cNvCxnSpPr>
          <p:nvPr/>
        </p:nvCxnSpPr>
        <p:spPr>
          <a:xfrm>
            <a:off x="5655539" y="2629471"/>
            <a:ext cx="2210077" cy="697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52C4B0-5445-4F27-BC8A-837F7C6EDF28}"/>
              </a:ext>
            </a:extLst>
          </p:cNvPr>
          <p:cNvCxnSpPr>
            <a:cxnSpLocks/>
          </p:cNvCxnSpPr>
          <p:nvPr/>
        </p:nvCxnSpPr>
        <p:spPr>
          <a:xfrm flipV="1">
            <a:off x="5641808" y="3530630"/>
            <a:ext cx="2223808" cy="934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3C3B2B-1DC7-12F1-3FD9-D78048D9B433}"/>
              </a:ext>
            </a:extLst>
          </p:cNvPr>
          <p:cNvSpPr txBox="1"/>
          <p:nvPr/>
        </p:nvSpPr>
        <p:spPr>
          <a:xfrm flipH="1">
            <a:off x="3091047" y="2423177"/>
            <a:ext cx="44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84A27"/>
                </a:solidFill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2941E-9E63-0CAC-7AE6-83475F40156C}"/>
              </a:ext>
            </a:extLst>
          </p:cNvPr>
          <p:cNvSpPr txBox="1"/>
          <p:nvPr/>
        </p:nvSpPr>
        <p:spPr>
          <a:xfrm flipH="1">
            <a:off x="6360598" y="2423177"/>
            <a:ext cx="44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84A27"/>
                </a:solidFill>
              </a:rPr>
              <a:t>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0EF1BE-8760-E891-CAC7-CF4251561C38}"/>
              </a:ext>
            </a:extLst>
          </p:cNvPr>
          <p:cNvCxnSpPr>
            <a:cxnSpLocks/>
          </p:cNvCxnSpPr>
          <p:nvPr/>
        </p:nvCxnSpPr>
        <p:spPr>
          <a:xfrm flipH="1">
            <a:off x="8824404" y="1922832"/>
            <a:ext cx="905522" cy="959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C1D585-B730-0819-784C-00B321E38126}"/>
              </a:ext>
            </a:extLst>
          </p:cNvPr>
          <p:cNvCxnSpPr>
            <a:cxnSpLocks/>
          </p:cNvCxnSpPr>
          <p:nvPr/>
        </p:nvCxnSpPr>
        <p:spPr>
          <a:xfrm flipV="1">
            <a:off x="8275703" y="3772485"/>
            <a:ext cx="175839" cy="75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48BE08-91B8-0CAD-ED9B-9AD92187AEA3}"/>
              </a:ext>
            </a:extLst>
          </p:cNvPr>
          <p:cNvCxnSpPr>
            <a:cxnSpLocks/>
          </p:cNvCxnSpPr>
          <p:nvPr/>
        </p:nvCxnSpPr>
        <p:spPr>
          <a:xfrm>
            <a:off x="7409641" y="2156511"/>
            <a:ext cx="767031" cy="7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1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141F-A03F-26B6-8CFB-FE1B4941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sources and variable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2356C-CA26-4441-71BD-42D143E354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Data</a:t>
                </a:r>
                <a:r>
                  <a:rPr lang="en-US" dirty="0"/>
                  <a:t>: MSA-level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Census: 1970, 1980, 1990, 2000</a:t>
                </a:r>
              </a:p>
              <a:p>
                <a:r>
                  <a:rPr lang="en-US" dirty="0"/>
                  <a:t>ACS: 2005, 2006, 2007, 2008, 2009, 2010, 2011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Variables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income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percentile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income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percentile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1{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year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≥2000}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2356C-CA26-4441-71BD-42D143E35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1D7249-8F8D-0651-D020-5BCAA628A7C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45767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share of employment in computer-related industries in 1990 (</a:t>
                </a:r>
                <a:r>
                  <a:rPr lang="en-US" b="1" dirty="0">
                    <a:solidFill>
                      <a:srgbClr val="E84A27"/>
                    </a:solidFill>
                  </a:rPr>
                  <a:t>exposure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1990</a:t>
                </a:r>
                <a:r>
                  <a:rPr lang="en-US" dirty="0"/>
                  <a:t> controls (</a:t>
                </a:r>
                <a:r>
                  <a:rPr lang="en-US" b="1" dirty="0">
                    <a:solidFill>
                      <a:srgbClr val="E84A27"/>
                    </a:solidFill>
                  </a:rPr>
                  <a:t>pretreatment</a:t>
                </a:r>
                <a:r>
                  <a:rPr lang="en-US" dirty="0"/>
                  <a:t>!)</a:t>
                </a:r>
              </a:p>
              <a:p>
                <a:pPr lvl="1"/>
                <a:r>
                  <a:rPr lang="en-US" dirty="0"/>
                  <a:t>bachelor degree share</a:t>
                </a:r>
              </a:p>
              <a:p>
                <a:pPr lvl="1"/>
                <a:r>
                  <a:rPr lang="en-US" dirty="0"/>
                  <a:t>log population</a:t>
                </a:r>
              </a:p>
              <a:p>
                <a:pPr lvl="1"/>
                <a:r>
                  <a:rPr lang="en-US" dirty="0"/>
                  <a:t>log median house value</a:t>
                </a:r>
              </a:p>
              <a:p>
                <a:pPr marL="0" indent="0">
                  <a:buNone/>
                </a:pPr>
                <a:r>
                  <a:rPr lang="en-US" u="sng" dirty="0"/>
                  <a:t>Sample</a:t>
                </a:r>
                <a:r>
                  <a:rPr lang="en-US" dirty="0"/>
                  <a:t>: employed, age 18-65, worked last year, not in GQ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1D7249-8F8D-0651-D020-5BCAA628A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4576763"/>
              </a:xfrm>
              <a:blipFill>
                <a:blip r:embed="rId3"/>
                <a:stretch>
                  <a:fillRect l="-2471" t="-2000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AA37-F187-C8C7-4A1F-0A118BBD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distribution of differential exposure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5EFCB-A11A-29E2-F5E2-0FCCFFD39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Exposure is right-skewed</a:t>
            </a:r>
          </a:p>
          <a:p>
            <a:r>
              <a:rPr lang="en-US" dirty="0"/>
              <a:t>log transformation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San Jose, CA MSA (24%)</a:t>
            </a:r>
          </a:p>
          <a:p>
            <a:pPr marL="0" indent="0">
              <a:buNone/>
            </a:pPr>
            <a:r>
              <a:rPr lang="en-US" dirty="0"/>
              <a:t>Binghamton, NY MSA (16%)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Threat</a:t>
            </a:r>
            <a:r>
              <a:rPr lang="en-US" dirty="0"/>
              <a:t>: is silicon valley driving the results?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03571A-E644-BFFC-9933-72819A3E0E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74056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1FAC-998C-CED4-823E-84BE372A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927E-9079-A826-1BEC-15B74C33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time: Read chapter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</a:t>
            </a:r>
          </a:p>
          <a:p>
            <a:r>
              <a:rPr lang="en-US" dirty="0"/>
              <a:t>Providing evidence for parallel trends</a:t>
            </a:r>
          </a:p>
          <a:p>
            <a:r>
              <a:rPr lang="en-US" dirty="0"/>
              <a:t>Placebo checks</a:t>
            </a:r>
          </a:p>
          <a:p>
            <a:r>
              <a:rPr lang="en-US" dirty="0"/>
              <a:t>Differential exposure difference-in-differences</a:t>
            </a:r>
          </a:p>
          <a:p>
            <a:r>
              <a:rPr lang="en-US" dirty="0"/>
              <a:t>“The Role of High-Skill Labor Demand on Spatial Income Inequality: Evidence from the Dotcom Bubble”</a:t>
            </a:r>
          </a:p>
        </p:txBody>
      </p:sp>
    </p:spTree>
    <p:extLst>
      <p:ext uri="{BB962C8B-B14F-4D97-AF65-F5344CB8AC3E}">
        <p14:creationId xmlns:p14="http://schemas.microsoft.com/office/powerpoint/2010/main" val="217652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56E5-99C9-C2BB-1D8D-E7487736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empirical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7313F-7B30-A74C-0F98-9DB3B6609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Empirical design: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pos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com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E84A27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com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Notes: </a:t>
                </a:r>
              </a:p>
              <a:p>
                <a:r>
                  <a:rPr lang="en-US" b="0" dirty="0"/>
                  <a:t>Controls and exposure </a:t>
                </a:r>
                <a:r>
                  <a:rPr lang="en-US" b="1" dirty="0">
                    <a:solidFill>
                      <a:srgbClr val="E84A27"/>
                    </a:solidFill>
                  </a:rPr>
                  <a:t>must be</a:t>
                </a:r>
                <a:r>
                  <a:rPr lang="en-US" b="0" dirty="0"/>
                  <a:t> from the </a:t>
                </a:r>
                <a:r>
                  <a:rPr lang="en-US" b="1" dirty="0">
                    <a:solidFill>
                      <a:srgbClr val="E84A27"/>
                    </a:solidFill>
                  </a:rPr>
                  <a:t>pretreatment</a:t>
                </a:r>
                <a:r>
                  <a:rPr lang="en-US" b="0" dirty="0"/>
                  <a:t> period</a:t>
                </a:r>
              </a:p>
              <a:p>
                <a:r>
                  <a:rPr lang="en-US" b="0" dirty="0"/>
                  <a:t>Controls are chosen because lit. shows they predict income inequality</a:t>
                </a:r>
              </a:p>
              <a:p>
                <a:pPr lvl="1"/>
                <a:r>
                  <a:rPr lang="en-US" dirty="0"/>
                  <a:t>Reduces noise in the outcome variable (increases coefficient precision)</a:t>
                </a:r>
                <a:endParaRPr lang="en-US" b="0" dirty="0"/>
              </a:p>
              <a:p>
                <a:r>
                  <a:rPr lang="en-US" b="0" dirty="0"/>
                  <a:t>The regressions only use data from 1990 and 2000 due to data being unavailable at yearly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7313F-7B30-A74C-0F98-9DB3B6609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406" b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CDBA-F4FE-6C4E-A740-CB00B654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F25E-4FF9-3FCD-95BB-24E30565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 of findings:</a:t>
            </a:r>
          </a:p>
          <a:p>
            <a:r>
              <a:rPr lang="en-US" dirty="0"/>
              <a:t>A 1% increase in exposure increased</a:t>
            </a:r>
          </a:p>
          <a:p>
            <a:pPr lvl="1"/>
            <a:r>
              <a:rPr lang="en-US" dirty="0"/>
              <a:t>Total income inequality by 9%</a:t>
            </a:r>
          </a:p>
          <a:p>
            <a:pPr lvl="1"/>
            <a:r>
              <a:rPr lang="en-US" dirty="0"/>
              <a:t>Wage income inequality by 6%</a:t>
            </a:r>
          </a:p>
          <a:p>
            <a:r>
              <a:rPr lang="en-US" dirty="0"/>
              <a:t>Capital income explains 50% of the total income vs. wage income gap</a:t>
            </a:r>
          </a:p>
          <a:p>
            <a:pPr marL="0" indent="0">
              <a:buNone/>
            </a:pPr>
            <a:r>
              <a:rPr lang="en-US" dirty="0"/>
              <a:t>Changes to income inequality could be from changing incomes or changing population</a:t>
            </a:r>
          </a:p>
          <a:p>
            <a:r>
              <a:rPr lang="en-US" dirty="0"/>
              <a:t>No evidence is found supporting in-migration to exposed MSAs</a:t>
            </a:r>
          </a:p>
          <a:p>
            <a:r>
              <a:rPr lang="en-US" dirty="0"/>
              <a:t>No evidence is found suggesting an impact on housing markets</a:t>
            </a:r>
          </a:p>
        </p:txBody>
      </p:sp>
    </p:spTree>
    <p:extLst>
      <p:ext uri="{BB962C8B-B14F-4D97-AF65-F5344CB8AC3E}">
        <p14:creationId xmlns:p14="http://schemas.microsoft.com/office/powerpoint/2010/main" val="13555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298C-E593-EFA6-C609-407155CF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Tightly estimated zeros can be a good thing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D72ED-820C-19D6-655F-BF92F76DA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757" y="1696795"/>
            <a:ext cx="8316486" cy="3477110"/>
          </a:xfrm>
        </p:spPr>
      </p:pic>
    </p:spTree>
    <p:extLst>
      <p:ext uri="{BB962C8B-B14F-4D97-AF65-F5344CB8AC3E}">
        <p14:creationId xmlns:p14="http://schemas.microsoft.com/office/powerpoint/2010/main" val="272989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6CB3-AA7E-4200-9A96-D7971DB9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to be confused with noisy zeros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419A5-92EB-4D77-9D7A-8F5F2821B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153" y="1682505"/>
            <a:ext cx="6401693" cy="3505689"/>
          </a:xfrm>
        </p:spPr>
      </p:pic>
    </p:spTree>
    <p:extLst>
      <p:ext uri="{BB962C8B-B14F-4D97-AF65-F5344CB8AC3E}">
        <p14:creationId xmlns:p14="http://schemas.microsoft.com/office/powerpoint/2010/main" val="415875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8B5A-2EA6-1111-2864-253B11DA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Researchers are detectives</a:t>
            </a:r>
          </a:p>
        </p:txBody>
      </p:sp>
      <p:pic>
        <p:nvPicPr>
          <p:cNvPr id="5" name="Content Placeholder 4" descr="Detective male with solid fill">
            <a:extLst>
              <a:ext uri="{FF2B5EF4-FFF2-40B4-BE49-F238E27FC236}">
                <a16:creationId xmlns:a16="http://schemas.microsoft.com/office/drawing/2014/main" id="{EDBC5BAB-FA2B-D4ED-D072-988FF410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57202"/>
            <a:ext cx="3244392" cy="3244392"/>
          </a:xfrm>
        </p:spPr>
      </p:pic>
      <p:pic>
        <p:nvPicPr>
          <p:cNvPr id="7" name="Graphic 6" descr="Detective female with solid fill">
            <a:extLst>
              <a:ext uri="{FF2B5EF4-FFF2-40B4-BE49-F238E27FC236}">
                <a16:creationId xmlns:a16="http://schemas.microsoft.com/office/drawing/2014/main" id="{737EEF21-7659-826A-7B24-B24598DA4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008" y="1357202"/>
            <a:ext cx="3244392" cy="3244392"/>
          </a:xfrm>
          <a:prstGeom prst="rect">
            <a:avLst/>
          </a:prstGeom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2AA7BEDA-E208-E6F7-1DF1-70F3F44A5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5633" y="2414833"/>
            <a:ext cx="2028334" cy="202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FA1D-42CE-1614-3E8B-77EA46B5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A3B7-90D8-87F7-4656-BB190063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research question is about high-skill demand, not stock returns</a:t>
            </a:r>
          </a:p>
          <a:p>
            <a:r>
              <a:rPr lang="en-US" dirty="0"/>
              <a:t>Ruled out return to finance workers by using as placebo exposure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Ruled out a return to college educated in general (not just those in computer-related employment) by regressing outcome college-gap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Ruled out dominant silicon valley by removing it from a specification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Supported parallel trends by lagging 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169891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D51B-AAF0-4314-851A-5D23B0C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A73D-A37A-BE84-C737-26DA4DD8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Away we go!</a:t>
            </a:r>
          </a:p>
        </p:txBody>
      </p:sp>
    </p:spTree>
    <p:extLst>
      <p:ext uri="{BB962C8B-B14F-4D97-AF65-F5344CB8AC3E}">
        <p14:creationId xmlns:p14="http://schemas.microsoft.com/office/powerpoint/2010/main" val="12239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C571-4092-73A9-274A-1465EC63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69CB-2FF0-6156-3A21-5223ECA1C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instance of unobservable counterfactuals</a:t>
            </a:r>
          </a:p>
        </p:txBody>
      </p:sp>
    </p:spTree>
    <p:extLst>
      <p:ext uri="{BB962C8B-B14F-4D97-AF65-F5344CB8AC3E}">
        <p14:creationId xmlns:p14="http://schemas.microsoft.com/office/powerpoint/2010/main" val="10803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47BC-BF45-C66E-43E0-FE2402BD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 parallel trends are unobservable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D9190E-EF74-C8B5-1304-1630717FE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827" y="1143000"/>
            <a:ext cx="851634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306D-6F9B-4820-B5FD-5210C7CF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pre-trends is necessary but not sufficient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5EAD2-5AE8-39A3-CF02-911EF0F6B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parallel trends assumption is </a:t>
                </a:r>
                <a:r>
                  <a:rPr lang="en-US" b="1" dirty="0">
                    <a:solidFill>
                      <a:srgbClr val="E84A27"/>
                    </a:solidFill>
                  </a:rPr>
                  <a:t>the</a:t>
                </a:r>
                <a:r>
                  <a:rPr lang="en-US" dirty="0"/>
                  <a:t> assumption for diff-in-diff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The potential outcome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treated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Post</m:t>
                        </m:r>
                      </m:sup>
                    </m:sSubSup>
                  </m:oMath>
                </a14:m>
                <a:r>
                  <a:rPr lang="en-US" dirty="0"/>
                  <a:t> is fundamentally impossible to observe because it is the </a:t>
                </a:r>
                <a:r>
                  <a:rPr lang="en-US" i="1" dirty="0"/>
                  <a:t>counterfactual</a:t>
                </a:r>
              </a:p>
              <a:p>
                <a:r>
                  <a:rPr lang="en-US" dirty="0"/>
                  <a:t>Therefore, a direct test of parallel trends is not possible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next best option is to test pre-treatment parallel trends</a:t>
                </a:r>
              </a:p>
              <a:p>
                <a:r>
                  <a:rPr lang="en-US" dirty="0"/>
                  <a:t>This is an indirect test</a:t>
                </a:r>
              </a:p>
              <a:p>
                <a:r>
                  <a:rPr lang="en-US" dirty="0"/>
                  <a:t>Just because a coin landed heads three times in a row…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5EAD2-5AE8-39A3-CF02-911EF0F6B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2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9434-1CC4-6E6F-9446-0E20D0E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event study figure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9DED4-359D-E87F-8FE8-C78040026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827" y="1143000"/>
            <a:ext cx="851634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9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465-52CB-63E9-71B1-132F2260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an event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049B2-F392-14A6-B53C-A57BE0D99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an event study follows similarly to difference-in-differences</a:t>
                </a:r>
              </a:p>
              <a:p>
                <a:r>
                  <a:rPr lang="en-US" dirty="0"/>
                  <a:t>You are testing whether there is significance in the pre-period (leads) and in the post period (lags)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𝑇𝑟𝑒𝑎𝑡𝑒𝑑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𝑇𝑟𝑒𝑎𝑡𝑒𝑑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×1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𝑙𝑒𝑎𝑑𝑠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𝑇𝑟𝑒𝑎𝑡𝑒𝑑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×1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𝑙𝑎𝑔𝑠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 plot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with the 95% confidence intervals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049B2-F392-14A6-B53C-A57BE0D99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290" b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2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AC30-13DA-7282-EEB7-9147433F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caution about parallel pre-trends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E8F-0C7E-3CBF-7D0E-DBFA5414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Parallel pre-trends is the </a:t>
            </a:r>
            <a:r>
              <a:rPr lang="en-US" b="1" dirty="0"/>
              <a:t>first half </a:t>
            </a:r>
            <a:r>
              <a:rPr lang="en-US" dirty="0"/>
              <a:t>of the parallel trends assumption</a:t>
            </a:r>
          </a:p>
          <a:p>
            <a:r>
              <a:rPr lang="en-US" dirty="0"/>
              <a:t>You can never observe the (perhaps more important) second half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checks for researchers to explore</a:t>
            </a:r>
          </a:p>
          <a:p>
            <a:r>
              <a:rPr lang="en-US" dirty="0"/>
              <a:t>Can observational units endogenously select treatment?</a:t>
            </a:r>
          </a:p>
          <a:p>
            <a:r>
              <a:rPr lang="en-US" dirty="0"/>
              <a:t>Is there a presence of omitted variable bias?</a:t>
            </a:r>
          </a:p>
          <a:p>
            <a:r>
              <a:rPr lang="en-US" dirty="0"/>
              <a:t>What sources of selection bias could there be?</a:t>
            </a:r>
          </a:p>
          <a:p>
            <a:r>
              <a:rPr lang="en-US" dirty="0"/>
              <a:t>Are there any open backdoor paths?</a:t>
            </a:r>
          </a:p>
        </p:txBody>
      </p:sp>
    </p:spTree>
    <p:extLst>
      <p:ext uri="{BB962C8B-B14F-4D97-AF65-F5344CB8AC3E}">
        <p14:creationId xmlns:p14="http://schemas.microsoft.com/office/powerpoint/2010/main" val="19965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382-0FED-289D-ECD0-C45C9449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CC05-CDEB-531C-E54C-38CBADC48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Ruling out stories that threaten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39167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472</TotalTime>
  <Words>940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DiD2: Differential Exposure</vt:lpstr>
      <vt:lpstr>PowerPoint Presentation</vt:lpstr>
      <vt:lpstr>Parallel trends</vt:lpstr>
      <vt:lpstr>Counterfactual parallel trends are unobservable</vt:lpstr>
      <vt:lpstr>Parallel pre-trends is necessary but not sufficient</vt:lpstr>
      <vt:lpstr>An event study figure</vt:lpstr>
      <vt:lpstr>Estimating an event study</vt:lpstr>
      <vt:lpstr>Another caution about parallel pre-trends</vt:lpstr>
      <vt:lpstr>Placebo Checks</vt:lpstr>
      <vt:lpstr>Data from natural experiments are not cut-and-dry</vt:lpstr>
      <vt:lpstr>Use placebo checks to validate your design</vt:lpstr>
      <vt:lpstr>Differential exposure     difference-in-differences</vt:lpstr>
      <vt:lpstr>Treatment assignment can be nonbinary</vt:lpstr>
      <vt:lpstr>Difference-in-differences regression equation</vt:lpstr>
      <vt:lpstr>“The Role of High-Skill Labor Demand on Spatial Income Inequality: Evidence from the Dotcom Bubble”</vt:lpstr>
      <vt:lpstr>Setting: The Dotcom Bubble</vt:lpstr>
      <vt:lpstr>The Dotcom bubble-income inequality DAG</vt:lpstr>
      <vt:lpstr>Data sources and variable definitions</vt:lpstr>
      <vt:lpstr>The distribution of differential exposure</vt:lpstr>
      <vt:lpstr>The empirical specification</vt:lpstr>
      <vt:lpstr>Findings of the paper</vt:lpstr>
      <vt:lpstr>Tightly estimated zeros can be a good thing</vt:lpstr>
      <vt:lpstr>Not to be confused with noisy zeros</vt:lpstr>
      <vt:lpstr>Researchers are detectives</vt:lpstr>
      <vt:lpstr>Robustness checks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DiD2: Differential Exposure</dc:title>
  <dc:creator>Oolman, Julian Wade</dc:creator>
  <cp:lastModifiedBy>Julian Oolman</cp:lastModifiedBy>
  <cp:revision>6</cp:revision>
  <dcterms:created xsi:type="dcterms:W3CDTF">2022-11-16T16:05:30Z</dcterms:created>
  <dcterms:modified xsi:type="dcterms:W3CDTF">2022-11-29T15:27:27Z</dcterms:modified>
</cp:coreProperties>
</file>