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5" r:id="rId6"/>
    <p:sldId id="261" r:id="rId7"/>
    <p:sldId id="262" r:id="rId8"/>
    <p:sldId id="263" r:id="rId9"/>
    <p:sldId id="264" r:id="rId10"/>
    <p:sldId id="265" r:id="rId11"/>
    <p:sldId id="25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304407621001445?casa_token=WsOt0E3P6qQAAAAA:7prwGdusMMX-W6oUap8CVpTcMsbMgWUjAc1rraMlZSNDX1IV2mD-Xx4DKNkQ6KukJ8mCNrXnCuw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Differential Timing Difference-in-Differences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21C8-C5A8-8221-3FD5-47E7F215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timing</a:t>
            </a:r>
            <a:br>
              <a:rPr lang="en-US" dirty="0"/>
            </a:br>
            <a:r>
              <a:rPr lang="en-US" dirty="0"/>
              <a:t>difference-in-differences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10A13-EF76-3F4E-16E0-194D21311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units are treated in different time periods</a:t>
            </a:r>
          </a:p>
        </p:txBody>
      </p:sp>
    </p:spTree>
    <p:extLst>
      <p:ext uri="{BB962C8B-B14F-4D97-AF65-F5344CB8AC3E}">
        <p14:creationId xmlns:p14="http://schemas.microsoft.com/office/powerpoint/2010/main" val="287364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B11B-8D7F-7813-6EC6-384B77FE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006AE-7946-24C8-F0C6-B2612ABC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279A39-9D71-122A-2972-AD891E25BA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9D38A8F-0110-159D-9A57-546F2CC1C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7132BE-6DCF-8FF0-B4AE-D4E7B558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18" cy="68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9BE5-5EEC-B8BE-6625-499FEE98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Differential timing </a:t>
            </a:r>
            <a:r>
              <a:rPr lang="en-US" dirty="0" err="1"/>
              <a:t>DiD</a:t>
            </a:r>
            <a:r>
              <a:rPr lang="en-US" dirty="0"/>
              <a:t> compares treated to treated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CE5504-F93C-2DFE-91B5-1B1E9A37C90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3000"/>
                <a:ext cx="5181600" cy="48583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Florida is the first treated state and the only treated state in 2005</a:t>
                </a:r>
              </a:p>
              <a:p>
                <a:r>
                  <a:rPr lang="en-US" dirty="0"/>
                  <a:t>Part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ATT is from Florida in 2005 </a:t>
                </a:r>
                <a:r>
                  <a:rPr lang="en-US" b="1" dirty="0"/>
                  <a:t>relative to all</a:t>
                </a:r>
                <a:r>
                  <a:rPr lang="en-US" dirty="0"/>
                  <a:t> other states (none are treated in 2005)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Montana is the last treated state and the only treated state in 2009</a:t>
                </a:r>
              </a:p>
              <a:p>
                <a:r>
                  <a:rPr lang="en-US" dirty="0"/>
                  <a:t>Part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ATT is from Montana in 2005 relative to both untreated </a:t>
                </a:r>
                <a:r>
                  <a:rPr lang="en-US" b="1" dirty="0"/>
                  <a:t>and</a:t>
                </a:r>
                <a:r>
                  <a:rPr lang="en-US" dirty="0"/>
                  <a:t> treated states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CE5504-F93C-2DFE-91B5-1B1E9A37C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3000"/>
                <a:ext cx="5181600" cy="4858305"/>
              </a:xfrm>
              <a:blipFill>
                <a:blip r:embed="rId2"/>
                <a:stretch>
                  <a:fillRect l="-2471" t="-2889" r="-3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99871-E73D-CBC4-6B84-8F1D6FA502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825" y="1624614"/>
            <a:ext cx="5946975" cy="32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3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0BE6-3E5E-CBD4-2094-1A136D56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Two-way fixed effect (TWFE) regressions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2CE77-4917-7028-B872-4EE6B00A6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Differential timing difference-in-differences regressions can be decomposed to be: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fixed effect for each observational unit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 fixed effect for each time period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2CE77-4917-7028-B872-4EE6B00A6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66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529BE5-5EEC-B8BE-6625-499FEE982B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Differential timing </a:t>
                </a:r>
                <a:r>
                  <a:rPr lang="en-US" dirty="0" err="1"/>
                  <a:t>DiD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acc>
                  </m:oMath>
                </a14:m>
                <a:r>
                  <a:rPr lang="en-US" dirty="0"/>
                  <a:t> is a weighted average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529BE5-5EEC-B8BE-6625-499FEE982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2222" b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CE5504-F93C-2DFE-91B5-1B1E9A37C90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3000"/>
                <a:ext cx="5181600" cy="485830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dirty="0"/>
                  <a:t>Differential timing diff-in-diff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ATT is constructed from </a:t>
                </a:r>
              </a:p>
              <a:p>
                <a:r>
                  <a:rPr lang="en-US" dirty="0"/>
                  <a:t>Units not treated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but treated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relative to </a:t>
                </a:r>
                <a:r>
                  <a:rPr lang="en-US" dirty="0"/>
                  <a:t>all other units (untreated </a:t>
                </a:r>
                <a:r>
                  <a:rPr lang="en-US" b="1" dirty="0"/>
                  <a:t>and</a:t>
                </a:r>
                <a:r>
                  <a:rPr lang="en-US" dirty="0"/>
                  <a:t> treated)</a:t>
                </a:r>
              </a:p>
              <a:p>
                <a:pPr marL="0" indent="0">
                  <a:buNone/>
                </a:pPr>
                <a:r>
                  <a:rPr lang="en-US" dirty="0"/>
                  <a:t>Variation/information used to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is strongest from:</a:t>
                </a:r>
              </a:p>
              <a:p>
                <a:r>
                  <a:rPr lang="en-US" dirty="0"/>
                  <a:t>Periods where many units enter treatment</a:t>
                </a:r>
              </a:p>
              <a:p>
                <a:r>
                  <a:rPr lang="en-US" dirty="0"/>
                  <a:t>Units that are treated in the middle of the time period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CE5504-F93C-2DFE-91B5-1B1E9A37C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3000"/>
                <a:ext cx="5181600" cy="4858305"/>
              </a:xfrm>
              <a:blipFill>
                <a:blip r:embed="rId3"/>
                <a:stretch>
                  <a:fillRect l="-2471" t="-2889" r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99871-E73D-CBC4-6B84-8F1D6FA502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2825" y="1624614"/>
            <a:ext cx="5946975" cy="32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5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AAB7-261A-E478-AC4A-0762F32A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1262064" cy="599492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Differential timing </a:t>
            </a:r>
            <a:r>
              <a:rPr lang="en-US" dirty="0" err="1"/>
              <a:t>DiD</a:t>
            </a:r>
            <a:r>
              <a:rPr lang="en-US" dirty="0"/>
              <a:t> estimates are variance-weighted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B0EC6-FC47-3AC7-EA53-88B96C7C2CF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Differential timing </a:t>
                </a:r>
                <a:r>
                  <a:rPr lang="en-US" dirty="0" err="1"/>
                  <a:t>DiD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specifically estimates a     </a:t>
                </a:r>
                <a:r>
                  <a:rPr lang="en-US" b="1" dirty="0">
                    <a:solidFill>
                      <a:srgbClr val="E84A27"/>
                    </a:solidFill>
                  </a:rPr>
                  <a:t>variance</a:t>
                </a:r>
                <a:r>
                  <a:rPr lang="en-US" b="1" dirty="0"/>
                  <a:t>-</a:t>
                </a:r>
                <a:r>
                  <a:rPr lang="en-US" b="1" dirty="0">
                    <a:solidFill>
                      <a:srgbClr val="00B0F0"/>
                    </a:solidFill>
                  </a:rPr>
                  <a:t>weighted </a:t>
                </a:r>
                <a:r>
                  <a:rPr lang="en-US" b="1" dirty="0"/>
                  <a:t>ATT</a:t>
                </a:r>
              </a:p>
              <a:p>
                <a:r>
                  <a:rPr lang="en-US" dirty="0">
                    <a:solidFill>
                      <a:srgbClr val="E84A27"/>
                    </a:solidFill>
                  </a:rPr>
                  <a:t>Weights</a:t>
                </a:r>
                <a:r>
                  <a:rPr lang="en-US" dirty="0"/>
                  <a:t>: number of units entering treatment in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B0F0"/>
                    </a:solidFill>
                  </a:rPr>
                  <a:t>Variance</a:t>
                </a:r>
                <a:r>
                  <a:rPr lang="en-US" dirty="0"/>
                  <a:t>: those treated nearest the middle of all time periods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B0EC6-FC47-3AC7-EA53-88B96C7C2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0615C78-3313-B20D-73FA-20D610A0111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143000"/>
                <a:ext cx="5324383" cy="47251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This decomposition was shown by </a:t>
                </a:r>
                <a:r>
                  <a:rPr lang="en-US" dirty="0">
                    <a:hlinkClick r:id="rId3"/>
                  </a:rPr>
                  <a:t>Goodman-Bacon (2021)</a:t>
                </a:r>
                <a:endParaRPr lang="en-US" dirty="0"/>
              </a:p>
              <a:p>
                <a:r>
                  <a:rPr lang="en-US" dirty="0"/>
                  <a:t>See textbook for more details and an example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Causal identifying assumption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Variance-weighted parallel trends</a:t>
                </a:r>
              </a:p>
              <a:p>
                <a:r>
                  <a:rPr lang="en-US" dirty="0"/>
                  <a:t>Incredibly similar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case</a:t>
                </a:r>
              </a:p>
              <a:p>
                <a:r>
                  <a:rPr lang="en-US" i="1" dirty="0"/>
                  <a:t>Note: variances and weights change each period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0615C78-3313-B20D-73FA-20D610A01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143000"/>
                <a:ext cx="5324383" cy="4725140"/>
              </a:xfrm>
              <a:blipFill>
                <a:blip r:embed="rId4"/>
                <a:stretch>
                  <a:fillRect l="-2288" t="-2194" r="-3204" b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DDCE5B6A-EDD0-3985-C9CB-CD8C145FC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8880043"/>
                  </p:ext>
                </p:extLst>
              </p:nvPr>
            </p:nvGraphicFramePr>
            <p:xfrm>
              <a:off x="0" y="4153513"/>
              <a:ext cx="6011172" cy="27044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1862">
                      <a:extLst>
                        <a:ext uri="{9D8B030D-6E8A-4147-A177-3AD203B41FA5}">
                          <a16:colId xmlns:a16="http://schemas.microsoft.com/office/drawing/2014/main" val="493367496"/>
                        </a:ext>
                      </a:extLst>
                    </a:gridCol>
                    <a:gridCol w="1001862">
                      <a:extLst>
                        <a:ext uri="{9D8B030D-6E8A-4147-A177-3AD203B41FA5}">
                          <a16:colId xmlns:a16="http://schemas.microsoft.com/office/drawing/2014/main" val="4238630257"/>
                        </a:ext>
                      </a:extLst>
                    </a:gridCol>
                    <a:gridCol w="1001862">
                      <a:extLst>
                        <a:ext uri="{9D8B030D-6E8A-4147-A177-3AD203B41FA5}">
                          <a16:colId xmlns:a16="http://schemas.microsoft.com/office/drawing/2014/main" val="2551330348"/>
                        </a:ext>
                      </a:extLst>
                    </a:gridCol>
                    <a:gridCol w="1001862">
                      <a:extLst>
                        <a:ext uri="{9D8B030D-6E8A-4147-A177-3AD203B41FA5}">
                          <a16:colId xmlns:a16="http://schemas.microsoft.com/office/drawing/2014/main" val="2025727848"/>
                        </a:ext>
                      </a:extLst>
                    </a:gridCol>
                    <a:gridCol w="1001862">
                      <a:extLst>
                        <a:ext uri="{9D8B030D-6E8A-4147-A177-3AD203B41FA5}">
                          <a16:colId xmlns:a16="http://schemas.microsoft.com/office/drawing/2014/main" val="1915476470"/>
                        </a:ext>
                      </a:extLst>
                    </a:gridCol>
                    <a:gridCol w="1001862">
                      <a:extLst>
                        <a:ext uri="{9D8B030D-6E8A-4147-A177-3AD203B41FA5}">
                          <a16:colId xmlns:a16="http://schemas.microsoft.com/office/drawing/2014/main" val="2238044320"/>
                        </a:ext>
                      </a:extLst>
                    </a:gridCol>
                  </a:tblGrid>
                  <a:tr h="39152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Treatment status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3401522"/>
                      </a:ext>
                    </a:extLst>
                  </a:tr>
                  <a:tr h="39152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658242"/>
                      </a:ext>
                    </a:extLst>
                  </a:tr>
                  <a:tr h="38428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5609105"/>
                      </a:ext>
                    </a:extLst>
                  </a:tr>
                  <a:tr h="38428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8589518"/>
                      </a:ext>
                    </a:extLst>
                  </a:tr>
                  <a:tr h="38428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9004091"/>
                      </a:ext>
                    </a:extLst>
                  </a:tr>
                  <a:tr h="38428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5002435"/>
                      </a:ext>
                    </a:extLst>
                  </a:tr>
                  <a:tr h="38428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9635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DDCE5B6A-EDD0-3985-C9CB-CD8C145FCE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8880043"/>
                  </p:ext>
                </p:extLst>
              </p:nvPr>
            </p:nvGraphicFramePr>
            <p:xfrm>
              <a:off x="0" y="4153513"/>
              <a:ext cx="6011172" cy="27044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1862">
                      <a:extLst>
                        <a:ext uri="{9D8B030D-6E8A-4147-A177-3AD203B41FA5}">
                          <a16:colId xmlns:a16="http://schemas.microsoft.com/office/drawing/2014/main" val="493367496"/>
                        </a:ext>
                      </a:extLst>
                    </a:gridCol>
                    <a:gridCol w="1001862">
                      <a:extLst>
                        <a:ext uri="{9D8B030D-6E8A-4147-A177-3AD203B41FA5}">
                          <a16:colId xmlns:a16="http://schemas.microsoft.com/office/drawing/2014/main" val="4238630257"/>
                        </a:ext>
                      </a:extLst>
                    </a:gridCol>
                    <a:gridCol w="1001862">
                      <a:extLst>
                        <a:ext uri="{9D8B030D-6E8A-4147-A177-3AD203B41FA5}">
                          <a16:colId xmlns:a16="http://schemas.microsoft.com/office/drawing/2014/main" val="2551330348"/>
                        </a:ext>
                      </a:extLst>
                    </a:gridCol>
                    <a:gridCol w="1001862">
                      <a:extLst>
                        <a:ext uri="{9D8B030D-6E8A-4147-A177-3AD203B41FA5}">
                          <a16:colId xmlns:a16="http://schemas.microsoft.com/office/drawing/2014/main" val="2025727848"/>
                        </a:ext>
                      </a:extLst>
                    </a:gridCol>
                    <a:gridCol w="1001862">
                      <a:extLst>
                        <a:ext uri="{9D8B030D-6E8A-4147-A177-3AD203B41FA5}">
                          <a16:colId xmlns:a16="http://schemas.microsoft.com/office/drawing/2014/main" val="1915476470"/>
                        </a:ext>
                      </a:extLst>
                    </a:gridCol>
                    <a:gridCol w="1001862">
                      <a:extLst>
                        <a:ext uri="{9D8B030D-6E8A-4147-A177-3AD203B41FA5}">
                          <a16:colId xmlns:a16="http://schemas.microsoft.com/office/drawing/2014/main" val="2238044320"/>
                        </a:ext>
                      </a:extLst>
                    </a:gridCol>
                  </a:tblGrid>
                  <a:tr h="391526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3" t="-6250" r="-405" b="-6140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3401522"/>
                      </a:ext>
                    </a:extLst>
                  </a:tr>
                  <a:tr h="39152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829" t="-104615" r="-403659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06" t="-104615" r="-301212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104615" r="-203049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104615" r="-101818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3049" t="-104615" r="-2439" b="-5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6658242"/>
                      </a:ext>
                    </a:extLst>
                  </a:tr>
                  <a:tr h="38428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829" t="-211111" r="-403659" b="-4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06" t="-211111" r="-301212" b="-4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211111" r="-203049" b="-4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211111" r="-101818" b="-4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3049" t="-211111" r="-2439" b="-4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5609105"/>
                      </a:ext>
                    </a:extLst>
                  </a:tr>
                  <a:tr h="38428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829" t="-311111" r="-403659" b="-3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06" t="-311111" r="-301212" b="-3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311111" r="-203049" b="-3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311111" r="-101818" b="-3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3049" t="-311111" r="-2439" b="-3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8589518"/>
                      </a:ext>
                    </a:extLst>
                  </a:tr>
                  <a:tr h="38428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829" t="-411111" r="-403659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06" t="-411111" r="-301212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411111" r="-203049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411111" r="-101818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3049" t="-411111" r="-2439" b="-2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9004091"/>
                      </a:ext>
                    </a:extLst>
                  </a:tr>
                  <a:tr h="38428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829" t="-511111" r="-403659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06" t="-511111" r="-301212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511111" r="-203049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511111" r="-101818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3049" t="-511111" r="-2439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002435"/>
                      </a:ext>
                    </a:extLst>
                  </a:tr>
                  <a:tr h="38428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829" t="-611111" r="-403659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06" t="-611111" r="-301212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439" t="-611111" r="-203049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611111" r="-101818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3049" t="-611111" r="-2439" b="-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9635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70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C0F4-C086-9F10-C45F-60253D40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Cheng and Hoekstra (2013) “Does Strengthening Self-Defense Law Deter Crime or Escalate Violence? Evidence from Expansions to Castle Doctrine."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086AD-A186-67BD-27BE-6EE3FC63D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Legalized lethal self-defense</a:t>
            </a:r>
          </a:p>
        </p:txBody>
      </p:sp>
    </p:spTree>
    <p:extLst>
      <p:ext uri="{BB962C8B-B14F-4D97-AF65-F5344CB8AC3E}">
        <p14:creationId xmlns:p14="http://schemas.microsoft.com/office/powerpoint/2010/main" val="3650381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26DE-3F3F-C20A-F9F5-50D27FAF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Cheng and Hoekstra (2013)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571B-88AD-16D1-2D1F-44DAAA5F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Castle doctrine: you can use lethal self-defense in your home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Between 2000-2010, 21 states extended the right to public places</a:t>
            </a:r>
          </a:p>
          <a:p>
            <a:r>
              <a:rPr lang="en-US" dirty="0"/>
              <a:t>Ex) the murder of Trayvon Martin (discussed earlier in the semester) was considered to be legal under Florida’s expanded castle doctrine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Research question</a:t>
            </a:r>
            <a:r>
              <a:rPr lang="en-US" dirty="0"/>
              <a:t>:</a:t>
            </a:r>
          </a:p>
          <a:p>
            <a:r>
              <a:rPr lang="en-US" dirty="0"/>
              <a:t>Does Strengthening Self-Defense Law Deter Crime or Escalate Violence?</a:t>
            </a:r>
          </a:p>
        </p:txBody>
      </p:sp>
    </p:spTree>
    <p:extLst>
      <p:ext uri="{BB962C8B-B14F-4D97-AF65-F5344CB8AC3E}">
        <p14:creationId xmlns:p14="http://schemas.microsoft.com/office/powerpoint/2010/main" val="317020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5F78-93D5-9511-7EAF-4FABB03C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Cheng and Hoekstra (2013) method and findings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0EE45-5235-B9FE-30CF-04D2C4DD3D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3000"/>
                <a:ext cx="10756037" cy="45854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Because 21 states rolled-out castle doctrine extensions over multiple time periods, they estimate a differential-timing difference-in-differences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Findings: a significant increase in murders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Robustness checks for alternative mechanisms:</a:t>
                </a:r>
              </a:p>
              <a:p>
                <a:r>
                  <a:rPr lang="en-US" dirty="0"/>
                  <a:t>Find no effect on burglary, robbery, or aggravated assault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0EE45-5235-B9FE-30CF-04D2C4DD3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3000"/>
                <a:ext cx="10756037" cy="4585447"/>
              </a:xfrm>
              <a:blipFill>
                <a:blip r:embed="rId2"/>
                <a:stretch>
                  <a:fillRect l="-1133" t="-2261" r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36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022F-FEC8-392C-27BD-FB38D869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5F80-F6CF-E66D-0C79-10D86CF2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Time to replicate!</a:t>
            </a:r>
          </a:p>
        </p:txBody>
      </p:sp>
    </p:spTree>
    <p:extLst>
      <p:ext uri="{BB962C8B-B14F-4D97-AF65-F5344CB8AC3E}">
        <p14:creationId xmlns:p14="http://schemas.microsoft.com/office/powerpoint/2010/main" val="344194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FF7C-63F3-8747-53BE-E8179D2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0A97B-1F8B-11C4-E965-35F6CBDD9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Last lecture of new content!</a:t>
                </a:r>
              </a:p>
              <a:p>
                <a:r>
                  <a:rPr lang="en-US" dirty="0"/>
                  <a:t>Next time: Review for Exam 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Today:</a:t>
                </a:r>
              </a:p>
              <a:p>
                <a:r>
                  <a:rPr lang="en-US" dirty="0"/>
                  <a:t>Review 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2 differene-in-differences</a:t>
                </a:r>
              </a:p>
              <a:p>
                <a:r>
                  <a:rPr lang="en-US" dirty="0"/>
                  <a:t>Differential timing difference-in-differences</a:t>
                </a:r>
              </a:p>
              <a:p>
                <a:r>
                  <a:rPr lang="en-US" dirty="0"/>
                  <a:t>Replicate: Cheng and Hoekstra (2013) Castle doctrine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D0A97B-1F8B-11C4-E965-35F6CBDD9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26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61C6A8-DE7C-67A1-5297-AB22D74F50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Review: 2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2 diff-in-diff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61C6A8-DE7C-67A1-5297-AB22D74F5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536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D4FF2-018D-3972-02F5-B617B9E6E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identifying assumption and checks supporting causal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28167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8E2C-223D-C33E-828A-ADBEF0EC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represents counterfactual in diff-in-diff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BD094-C7C8-46E2-B4DF-1D2CECFA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676138" cy="4725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Observational </a:t>
            </a:r>
            <a:r>
              <a:rPr lang="en-US" dirty="0">
                <a:solidFill>
                  <a:srgbClr val="E84A27"/>
                </a:solidFill>
              </a:rPr>
              <a:t>units</a:t>
            </a:r>
            <a:r>
              <a:rPr lang="en-US" dirty="0"/>
              <a:t> have </a:t>
            </a:r>
            <a:r>
              <a:rPr lang="en-US" dirty="0">
                <a:solidFill>
                  <a:srgbClr val="00B0F0"/>
                </a:solidFill>
              </a:rPr>
              <a:t>values</a:t>
            </a:r>
            <a:r>
              <a:rPr lang="en-US" dirty="0"/>
              <a:t> that have a </a:t>
            </a:r>
            <a:r>
              <a:rPr lang="en-US" dirty="0">
                <a:solidFill>
                  <a:srgbClr val="00B050"/>
                </a:solidFill>
              </a:rPr>
              <a:t>trend</a:t>
            </a:r>
            <a:r>
              <a:rPr lang="en-US" dirty="0"/>
              <a:t> over time</a:t>
            </a:r>
          </a:p>
          <a:p>
            <a:r>
              <a:rPr lang="en-US" dirty="0">
                <a:solidFill>
                  <a:srgbClr val="E84A27"/>
                </a:solidFill>
              </a:rPr>
              <a:t>Units</a:t>
            </a:r>
            <a:r>
              <a:rPr lang="en-US" dirty="0"/>
              <a:t>: countries, cities, people, etc.</a:t>
            </a:r>
          </a:p>
          <a:p>
            <a:r>
              <a:rPr lang="en-US" dirty="0">
                <a:solidFill>
                  <a:srgbClr val="00B0F0"/>
                </a:solidFill>
              </a:rPr>
              <a:t>Values</a:t>
            </a:r>
            <a:r>
              <a:rPr lang="en-US" dirty="0"/>
              <a:t>: trade flows, house prices, wages,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a treatment causes the unit onto a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trend</a:t>
            </a:r>
          </a:p>
          <a:p>
            <a:r>
              <a:rPr lang="en-US" dirty="0"/>
              <a:t>Cannot measure change in trend as ATE because experiment is not conducted in a lab</a:t>
            </a:r>
          </a:p>
          <a:p>
            <a:pPr lvl="1"/>
            <a:r>
              <a:rPr lang="en-US" b="1" dirty="0"/>
              <a:t>Complication</a:t>
            </a:r>
            <a:r>
              <a:rPr lang="en-US" dirty="0"/>
              <a:t>: other things happen in the economy at the same time as treatment that could alter post-treatment </a:t>
            </a:r>
            <a:r>
              <a:rPr lang="en-US" dirty="0">
                <a:solidFill>
                  <a:srgbClr val="00B050"/>
                </a:solidFill>
              </a:rPr>
              <a:t>trend</a:t>
            </a:r>
          </a:p>
          <a:p>
            <a:r>
              <a:rPr lang="en-US" dirty="0"/>
              <a:t>Require a control group following same pre- </a:t>
            </a:r>
            <a:r>
              <a:rPr lang="en-US" b="1" dirty="0"/>
              <a:t>and </a:t>
            </a:r>
            <a:r>
              <a:rPr lang="en-US" dirty="0"/>
              <a:t>post-treatment, non-treated potential outcome </a:t>
            </a:r>
            <a:r>
              <a:rPr lang="en-US" dirty="0">
                <a:solidFill>
                  <a:srgbClr val="00B050"/>
                </a:solidFill>
              </a:rPr>
              <a:t>trend </a:t>
            </a:r>
            <a:r>
              <a:rPr lang="en-US" dirty="0"/>
              <a:t>(</a:t>
            </a:r>
            <a:r>
              <a:rPr lang="en-US" i="1" dirty="0"/>
              <a:t>parallel trends assumption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160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C625-B60B-0DBC-3466-B9A45412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trends assumption can be supported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27F0-BA5F-326B-BD2C-3F4C06F6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parallel trends assumption is about the counterfactual outcomes for treated units</a:t>
            </a:r>
          </a:p>
          <a:p>
            <a:r>
              <a:rPr lang="en-US" dirty="0"/>
              <a:t>Impossible to directly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you can provide evidence supporting parallel trends by:</a:t>
            </a:r>
          </a:p>
          <a:p>
            <a:r>
              <a:rPr lang="en-US" dirty="0"/>
              <a:t>Producing an event study figure with parallel </a:t>
            </a:r>
            <a:r>
              <a:rPr lang="en-US" b="1" dirty="0"/>
              <a:t>pre</a:t>
            </a:r>
            <a:r>
              <a:rPr lang="en-US" dirty="0"/>
              <a:t>-trends</a:t>
            </a:r>
          </a:p>
          <a:p>
            <a:r>
              <a:rPr lang="en-US" dirty="0"/>
              <a:t>Finding null results with a lagged outcome variable</a:t>
            </a:r>
          </a:p>
        </p:txBody>
      </p:sp>
    </p:spTree>
    <p:extLst>
      <p:ext uri="{BB962C8B-B14F-4D97-AF65-F5344CB8AC3E}">
        <p14:creationId xmlns:p14="http://schemas.microsoft.com/office/powerpoint/2010/main" val="37509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25B090-3B16-EC3B-205B-60C15600AA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42900"/>
                <a:ext cx="10773792" cy="64665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District 6 counterfactual outcome (dashed):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𝐩𝐨𝐬𝐭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25B090-3B16-EC3B-205B-60C15600A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42900"/>
                <a:ext cx="10773792" cy="646656"/>
              </a:xfrm>
              <a:blipFill>
                <a:blip r:embed="rId2"/>
                <a:stretch>
                  <a:fillRect l="-2037" t="-14151" b="-5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5AB2C393-288C-0BA7-C7AC-D6031839B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7827" y="1143000"/>
            <a:ext cx="8516346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2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265B-F224-6B29-3844-09EA13FC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Difference-in-differences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85DBB-636B-0083-228E-7452F9B5EF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Difference</a:t>
                </a:r>
                <a:r>
                  <a:rPr lang="en-US" dirty="0"/>
                  <a:t>-in-</a:t>
                </a:r>
                <a:r>
                  <a:rPr lang="en-US" dirty="0">
                    <a:solidFill>
                      <a:srgbClr val="E84A27"/>
                    </a:solidFill>
                  </a:rPr>
                  <a:t>differences</a:t>
                </a:r>
                <a:r>
                  <a:rPr lang="en-US" dirty="0"/>
                  <a:t> via potential outcomes: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2×2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  <m:t>treated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  <m:t>post</m:t>
                              </m:r>
                            </m:sup>
                          </m:sSubSup>
                          <m:r>
                            <a:rPr lang="en-US" i="1" dirty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  <m:t>treated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  <m:t>pre</m:t>
                              </m:r>
                            </m:sup>
                          </m:sSubSup>
                        </m:e>
                      </m:d>
                      <m:r>
                        <a:rPr lang="en-US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  <m:t>untreated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  <m:t>post</m:t>
                              </m:r>
                            </m:sup>
                          </m:sSubSup>
                          <m:r>
                            <a:rPr lang="en-US" i="1" dirty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 dirty="0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  <m:t>untreated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E84A27"/>
                                  </a:solidFill>
                                  <a:latin typeface="Cambria Math" panose="02040503050406030204" pitchFamily="18" charset="0"/>
                                </a:rPr>
                                <m:t>pre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is </a:t>
                </a:r>
              </a:p>
              <a:p>
                <a:r>
                  <a:rPr lang="en-US" dirty="0"/>
                  <a:t>The average outcome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For pre- or post-treatment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Of treatment or control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2×2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ATT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85DBB-636B-0083-228E-7452F9B5EF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61" b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33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EFA866-78E4-ADE8-4CA0-F693E1CF77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Visual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𝐭𝐫𝐞𝐚𝐭𝐞𝐝</m:t>
                            </m:r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𝐮𝐧𝐭𝐫𝐞𝐚𝐭𝐞𝐝</m:t>
                            </m:r>
                          </m:e>
                        </m:d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∈{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𝐩𝐫𝐞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𝐩𝐨𝐬𝐭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bSup>
                  </m:oMath>
                </a14:m>
                <a:br>
                  <a:rPr lang="en-US" b="1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EFA866-78E4-ADE8-4CA0-F693E1CF7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6604" b="-5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9AE0FA-DC59-00F5-B95E-7A2AC7ADB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7827" y="1242874"/>
            <a:ext cx="8516346" cy="44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1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995C55-582C-8C97-CED8-7261A19944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Estimating 2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2 difference-in-differences ATT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995C55-582C-8C97-CED8-7261A1994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E9A56-25F2-1F22-4260-2138B1C13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476952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dirty="0"/>
                  <a:t>The diff-in-diff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E84A2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E84A27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solidFill>
                              <a:srgbClr val="E84A27"/>
                            </a:solidFill>
                            <a:latin typeface="Cambria Math" panose="02040503050406030204" pitchFamily="18" charset="0"/>
                          </a:rPr>
                          <m:t>2×2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ATT is typically estimated in a regression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𝑇𝑟𝑒𝑎𝑡𝑒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E84A27"/>
                              </a:solidFill>
                              <a:latin typeface="Cambria Math" panose="02040503050406030204" pitchFamily="18" charset="0"/>
                            </a:rPr>
                            <m:t>2×2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𝑇𝑟𝑒𝑎𝑡𝑒𝑑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𝑃𝑜𝑠𝑡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𝑇𝑟𝑒𝑎𝑡𝑒𝑑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𝑃𝑜𝑠𝑡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b="1" i="1" dirty="0"/>
                  <a:t>new</a:t>
                </a:r>
                <a:r>
                  <a:rPr lang="en-US" dirty="0"/>
                  <a:t> variable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</a:t>
                </a:r>
              </a:p>
              <a:p>
                <a:r>
                  <a:rPr lang="en-US" dirty="0"/>
                  <a:t>Treatment and control groups can have more than one unit</a:t>
                </a:r>
              </a:p>
              <a:p>
                <a:r>
                  <a:rPr lang="en-US" dirty="0"/>
                  <a:t>Pre- and post-treatment periods can have multiple time observations</a:t>
                </a:r>
              </a:p>
              <a:p>
                <a:r>
                  <a:rPr lang="en-US" dirty="0"/>
                  <a:t>One can add control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E9A56-25F2-1F22-4260-2138B1C13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4769528"/>
              </a:xfrm>
              <a:blipFill>
                <a:blip r:embed="rId3"/>
                <a:stretch>
                  <a:fillRect l="-1217" t="-2685" b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154</TotalTime>
  <Words>800</Words>
  <Application>Microsoft Office PowerPoint</Application>
  <PresentationFormat>Widescreen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Differential Timing Difference-in-Differences</vt:lpstr>
      <vt:lpstr>Overview</vt:lpstr>
      <vt:lpstr>Review: 2×2 diff-in-diff</vt:lpstr>
      <vt:lpstr>Control represents counterfactual in diff-in-diff</vt:lpstr>
      <vt:lpstr>Parallel trends assumption can be supported</vt:lpstr>
      <vt:lpstr>District 6 counterfactual outcome (dashed): Y_(D=0)^(t=post) </vt:lpstr>
      <vt:lpstr>Difference-in-differences potential outcomes</vt:lpstr>
      <vt:lpstr>Visual y ̅_(D∈{treated, untreated})^(t∈{pre,   post}) </vt:lpstr>
      <vt:lpstr>Estimating 2×2 difference-in-differences ATT</vt:lpstr>
      <vt:lpstr>Differential timing difference-in-differences</vt:lpstr>
      <vt:lpstr>PowerPoint Presentation</vt:lpstr>
      <vt:lpstr>Differential timing DiD compares treated to treated</vt:lpstr>
      <vt:lpstr>Two-way fixed effect (TWFE) regressions</vt:lpstr>
      <vt:lpstr>Differential timing DiD δ ̂ is a weighted average</vt:lpstr>
      <vt:lpstr>Differential timing DiD estimates are variance-weighted</vt:lpstr>
      <vt:lpstr>Cheng and Hoekstra (2013) “Does Strengthening Self-Defense Law Deter Crime or Escalate Violence? Evidence from Expansions to Castle Doctrine."</vt:lpstr>
      <vt:lpstr>Cheng and Hoekstra (2013) overview</vt:lpstr>
      <vt:lpstr>Cheng and Hoekstra (2013) method and findings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Timing Difference-in-Differences</dc:title>
  <dc:creator>Oolman, Julian Wade</dc:creator>
  <cp:lastModifiedBy>Oolman, Julian Wade</cp:lastModifiedBy>
  <cp:revision>10</cp:revision>
  <dcterms:created xsi:type="dcterms:W3CDTF">2022-11-26T18:58:54Z</dcterms:created>
  <dcterms:modified xsi:type="dcterms:W3CDTF">2022-12-01T15:05:40Z</dcterms:modified>
</cp:coreProperties>
</file>