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AF861-83AB-453C-890A-926650DBD44B}" v="36" dt="2020-10-07T15:10:34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BADAF861-83AB-453C-890A-926650DBD44B}"/>
    <pc:docChg chg="modSld">
      <pc:chgData name="John Julian" userId="29300715-b10e-48a2-887f-b7fa4e9e6130" providerId="ADAL" clId="{BADAF861-83AB-453C-890A-926650DBD44B}" dt="2020-10-07T15:10:34.364" v="46" actId="20577"/>
      <pc:docMkLst>
        <pc:docMk/>
      </pc:docMkLst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3860169897" sldId="256"/>
        </pc:sldMkLst>
        <pc:picChg chg="add del mod">
          <ac:chgData name="John Julian" userId="29300715-b10e-48a2-887f-b7fa4e9e6130" providerId="ADAL" clId="{BADAF861-83AB-453C-890A-926650DBD44B}" dt="2020-09-29T14:59:42.902" v="32"/>
          <ac:picMkLst>
            <pc:docMk/>
            <pc:sldMk cId="3860169897" sldId="256"/>
            <ac:picMk id="4" creationId="{15FE781D-505F-4EE0-BF5E-1A44D954108F}"/>
          </ac:picMkLst>
        </pc:picChg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3860169897" sldId="256"/>
            <ac:picMk id="5" creationId="{EC7CC470-C561-4CFE-90B0-6957FB88B627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3325034605" sldId="257"/>
        </pc:sldMkLst>
        <pc:spChg chg="add del mod">
          <ac:chgData name="John Julian" userId="29300715-b10e-48a2-887f-b7fa4e9e6130" providerId="ADAL" clId="{BADAF861-83AB-453C-890A-926650DBD44B}" dt="2020-09-24T03:25:53.216" v="4"/>
          <ac:spMkLst>
            <pc:docMk/>
            <pc:sldMk cId="3325034605" sldId="257"/>
            <ac:spMk id="4" creationId="{0DEA36BD-1803-4718-B702-0EE20E56F87B}"/>
          </ac:spMkLst>
        </pc:spChg>
        <pc:picChg chg="add del mod">
          <ac:chgData name="John Julian" userId="29300715-b10e-48a2-887f-b7fa4e9e6130" providerId="ADAL" clId="{BADAF861-83AB-453C-890A-926650DBD44B}" dt="2020-09-29T14:59:42.902" v="32"/>
          <ac:picMkLst>
            <pc:docMk/>
            <pc:sldMk cId="3325034605" sldId="257"/>
            <ac:picMk id="4" creationId="{88165D34-F6BC-49AD-8C34-112D35348D44}"/>
          </ac:picMkLst>
        </pc:picChg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3325034605" sldId="257"/>
            <ac:picMk id="5" creationId="{46791129-B0A4-4AE6-AD3A-B6ABB74E2924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5:10:34.364" v="46" actId="20577"/>
        <pc:sldMkLst>
          <pc:docMk/>
          <pc:sldMk cId="778354723" sldId="258"/>
        </pc:sldMkLst>
        <pc:spChg chg="mod">
          <ac:chgData name="John Julian" userId="29300715-b10e-48a2-887f-b7fa4e9e6130" providerId="ADAL" clId="{BADAF861-83AB-453C-890A-926650DBD44B}" dt="2020-10-07T15:10:34.364" v="46" actId="20577"/>
          <ac:spMkLst>
            <pc:docMk/>
            <pc:sldMk cId="778354723" sldId="258"/>
            <ac:spMk id="3" creationId="{55FE947B-B4D7-4ADE-B6E6-A903BD2D833D}"/>
          </ac:spMkLst>
        </pc:spChg>
        <pc:picChg chg="add del mod">
          <ac:chgData name="John Julian" userId="29300715-b10e-48a2-887f-b7fa4e9e6130" providerId="ADAL" clId="{BADAF861-83AB-453C-890A-926650DBD44B}" dt="2020-09-29T14:59:42.902" v="32"/>
          <ac:picMkLst>
            <pc:docMk/>
            <pc:sldMk cId="778354723" sldId="258"/>
            <ac:picMk id="6" creationId="{BC79CB70-6D38-4CEC-AA49-B4FE9D12EB32}"/>
          </ac:picMkLst>
        </pc:picChg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778354723" sldId="258"/>
            <ac:picMk id="7" creationId="{3207CBC0-D280-4E90-ADFF-06BEBC9633C9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577856296" sldId="259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577856296" sldId="259"/>
            <ac:picMk id="4" creationId="{E75C2A61-A51C-404B-A13B-65502B197DFE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735783891" sldId="260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735783891" sldId="260"/>
            <ac:picMk id="4" creationId="{6D501472-45F9-45D7-AAF9-1A9B1635C55C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626003649" sldId="261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626003649" sldId="261"/>
            <ac:picMk id="4" creationId="{CD6E22D9-5815-4350-A491-5E5B9248FD02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2561669054" sldId="262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2561669054" sldId="262"/>
            <ac:picMk id="3" creationId="{253B203E-E10F-49E8-A7F5-850EAEA2AD4D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833314440" sldId="263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833314440" sldId="263"/>
            <ac:picMk id="4" creationId="{4E87D7C1-631B-4789-BAC1-8BCE0CBE34C4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988831107" sldId="264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988831107" sldId="264"/>
            <ac:picMk id="4" creationId="{3F4A7D65-B0D2-4FC3-AA28-7769487E82CF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1128453238" sldId="265"/>
        </pc:sldMkLst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1128453238" sldId="265"/>
            <ac:picMk id="4" creationId="{3525A1C0-1D4F-40D1-8BAE-645D18A2DFE2}"/>
          </ac:picMkLst>
        </pc:picChg>
      </pc:sldChg>
      <pc:sldChg chg="addSp delSp modSp modTransition modAnim">
        <pc:chgData name="John Julian" userId="29300715-b10e-48a2-887f-b7fa4e9e6130" providerId="ADAL" clId="{BADAF861-83AB-453C-890A-926650DBD44B}" dt="2020-10-07T14:21:49.424" v="39"/>
        <pc:sldMkLst>
          <pc:docMk/>
          <pc:sldMk cId="2981558768" sldId="266"/>
        </pc:sldMkLst>
        <pc:spChg chg="mod">
          <ac:chgData name="John Julian" userId="29300715-b10e-48a2-887f-b7fa4e9e6130" providerId="ADAL" clId="{BADAF861-83AB-453C-890A-926650DBD44B}" dt="2020-09-24T03:26:11.481" v="12" actId="20577"/>
          <ac:spMkLst>
            <pc:docMk/>
            <pc:sldMk cId="2981558768" sldId="266"/>
            <ac:spMk id="4" creationId="{2CF4193A-2E64-41EB-87DC-4F383DA6E7A6}"/>
          </ac:spMkLst>
        </pc:spChg>
        <pc:picChg chg="add del mod">
          <ac:chgData name="John Julian" userId="29300715-b10e-48a2-887f-b7fa4e9e6130" providerId="ADAL" clId="{BADAF861-83AB-453C-890A-926650DBD44B}" dt="2020-10-07T14:21:49.424" v="39"/>
          <ac:picMkLst>
            <pc:docMk/>
            <pc:sldMk cId="2981558768" sldId="266"/>
            <ac:picMk id="5" creationId="{5C800293-5AE5-4D63-9AE1-F189B08E00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463543-B139-4C4F-8331-7773DED01A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ar-AE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463543-B139-4C4F-8331-7773DED01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3367-8BA6-47FA-8013-31B5802C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CROSS-VALIDATION!!!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84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1012-F8C1-4284-8DF9-F9F80010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183B-DBE5-46D1-B10B-72C921D89E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Complete</a:t>
            </a:r>
          </a:p>
          <a:p>
            <a:pPr lvl="1"/>
            <a:r>
              <a:rPr lang="en-US" dirty="0"/>
              <a:t>Lab 6.6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4193A-2E64-41EB-87DC-4F383DA6E7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</a:t>
            </a:r>
          </a:p>
          <a:p>
            <a:pPr lvl="1"/>
            <a:r>
              <a:rPr lang="en-US"/>
              <a:t>Chapter 6.3, 6.4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C454-14FA-447F-AC38-91C8A068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14FF1-CA8F-4F59-A682-ADCFD8AAD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just optimization</a:t>
            </a:r>
          </a:p>
        </p:txBody>
      </p:sp>
    </p:spTree>
    <p:extLst>
      <p:ext uri="{BB962C8B-B14F-4D97-AF65-F5344CB8AC3E}">
        <p14:creationId xmlns:p14="http://schemas.microsoft.com/office/powerpoint/2010/main" val="332503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4D8-9F96-4D84-A48F-EF5A9F56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of Machine Learning/Econometrics/Statistics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E947B-B4D7-4ADE-B6E6-A903BD2D833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94264"/>
                <a:ext cx="5181600" cy="37255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Regression Problems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OLS: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E947B-B4D7-4ADE-B6E6-A903BD2D8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94264"/>
                <a:ext cx="5181600" cy="3725500"/>
              </a:xfrm>
              <a:blipFill>
                <a:blip r:embed="rId3"/>
                <a:stretch>
                  <a:fillRect l="-1882" t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30B319D-268E-4E04-B5FF-50588F3EE9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994264"/>
                <a:ext cx="5181600" cy="37255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Classification Problems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𝕀</m:t>
                          </m:r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KNN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30B319D-268E-4E04-B5FF-50588F3E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994264"/>
                <a:ext cx="5181600" cy="3725500"/>
              </a:xfrm>
              <a:blipFill>
                <a:blip r:embed="rId6"/>
                <a:stretch>
                  <a:fillRect l="-1882" t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C8632C-1F3D-4452-B4D0-61D5FC6C8FAB}"/>
                  </a:ext>
                </a:extLst>
              </p:cNvPr>
              <p:cNvSpPr txBox="1"/>
              <p:nvPr/>
            </p:nvSpPr>
            <p:spPr>
              <a:xfrm>
                <a:off x="838200" y="1297577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/>
                            <m:t>min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nor/>
                        </m:rPr>
                        <a:rPr lang="ar-AE" sz="2800"/>
                        <m:t> </m:t>
                      </m:r>
                      <m:r>
                        <a:rPr lang="ar-AE" sz="28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 sz="2800" b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C8632C-1F3D-4452-B4D0-61D5FC6C8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7577"/>
                <a:ext cx="105156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783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3C7D-7704-4A65-A31D-65537966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5F5BE-C80E-4913-919E-38668F973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argmin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subject to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 equivalently</a:t>
                </a: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argmin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 smtClean="0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5F5BE-C80E-4913-919E-38668F973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28" t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7785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2CAD0E-E84F-4D34-B276-E9CC02A847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A Note on Variables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ar-AE" i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2CAD0E-E84F-4D34-B276-E9CC02A84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2FF7F-9EB4-474F-A3DA-B2E013390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GDP (trillions of dollars) </a:t>
                </a:r>
              </a:p>
              <a:p>
                <a:r>
                  <a:rPr lang="en-US" dirty="0"/>
                  <a:t>Inflation (ones-place percent)</a:t>
                </a:r>
              </a:p>
              <a:p>
                <a:r>
                  <a:rPr lang="en-US" dirty="0"/>
                  <a:t>Unemployment rate (ones/tens-place percent)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Standardize: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ad>
                          <m:ra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   </a:t>
                </a:r>
                <a:r>
                  <a:rPr lang="en-US" i="1" dirty="0"/>
                  <a:t>(see incorrect equation 6.6)</a:t>
                </a:r>
              </a:p>
              <a:p>
                <a:pPr lvl="5"/>
                <a:endParaRPr lang="en-US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ar-AE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OLS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ar-AE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2FF7F-9EB4-474F-A3DA-B2E013390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60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A1F8-8876-4FCC-9F28-E34DAB2F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0FFA5-CA3F-4BF9-A5EC-63615FA9A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𝑙𝑎𝑠𝑠𝑜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argmin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subject to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|≤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 equivalently</a:t>
                </a: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𝑙𝑎𝑠𝑠𝑜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argmin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ar-A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40FFA5-CA3F-4BF9-A5EC-63615FA9A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28" t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3578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0530-5832-4F34-94C0-76DF5224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vs. Lasso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93DF356C-CD7D-4E1D-B177-61DDB249A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54" y="1143000"/>
            <a:ext cx="6495492" cy="4584700"/>
          </a:xfrm>
        </p:spPr>
      </p:pic>
    </p:spTree>
    <p:extLst>
      <p:ext uri="{BB962C8B-B14F-4D97-AF65-F5344CB8AC3E}">
        <p14:creationId xmlns:p14="http://schemas.microsoft.com/office/powerpoint/2010/main" val="256166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0844-2AD2-4C0B-A5A4-006C30F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Hold up. Why do we want to do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F3357-7196-4DA0-83E3-8FE532C32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BV TRADEOFF!!!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large in general</a:t>
                </a:r>
              </a:p>
              <a:p>
                <a:pPr lvl="1"/>
                <a:r>
                  <a:rPr lang="en-US" dirty="0"/>
                  <a:t>OLS high variance </a:t>
                </a:r>
              </a:p>
              <a:p>
                <a:endParaRPr lang="en-US" dirty="0"/>
              </a:p>
              <a:p>
                <a:r>
                  <a:rPr lang="en-US" dirty="0"/>
                  <a:t>Shrinkage (regularization) decreases variance but…</a:t>
                </a:r>
              </a:p>
              <a:p>
                <a:pPr lvl="1"/>
                <a:r>
                  <a:rPr lang="en-US" dirty="0"/>
                  <a:t>Increases bias</a:t>
                </a:r>
              </a:p>
              <a:p>
                <a:pPr lvl="1"/>
                <a:r>
                  <a:rPr lang="en-US" dirty="0"/>
                  <a:t>Provides stability</a:t>
                </a:r>
              </a:p>
              <a:p>
                <a:endParaRPr lang="en-US" dirty="0"/>
              </a:p>
              <a:p>
                <a:r>
                  <a:rPr lang="en-US" dirty="0"/>
                  <a:t>Best uses…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7F3357-7196-4DA0-83E3-8FE532C32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3331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EA64-0D5D-4434-B82B-3518FBAA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vs Lasso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48A9-EE1C-4D5E-BBF4-C6F8146E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Ridge – shrinks</a:t>
            </a:r>
          </a:p>
          <a:p>
            <a:pPr lvl="1"/>
            <a:r>
              <a:rPr lang="en-US" dirty="0"/>
              <a:t>When we believe most parameters are important predictors</a:t>
            </a:r>
          </a:p>
          <a:p>
            <a:pPr lvl="1"/>
            <a:endParaRPr lang="en-US" dirty="0"/>
          </a:p>
          <a:p>
            <a:r>
              <a:rPr lang="en-US" dirty="0"/>
              <a:t>Lasso – selects</a:t>
            </a:r>
          </a:p>
          <a:p>
            <a:pPr lvl="1"/>
            <a:r>
              <a:rPr lang="en-US" dirty="0"/>
              <a:t>When we believe some parameters are unimportant predictors</a:t>
            </a:r>
          </a:p>
          <a:p>
            <a:pPr lvl="1"/>
            <a:r>
              <a:rPr lang="en-US" dirty="0"/>
              <a:t>Run OLS again for reduced bias</a:t>
            </a:r>
          </a:p>
          <a:p>
            <a:endParaRPr lang="en-US" dirty="0"/>
          </a:p>
          <a:p>
            <a:r>
              <a:rPr lang="en-US" dirty="0"/>
              <a:t>Compare with sample-splitting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83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5|7.9|21|12.5|2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45.9|1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|3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|3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CB9CC9-9F3C-46FB-A64B-486F947D30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695756-897E-4142-88E7-2DB3929AC2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F67794-1D5D-436F-96EA-0BC746B245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153</TotalTime>
  <Words>276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Regularization</vt:lpstr>
      <vt:lpstr>Fitting Data</vt:lpstr>
      <vt:lpstr>All of Machine Learning/Econometrics/Statistics</vt:lpstr>
      <vt:lpstr>Ridge Regression</vt:lpstr>
      <vt:lpstr>A Note on Variables and λ </vt:lpstr>
      <vt:lpstr>Lasso Regression</vt:lpstr>
      <vt:lpstr>Ridge vs. Lasso</vt:lpstr>
      <vt:lpstr>Hold up. Why do we want to do this?</vt:lpstr>
      <vt:lpstr>Ridge vs Lasso Part 2</vt:lpstr>
      <vt:lpstr>Choosing λ</vt:lpstr>
      <vt:lpstr>To 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</dc:title>
  <dc:creator>Julian Wade</dc:creator>
  <cp:lastModifiedBy>Julian Wade</cp:lastModifiedBy>
  <cp:revision>5</cp:revision>
  <dcterms:created xsi:type="dcterms:W3CDTF">2020-09-24T02:16:23Z</dcterms:created>
  <dcterms:modified xsi:type="dcterms:W3CDTF">2020-10-07T15:10:37Z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