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6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33731-6465-4438-9163-1ED9BFEB7B2B}" v="1" dt="2020-10-14T14:37:47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4D033731-6465-4438-9163-1ED9BFEB7B2B}"/>
    <pc:docChg chg="modSld">
      <pc:chgData name="John Julian" userId="29300715-b10e-48a2-887f-b7fa4e9e6130" providerId="ADAL" clId="{4D033731-6465-4438-9163-1ED9BFEB7B2B}" dt="2020-10-14T14:37:47.814" v="0" actId="6549"/>
      <pc:docMkLst>
        <pc:docMk/>
      </pc:docMkLst>
      <pc:sldChg chg="modSp">
        <pc:chgData name="John Julian" userId="29300715-b10e-48a2-887f-b7fa4e9e6130" providerId="ADAL" clId="{4D033731-6465-4438-9163-1ED9BFEB7B2B}" dt="2020-10-14T14:37:47.814" v="0" actId="6549"/>
        <pc:sldMkLst>
          <pc:docMk/>
          <pc:sldMk cId="605304086" sldId="257"/>
        </pc:sldMkLst>
        <pc:spChg chg="mod">
          <ac:chgData name="John Julian" userId="29300715-b10e-48a2-887f-b7fa4e9e6130" providerId="ADAL" clId="{4D033731-6465-4438-9163-1ED9BFEB7B2B}" dt="2020-10-14T14:37:47.814" v="0" actId="6549"/>
          <ac:spMkLst>
            <pc:docMk/>
            <pc:sldMk cId="605304086" sldId="257"/>
            <ac:spMk id="3" creationId="{B63487C3-67A0-43FC-A560-16559E2D15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Splines, Local Regression, and GAM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6A59-E336-4255-A639-4D902A2B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Knots – Location and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3860-FC8B-46DC-808E-798BDB90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place as many as you want, wherever you want</a:t>
            </a:r>
          </a:p>
          <a:p>
            <a:pPr lvl="1"/>
            <a:r>
              <a:rPr lang="en-US" dirty="0"/>
              <a:t>In practice, uniformly place along quantiles of data</a:t>
            </a:r>
          </a:p>
          <a:p>
            <a:pPr lvl="1"/>
            <a:r>
              <a:rPr lang="en-US" dirty="0"/>
              <a:t>Typically 3 knots (25%, 50%, 75%)</a:t>
            </a:r>
          </a:p>
          <a:p>
            <a:pPr lvl="1"/>
            <a:endParaRPr lang="en-US" dirty="0"/>
          </a:p>
          <a:p>
            <a:r>
              <a:rPr lang="en-US" dirty="0"/>
              <a:t>Alternatively…</a:t>
            </a:r>
          </a:p>
          <a:p>
            <a:pPr lvl="1"/>
            <a:r>
              <a:rPr lang="en-US" dirty="0"/>
              <a:t>CROSS-VALIDATION!</a:t>
            </a:r>
          </a:p>
        </p:txBody>
      </p:sp>
    </p:spTree>
    <p:extLst>
      <p:ext uri="{BB962C8B-B14F-4D97-AF65-F5344CB8AC3E}">
        <p14:creationId xmlns:p14="http://schemas.microsoft.com/office/powerpoint/2010/main" val="257122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6BF6-9C4A-4F02-8E3B-BBB0845D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Regression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A02760C-7EAD-44C2-9CF8-DA3D2954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40" y="1143000"/>
            <a:ext cx="6286120" cy="4584700"/>
          </a:xfrm>
        </p:spPr>
      </p:pic>
    </p:spTree>
    <p:extLst>
      <p:ext uri="{BB962C8B-B14F-4D97-AF65-F5344CB8AC3E}">
        <p14:creationId xmlns:p14="http://schemas.microsoft.com/office/powerpoint/2010/main" val="175798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AF96-CF77-49EF-AF4C-D7919F03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Additive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9C14-62A6-46F3-B3D3-0B71DDDBD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be non-linear i.e. spline, local regression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Trevor Hastie and Robert </a:t>
                </a:r>
                <a:r>
                  <a:rPr lang="en-US" dirty="0" err="1"/>
                  <a:t>Tibshirani</a:t>
                </a:r>
                <a:r>
                  <a:rPr lang="en-US" dirty="0"/>
                  <a:t> 1986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9C14-62A6-46F3-B3D3-0B71DDDBD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2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D930-4A2C-402B-B5C6-2CBC3C3E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8850-F00C-47D9-B652-B75C58CA6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Ch 8.1 – Tree-based models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697B-FE92-4930-AB84-145834E84E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Complete </a:t>
            </a:r>
          </a:p>
          <a:p>
            <a:pPr lvl="1"/>
            <a:r>
              <a:rPr lang="en-US" dirty="0"/>
              <a:t>Lab 7.8</a:t>
            </a:r>
          </a:p>
        </p:txBody>
      </p:sp>
    </p:spTree>
    <p:extLst>
      <p:ext uri="{BB962C8B-B14F-4D97-AF65-F5344CB8AC3E}">
        <p14:creationId xmlns:p14="http://schemas.microsoft.com/office/powerpoint/2010/main" val="138662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DD20-023D-4F88-B04C-A00E60F3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487C3-67A0-43FC-A560-16559E2D1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𝑤𝑎𝑔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𝑤𝑎𝑔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𝑒𝑥𝑝𝑒𝑟𝑖𝑒𝑛𝑐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𝑒𝑥𝑝𝑒𝑟𝑖𝑒𝑛𝑐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lang="en-US" dirty="0" err="1">
                    <a:latin typeface="Courier"/>
                  </a:rPr>
                  <a:t>lm</a:t>
                </a:r>
                <a:r>
                  <a:rPr lang="en-US" dirty="0">
                    <a:latin typeface="Courier"/>
                  </a:rPr>
                  <a:t>(y ~ poly(x, z, degree = 2), data = df)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487C3-67A0-43FC-A560-16559E2D1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9046-8893-416A-B8F9-63CB51EC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Step/Piecewise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FF68B-B447-4D2F-9F87-1D1348541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𝑢𝑟𝑎𝑡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Feb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Mar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Apr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May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lang="en-US" dirty="0" err="1">
                    <a:latin typeface="Courier"/>
                  </a:rPr>
                  <a:t>lm</a:t>
                </a:r>
                <a:r>
                  <a:rPr lang="en-US" dirty="0">
                    <a:latin typeface="Courier"/>
                  </a:rPr>
                  <a:t>(y ~ </a:t>
                </a:r>
                <a:r>
                  <a:rPr lang="en-US" dirty="0" err="1">
                    <a:latin typeface="Courier"/>
                  </a:rPr>
                  <a:t>as.factor</a:t>
                </a:r>
                <a:r>
                  <a:rPr lang="en-US" dirty="0">
                    <a:latin typeface="Courier"/>
                  </a:rPr>
                  <a:t>(t), data = df)</a:t>
                </a:r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𝑢𝑟𝑎𝑡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Jan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Feb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Mar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Apr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May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>
                  <a:latin typeface="Courier"/>
                </a:endParaRPr>
              </a:p>
              <a:p>
                <a:pPr marL="0" lvl="0" indent="0">
                  <a:buNone/>
                </a:pPr>
                <a:endParaRPr lang="en-US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lang="en-US" dirty="0" err="1">
                    <a:latin typeface="Courier"/>
                  </a:rPr>
                  <a:t>lm</a:t>
                </a:r>
                <a:r>
                  <a:rPr lang="en-US" dirty="0">
                    <a:latin typeface="Courier"/>
                  </a:rPr>
                  <a:t>(y ~ </a:t>
                </a:r>
                <a:r>
                  <a:rPr lang="en-US" dirty="0" err="1">
                    <a:latin typeface="Courier"/>
                  </a:rPr>
                  <a:t>as.factor</a:t>
                </a:r>
                <a:r>
                  <a:rPr lang="en-US" dirty="0">
                    <a:latin typeface="Courier"/>
                  </a:rPr>
                  <a:t>(t) - 1, data = df)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FF68B-B447-4D2F-9F87-1D1348541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56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0F5E-7527-4B6F-83F3-3E63FEE4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Fixed Effects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EC0C698-8D5F-4AD2-9D97-9D2393954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32072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DC73-F857-4FCC-AE24-0E36ACC2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Piecewise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C51AB-E73F-4BAC-99C1-B2228B329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𝑢𝑟𝑎𝑡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lang="en-US" dirty="0" err="1">
                    <a:latin typeface="Courier"/>
                  </a:rPr>
                  <a:t>lm</a:t>
                </a:r>
                <a:r>
                  <a:rPr lang="en-US" dirty="0">
                    <a:latin typeface="Courier"/>
                  </a:rPr>
                  <a:t>(y ~ poly(t,2)*I(t &gt;= c), data = df)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C51AB-E73F-4BAC-99C1-B2228B329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3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8C31-7BA0-4997-9570-9AFD09E3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Piecewise Polynomials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0A4F-58C5-45E8-A95C-62D33AAA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Lee &amp; </a:t>
            </a:r>
            <a:r>
              <a:rPr lang="en-US" dirty="0" err="1"/>
              <a:t>Lemiuex</a:t>
            </a:r>
            <a:r>
              <a:rPr lang="en-US" dirty="0"/>
              <a:t> 2010 Regression Discontinuity Designs in Economics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D3EBAC6-BC5A-4552-9507-7D3E660E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73" y="989556"/>
            <a:ext cx="6525253" cy="402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85A-3FF5-41AA-8296-9D48487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and Local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CA38-4262-4927-A680-72C0A7DD4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Smoothers</a:t>
            </a:r>
          </a:p>
        </p:txBody>
      </p:sp>
    </p:spTree>
    <p:extLst>
      <p:ext uri="{BB962C8B-B14F-4D97-AF65-F5344CB8AC3E}">
        <p14:creationId xmlns:p14="http://schemas.microsoft.com/office/powerpoint/2010/main" val="207712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FA1-F4FE-4E08-AE62-53781F9F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32C98-00AC-4505-9C7D-C3A9F5C6BA8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b="0" i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smtClean="0"/>
                      <m:t>d</m:t>
                    </m:r>
                    <m:r>
                      <m:rPr>
                        <m:nor/>
                      </m:rPr>
                      <a:rPr lang="en-US" b="0" i="1" smtClean="0"/>
                      <m:t> </m:t>
                    </m:r>
                  </m:oMath>
                </a14:m>
                <a:r>
                  <a:rPr lang="en-US" dirty="0"/>
                  <a:t>degree piecewise polynomials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d</m:t>
                    </m:r>
                    <m:r>
                      <m:rPr>
                        <m:nor/>
                      </m:rPr>
                      <a:rPr lang="en-US" b="0" i="1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US" b="0" smtClean="0"/>
                      <m:t>1</m:t>
                    </m:r>
                  </m:oMath>
                </a14:m>
                <a:r>
                  <a:rPr lang="en-US" dirty="0"/>
                  <a:t> continuous derivatives at each “knot” (discontinuity)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Can visually tell there are discontinuities up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d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smtClean="0"/>
                      <m:t>=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smtClean="0"/>
                      <m:t>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32C98-00AC-4505-9C7D-C3A9F5C6B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8C679-1AD4-4D4E-BCBD-9770807A4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Natural splines</a:t>
            </a:r>
          </a:p>
          <a:p>
            <a:pPr lvl="1"/>
            <a:r>
              <a:rPr lang="en-US" dirty="0"/>
              <a:t>Only first derivative non-zero</a:t>
            </a:r>
          </a:p>
          <a:p>
            <a:pPr lvl="1"/>
            <a:r>
              <a:rPr lang="en-US" dirty="0"/>
              <a:t>“Boundary condition”</a:t>
            </a:r>
          </a:p>
          <a:p>
            <a:pPr lvl="1"/>
            <a:r>
              <a:rPr lang="en-US" dirty="0"/>
              <a:t>Reduce variance at ends</a:t>
            </a:r>
          </a:p>
        </p:txBody>
      </p:sp>
    </p:spTree>
    <p:extLst>
      <p:ext uri="{BB962C8B-B14F-4D97-AF65-F5344CB8AC3E}">
        <p14:creationId xmlns:p14="http://schemas.microsoft.com/office/powerpoint/2010/main" val="131477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A763-F444-4901-92EE-E5613507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Cubic Splines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359B31-8F1E-4A30-B74F-FBC24AAA7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964" y="1143000"/>
            <a:ext cx="8034072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229544-7038-4789-A554-D09A7062A3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DC3CFF-2B45-41BD-A42D-FA7E8E7F85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EA8734-094F-46F8-B95D-EC7BF372A0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58</TotalTime>
  <Words>320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</vt:lpstr>
      <vt:lpstr>Office Theme</vt:lpstr>
      <vt:lpstr>Splines, Local Regression, and GAM</vt:lpstr>
      <vt:lpstr>Polynomial Regression</vt:lpstr>
      <vt:lpstr>Step/Piecewise Functions</vt:lpstr>
      <vt:lpstr>Time Fixed Effects </vt:lpstr>
      <vt:lpstr>Piecewise Polynomials</vt:lpstr>
      <vt:lpstr>Piecewise Polynomials Motivation</vt:lpstr>
      <vt:lpstr>Splines and Local Regression</vt:lpstr>
      <vt:lpstr>Splines</vt:lpstr>
      <vt:lpstr>Natural Cubic Splines</vt:lpstr>
      <vt:lpstr>Knots – Location and Quantity</vt:lpstr>
      <vt:lpstr>Local Regression</vt:lpstr>
      <vt:lpstr>Generalized Additive Models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Splines, Local Regression, and GAM</dc:title>
  <dc:creator>Julian Wade</dc:creator>
  <cp:lastModifiedBy>Julian Wade</cp:lastModifiedBy>
  <cp:revision>5</cp:revision>
  <dcterms:created xsi:type="dcterms:W3CDTF">2020-10-14T01:12:10Z</dcterms:created>
  <dcterms:modified xsi:type="dcterms:W3CDTF">2020-10-14T14:37:51Z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