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61" r:id="rId8"/>
    <p:sldId id="258" r:id="rId9"/>
    <p:sldId id="259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1E18A4-C0FF-4412-83A1-7811194BA813}" v="37" dt="2020-10-21T14:15:51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891E18A4-C0FF-4412-83A1-7811194BA813}"/>
    <pc:docChg chg="custSel addSld delSld modSld">
      <pc:chgData name="John Julian" userId="29300715-b10e-48a2-887f-b7fa4e9e6130" providerId="ADAL" clId="{891E18A4-C0FF-4412-83A1-7811194BA813}" dt="2020-10-21T14:19:00.049" v="124" actId="20577"/>
      <pc:docMkLst>
        <pc:docMk/>
      </pc:docMkLst>
      <pc:sldChg chg="modSp modAnim">
        <pc:chgData name="John Julian" userId="29300715-b10e-48a2-887f-b7fa4e9e6130" providerId="ADAL" clId="{891E18A4-C0FF-4412-83A1-7811194BA813}" dt="2020-10-21T14:15:51.987" v="113" actId="207"/>
        <pc:sldMkLst>
          <pc:docMk/>
          <pc:sldMk cId="1357417373" sldId="257"/>
        </pc:sldMkLst>
        <pc:spChg chg="mod">
          <ac:chgData name="John Julian" userId="29300715-b10e-48a2-887f-b7fa4e9e6130" providerId="ADAL" clId="{891E18A4-C0FF-4412-83A1-7811194BA813}" dt="2020-10-21T14:15:51.987" v="113" actId="207"/>
          <ac:spMkLst>
            <pc:docMk/>
            <pc:sldMk cId="1357417373" sldId="257"/>
            <ac:spMk id="4" creationId="{2C071343-18F9-468E-A53C-05A5F372E474}"/>
          </ac:spMkLst>
        </pc:spChg>
      </pc:sldChg>
      <pc:sldChg chg="modAnim">
        <pc:chgData name="John Julian" userId="29300715-b10e-48a2-887f-b7fa4e9e6130" providerId="ADAL" clId="{891E18A4-C0FF-4412-83A1-7811194BA813}" dt="2020-10-11T02:06:34.897" v="8"/>
        <pc:sldMkLst>
          <pc:docMk/>
          <pc:sldMk cId="1421621067" sldId="258"/>
        </pc:sldMkLst>
      </pc:sldChg>
      <pc:sldChg chg="modAnim">
        <pc:chgData name="John Julian" userId="29300715-b10e-48a2-887f-b7fa4e9e6130" providerId="ADAL" clId="{891E18A4-C0FF-4412-83A1-7811194BA813}" dt="2020-10-11T02:07:02.144" v="11"/>
        <pc:sldMkLst>
          <pc:docMk/>
          <pc:sldMk cId="329774734" sldId="259"/>
        </pc:sldMkLst>
      </pc:sldChg>
      <pc:sldChg chg="modSp">
        <pc:chgData name="John Julian" userId="29300715-b10e-48a2-887f-b7fa4e9e6130" providerId="ADAL" clId="{891E18A4-C0FF-4412-83A1-7811194BA813}" dt="2020-10-11T02:07:20.854" v="29" actId="20577"/>
        <pc:sldMkLst>
          <pc:docMk/>
          <pc:sldMk cId="4037247473" sldId="262"/>
        </pc:sldMkLst>
        <pc:spChg chg="mod">
          <ac:chgData name="John Julian" userId="29300715-b10e-48a2-887f-b7fa4e9e6130" providerId="ADAL" clId="{891E18A4-C0FF-4412-83A1-7811194BA813}" dt="2020-10-11T02:07:20.854" v="29" actId="20577"/>
          <ac:spMkLst>
            <pc:docMk/>
            <pc:sldMk cId="4037247473" sldId="262"/>
            <ac:spMk id="3" creationId="{55A3B855-1A15-470F-B1CC-20657F6B118B}"/>
          </ac:spMkLst>
        </pc:spChg>
      </pc:sldChg>
      <pc:sldChg chg="modAnim">
        <pc:chgData name="John Julian" userId="29300715-b10e-48a2-887f-b7fa4e9e6130" providerId="ADAL" clId="{891E18A4-C0FF-4412-83A1-7811194BA813}" dt="2020-10-11T02:07:38.279" v="30"/>
        <pc:sldMkLst>
          <pc:docMk/>
          <pc:sldMk cId="1758145287" sldId="263"/>
        </pc:sldMkLst>
      </pc:sldChg>
      <pc:sldChg chg="modAnim">
        <pc:chgData name="John Julian" userId="29300715-b10e-48a2-887f-b7fa4e9e6130" providerId="ADAL" clId="{891E18A4-C0FF-4412-83A1-7811194BA813}" dt="2020-10-11T02:07:49.599" v="32"/>
        <pc:sldMkLst>
          <pc:docMk/>
          <pc:sldMk cId="681116342" sldId="264"/>
        </pc:sldMkLst>
      </pc:sldChg>
      <pc:sldChg chg="modSp add">
        <pc:chgData name="John Julian" userId="29300715-b10e-48a2-887f-b7fa4e9e6130" providerId="ADAL" clId="{891E18A4-C0FF-4412-83A1-7811194BA813}" dt="2020-10-21T14:19:00.049" v="124" actId="20577"/>
        <pc:sldMkLst>
          <pc:docMk/>
          <pc:sldMk cId="79345602" sldId="265"/>
        </pc:sldMkLst>
        <pc:spChg chg="mod">
          <ac:chgData name="John Julian" userId="29300715-b10e-48a2-887f-b7fa4e9e6130" providerId="ADAL" clId="{891E18A4-C0FF-4412-83A1-7811194BA813}" dt="2020-10-19T13:44:20.281" v="45" actId="20577"/>
          <ac:spMkLst>
            <pc:docMk/>
            <pc:sldMk cId="79345602" sldId="265"/>
            <ac:spMk id="2" creationId="{0A0E3511-0432-4D18-90BC-ECA63697617C}"/>
          </ac:spMkLst>
        </pc:spChg>
        <pc:spChg chg="mod">
          <ac:chgData name="John Julian" userId="29300715-b10e-48a2-887f-b7fa4e9e6130" providerId="ADAL" clId="{891E18A4-C0FF-4412-83A1-7811194BA813}" dt="2020-10-21T14:19:00.049" v="124" actId="20577"/>
          <ac:spMkLst>
            <pc:docMk/>
            <pc:sldMk cId="79345602" sldId="265"/>
            <ac:spMk id="3" creationId="{5A79C34C-5D98-48BE-8303-7B0D1EFABBEA}"/>
          </ac:spMkLst>
        </pc:spChg>
        <pc:spChg chg="mod">
          <ac:chgData name="John Julian" userId="29300715-b10e-48a2-887f-b7fa4e9e6130" providerId="ADAL" clId="{891E18A4-C0FF-4412-83A1-7811194BA813}" dt="2020-10-19T13:45:10.948" v="112" actId="20577"/>
          <ac:spMkLst>
            <pc:docMk/>
            <pc:sldMk cId="79345602" sldId="265"/>
            <ac:spMk id="4" creationId="{C1816471-6687-484B-A474-0F06BDCC5A6A}"/>
          </ac:spMkLst>
        </pc:spChg>
      </pc:sldChg>
      <pc:sldChg chg="del">
        <pc:chgData name="John Julian" userId="29300715-b10e-48a2-887f-b7fa4e9e6130" providerId="ADAL" clId="{891E18A4-C0FF-4412-83A1-7811194BA813}" dt="2020-10-19T13:43:37.695" v="35" actId="2696"/>
        <pc:sldMkLst>
          <pc:docMk/>
          <pc:sldMk cId="4184169755" sldId="265"/>
        </pc:sldMkLst>
      </pc:sldChg>
      <pc:sldChg chg="del">
        <pc:chgData name="John Julian" userId="29300715-b10e-48a2-887f-b7fa4e9e6130" providerId="ADAL" clId="{891E18A4-C0FF-4412-83A1-7811194BA813}" dt="2020-10-19T13:43:37.837" v="36" actId="2696"/>
        <pc:sldMkLst>
          <pc:docMk/>
          <pc:sldMk cId="3044604320" sldId="266"/>
        </pc:sldMkLst>
      </pc:sldChg>
      <pc:sldChg chg="del modAnim">
        <pc:chgData name="John Julian" userId="29300715-b10e-48a2-887f-b7fa4e9e6130" providerId="ADAL" clId="{891E18A4-C0FF-4412-83A1-7811194BA813}" dt="2020-10-19T13:43:37.924" v="37" actId="2696"/>
        <pc:sldMkLst>
          <pc:docMk/>
          <pc:sldMk cId="3221113981" sldId="267"/>
        </pc:sldMkLst>
      </pc:sldChg>
      <pc:sldChg chg="del">
        <pc:chgData name="John Julian" userId="29300715-b10e-48a2-887f-b7fa4e9e6130" providerId="ADAL" clId="{891E18A4-C0FF-4412-83A1-7811194BA813}" dt="2020-10-19T13:43:37.962" v="38" actId="2696"/>
        <pc:sldMkLst>
          <pc:docMk/>
          <pc:sldMk cId="3750593345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Store-Customer-Groceries-Shop-Supermarket-Cashier-1791106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implesyrup.com/2014/09/bilbo-baggins-accused-of-plagiarism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490: Applied Machine Learning in Economics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3511-0432-4D18-90BC-ECA63697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9C34C-5D98-48BE-8303-7B0D1EFABB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Read </a:t>
            </a:r>
          </a:p>
          <a:p>
            <a:pPr lvl="1"/>
            <a:r>
              <a:rPr lang="en-US"/>
              <a:t>Boosting Ch </a:t>
            </a:r>
            <a:r>
              <a:rPr lang="en-US" dirty="0"/>
              <a:t>8.2.4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16471-6687-484B-A474-0F06BDCC5A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Complete </a:t>
            </a:r>
          </a:p>
          <a:p>
            <a:pPr lvl="1"/>
            <a:r>
              <a:rPr lang="en-US"/>
              <a:t>Lab </a:t>
            </a:r>
            <a:r>
              <a:rPr lang="en-US" dirty="0"/>
              <a:t>8.3.1, 8.3.2, 8.3.3</a:t>
            </a:r>
          </a:p>
        </p:txBody>
      </p:sp>
    </p:spTree>
    <p:extLst>
      <p:ext uri="{BB962C8B-B14F-4D97-AF65-F5344CB8AC3E}">
        <p14:creationId xmlns:p14="http://schemas.microsoft.com/office/powerpoint/2010/main" val="7934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B0E2-90DF-4E9D-92A2-25873C17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Tree-based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A5BB5-F152-4B56-945B-15D611737A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Best interpretative model</a:t>
            </a:r>
          </a:p>
          <a:p>
            <a:pPr lvl="2"/>
            <a:r>
              <a:rPr lang="en-US" dirty="0"/>
              <a:t>How humans make decisions</a:t>
            </a:r>
          </a:p>
          <a:p>
            <a:pPr lvl="1"/>
            <a:r>
              <a:rPr lang="en-US" dirty="0"/>
              <a:t>Low bias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(very) high variance</a:t>
            </a:r>
          </a:p>
          <a:p>
            <a:pPr lvl="2"/>
            <a:r>
              <a:rPr lang="en-US" dirty="0"/>
              <a:t>Initial conditions (training data) matters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71343-18F9-468E-A53C-05A5F372E4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E84A27"/>
                </a:solidFill>
              </a:rPr>
              <a:t>Bagging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Boosting</a:t>
            </a:r>
          </a:p>
          <a:p>
            <a:endParaRPr lang="en-US" dirty="0"/>
          </a:p>
          <a:p>
            <a:r>
              <a:rPr lang="en-US" dirty="0"/>
              <a:t>Not limited to trees-based models</a:t>
            </a:r>
          </a:p>
        </p:txBody>
      </p:sp>
    </p:spTree>
    <p:extLst>
      <p:ext uri="{BB962C8B-B14F-4D97-AF65-F5344CB8AC3E}">
        <p14:creationId xmlns:p14="http://schemas.microsoft.com/office/powerpoint/2010/main" val="135741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5A3E-7761-4CC0-8CD8-6CC947F8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Bagging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4184963-2D45-4E59-ABE7-87EFD4A0D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51484" y="1515110"/>
            <a:ext cx="4689031" cy="3827780"/>
          </a:xfrm>
        </p:spPr>
      </p:pic>
    </p:spTree>
    <p:extLst>
      <p:ext uri="{BB962C8B-B14F-4D97-AF65-F5344CB8AC3E}">
        <p14:creationId xmlns:p14="http://schemas.microsoft.com/office/powerpoint/2010/main" val="25545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54F0-FAA0-4F8F-B3AF-5E9CEFCE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Baggins</a:t>
            </a:r>
          </a:p>
        </p:txBody>
      </p:sp>
      <p:pic>
        <p:nvPicPr>
          <p:cNvPr id="5" name="Content Placeholder 4" descr="A person standing in front of a crowd&#10;&#10;Description automatically generated">
            <a:extLst>
              <a:ext uri="{FF2B5EF4-FFF2-40B4-BE49-F238E27FC236}">
                <a16:creationId xmlns:a16="http://schemas.microsoft.com/office/drawing/2014/main" id="{70A734EF-78F9-4D11-94A0-EAB25EB56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38500" y="1797050"/>
            <a:ext cx="5715000" cy="3276600"/>
          </a:xfrm>
        </p:spPr>
      </p:pic>
    </p:spTree>
    <p:extLst>
      <p:ext uri="{BB962C8B-B14F-4D97-AF65-F5344CB8AC3E}">
        <p14:creationId xmlns:p14="http://schemas.microsoft.com/office/powerpoint/2010/main" val="385903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F9BE-22AF-470F-8348-E9FD4BEF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Bagging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41671-4A96-4894-AF2B-34634C4FF44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E84A27"/>
                    </a:solidFill>
                  </a:rPr>
                  <a:t>B</a:t>
                </a:r>
                <a:r>
                  <a:rPr lang="en-US" dirty="0"/>
                  <a:t>ootstrap </a:t>
                </a:r>
                <a:r>
                  <a:rPr lang="en-US" dirty="0">
                    <a:solidFill>
                      <a:srgbClr val="E84A27"/>
                    </a:solidFill>
                  </a:rPr>
                  <a:t>agg</a:t>
                </a:r>
                <a:r>
                  <a:rPr lang="en-US" dirty="0"/>
                  <a:t>regation</a:t>
                </a:r>
              </a:p>
              <a:p>
                <a:endParaRPr lang="en-US" dirty="0"/>
              </a:p>
              <a:p>
                <a:r>
                  <a:rPr lang="en-US" dirty="0"/>
                  <a:t>Suppose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]=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&amp; </a:t>
                </a:r>
              </a:p>
              <a:p>
                <a:pPr lvl="2"/>
                <a:r>
                  <a:rPr lang="ar-AE" dirty="0"/>
                  <a:t>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𝕍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ar-AE">
                        <a:latin typeface="Cambria Math" panose="02040503050406030204" pitchFamily="18" charset="0"/>
                      </a:rPr>
                      <m:t>≠</m:t>
                    </m:r>
                    <m:r>
                      <a:rPr lang="ar-AE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41671-4A96-4894-AF2B-34634C4FF4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12A4297-4526-4701-A5E0-A6DE5275EDB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Law of large numbers: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/>
                          <m:t>lim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]=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Variance vanishes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Small variance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large</a:t>
                </a:r>
                <a:endParaRPr lang="en-US" i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12A4297-4526-4701-A5E0-A6DE5275ED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62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4BF8-4633-4163-B770-CFCB06B3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Bagging – In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04C2D3-A07D-4EAF-BD89-E5222E9ADFB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iterations</a:t>
                </a:r>
              </a:p>
              <a:p>
                <a:pPr lvl="1"/>
                <a:r>
                  <a:rPr lang="en-US" dirty="0"/>
                  <a:t>Bootstrap sample</a:t>
                </a:r>
              </a:p>
              <a:p>
                <a:pPr lvl="1"/>
                <a:r>
                  <a:rPr lang="en-US" dirty="0"/>
                  <a:t>Fit model</a:t>
                </a:r>
              </a:p>
              <a:p>
                <a:r>
                  <a:rPr lang="en-US" dirty="0"/>
                  <a:t>Average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models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04C2D3-A07D-4EAF-BD89-E5222E9AD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E03C9-D833-4E4C-985C-E5B6A25CCC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Deeper </a:t>
            </a:r>
            <a:r>
              <a:rPr lang="en-US" dirty="0">
                <a:solidFill>
                  <a:srgbClr val="E84A27"/>
                </a:solidFill>
              </a:rPr>
              <a:t>trees</a:t>
            </a:r>
            <a:r>
              <a:rPr lang="en-US" dirty="0"/>
              <a:t> have higher variance</a:t>
            </a:r>
          </a:p>
          <a:p>
            <a:pPr lvl="1"/>
            <a:r>
              <a:rPr lang="en-US" dirty="0"/>
              <a:t>Fit a few hundred or thousand</a:t>
            </a:r>
          </a:p>
          <a:p>
            <a:pPr lvl="1"/>
            <a:r>
              <a:rPr lang="en-US" dirty="0"/>
              <a:t>No pruning</a:t>
            </a:r>
          </a:p>
          <a:p>
            <a:pPr lvl="1"/>
            <a:r>
              <a:rPr lang="en-US" dirty="0"/>
              <a:t>Average</a:t>
            </a:r>
          </a:p>
          <a:p>
            <a:pPr lvl="1"/>
            <a:endParaRPr lang="en-US" dirty="0"/>
          </a:p>
          <a:p>
            <a:r>
              <a:rPr lang="en-US" dirty="0"/>
              <a:t>Reduces variance and low bias is unaffected</a:t>
            </a:r>
          </a:p>
          <a:p>
            <a:endParaRPr lang="en-US" dirty="0"/>
          </a:p>
          <a:p>
            <a:r>
              <a:rPr lang="en-US" dirty="0"/>
              <a:t>Classification – Majority voting</a:t>
            </a:r>
          </a:p>
        </p:txBody>
      </p:sp>
    </p:spTree>
    <p:extLst>
      <p:ext uri="{BB962C8B-B14F-4D97-AF65-F5344CB8AC3E}">
        <p14:creationId xmlns:p14="http://schemas.microsoft.com/office/powerpoint/2010/main" val="32977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F4AE-90BD-46D8-A6D0-70AFE23F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 of Bag (OOB) error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A3B855-1A15-470F-B1CC-20657F6B11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About 1/3 of observations are excluded in bootstrapping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with bagging, CV not necessary</a:t>
                </a:r>
              </a:p>
              <a:p>
                <a:pPr lvl="1"/>
                <a:r>
                  <a:rPr lang="en-US" i="1" dirty="0"/>
                  <a:t>Done implicitly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Provides direct estimates of MSE or error rate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A3B855-1A15-470F-B1CC-20657F6B11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24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9580-63EB-433C-AD68-F5C99B5C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Bagged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CA757-A284-4E01-800A-147FCE06B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Trees have the cleanest interpretation of any model we will cover</a:t>
            </a:r>
          </a:p>
          <a:p>
            <a:pPr lvl="1"/>
            <a:r>
              <a:rPr lang="en-US" dirty="0"/>
              <a:t>Most similar to how humans make decisions</a:t>
            </a:r>
          </a:p>
          <a:p>
            <a:pPr lvl="1"/>
            <a:r>
              <a:rPr lang="en-US" dirty="0"/>
              <a:t>But not very accurate</a:t>
            </a:r>
          </a:p>
          <a:p>
            <a:pPr lvl="1"/>
            <a:endParaRPr lang="en-US" dirty="0"/>
          </a:p>
          <a:p>
            <a:r>
              <a:rPr lang="en-US" dirty="0"/>
              <a:t>Bagged trees </a:t>
            </a:r>
          </a:p>
          <a:p>
            <a:pPr lvl="1"/>
            <a:r>
              <a:rPr lang="en-US" dirty="0"/>
              <a:t>Significantly more accurate</a:t>
            </a:r>
          </a:p>
          <a:p>
            <a:pPr lvl="1"/>
            <a:r>
              <a:rPr lang="en-US" dirty="0"/>
              <a:t>Removes the interpretation from trees (what we like)</a:t>
            </a:r>
          </a:p>
        </p:txBody>
      </p:sp>
    </p:spTree>
    <p:extLst>
      <p:ext uri="{BB962C8B-B14F-4D97-AF65-F5344CB8AC3E}">
        <p14:creationId xmlns:p14="http://schemas.microsoft.com/office/powerpoint/2010/main" val="175814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9E92-9821-4FEB-B853-FC972E87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Forest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B8CB84-C2C8-452C-A5C9-BE72340A44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If there are a few strong predictors, most trees will look nearly identical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produces highly correlated trees</a:t>
                </a:r>
              </a:p>
              <a:p>
                <a:r>
                  <a:rPr lang="en-US" dirty="0"/>
                  <a:t>RF is modified bagging</a:t>
                </a:r>
              </a:p>
              <a:p>
                <a:pPr lvl="1"/>
                <a:r>
                  <a:rPr lang="en-US" dirty="0"/>
                  <a:t>Only allow each tree to consider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predictors</a:t>
                </a:r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𝑚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Decorrelates the trees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Each tree looks at less than majority of predictors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B8CB84-C2C8-452C-A5C9-BE72340A44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11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958F240675F449A1D3691307A02719" ma:contentTypeVersion="12" ma:contentTypeDescription="Create a new document." ma:contentTypeScope="" ma:versionID="a08fb8f0f3c2af9bc9b44a57a73acaa2">
  <xsd:schema xmlns:xsd="http://www.w3.org/2001/XMLSchema" xmlns:xs="http://www.w3.org/2001/XMLSchema" xmlns:p="http://schemas.microsoft.com/office/2006/metadata/properties" xmlns:ns3="4e78c694-ac62-4c92-86c5-4ccb1e6a9cff" xmlns:ns4="805a22d7-7bc8-43e0-8c5d-99ce65c20ce1" targetNamespace="http://schemas.microsoft.com/office/2006/metadata/properties" ma:root="true" ma:fieldsID="c459dcfe456d9dfec6185b512bb67a26" ns3:_="" ns4:_="">
    <xsd:import namespace="4e78c694-ac62-4c92-86c5-4ccb1e6a9cff"/>
    <xsd:import namespace="805a22d7-7bc8-43e0-8c5d-99ce65c20c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8c694-ac62-4c92-86c5-4ccb1e6a9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a22d7-7bc8-43e0-8c5d-99ce65c20ce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C98762-FA75-409E-A0D4-961EF13BFF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8c694-ac62-4c92-86c5-4ccb1e6a9cff"/>
    <ds:schemaRef ds:uri="805a22d7-7bc8-43e0-8c5d-99ce65c20c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2AEB45-0A76-420D-A8A8-0D2B90F1D0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8E6D8-1EBD-4FED-8A3D-1D1114341DA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64</TotalTime>
  <Words>278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Random Forest</vt:lpstr>
      <vt:lpstr>Tree-based Models</vt:lpstr>
      <vt:lpstr>Bagging</vt:lpstr>
      <vt:lpstr>Baggins</vt:lpstr>
      <vt:lpstr>Bagging</vt:lpstr>
      <vt:lpstr>Bagging – In practice</vt:lpstr>
      <vt:lpstr>Out of Bag (OOB) error rate</vt:lpstr>
      <vt:lpstr>Bagged Trees</vt:lpstr>
      <vt:lpstr>Random Forest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</dc:title>
  <dc:creator>Julian Wade</dc:creator>
  <cp:lastModifiedBy>Julian Wade</cp:lastModifiedBy>
  <cp:revision>5</cp:revision>
  <dcterms:created xsi:type="dcterms:W3CDTF">2020-10-11T01:21:34Z</dcterms:created>
  <dcterms:modified xsi:type="dcterms:W3CDTF">2020-10-21T14:19:05Z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0x010100DE958F240675F449A1D3691307A02719</vt:lpwstr>
  </property>
</Properties>
</file>