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6" r:id="rId7"/>
    <p:sldId id="267" r:id="rId8"/>
    <p:sldId id="269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64D74-1CD0-4860-8050-0A8870A624CB}" v="16" dt="2020-10-19T21:45:53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AC764D74-1CD0-4860-8050-0A8870A624CB}"/>
    <pc:docChg chg="custSel addSld modSld">
      <pc:chgData name="John Julian" userId="29300715-b10e-48a2-887f-b7fa4e9e6130" providerId="ADAL" clId="{AC764D74-1CD0-4860-8050-0A8870A624CB}" dt="2020-10-19T21:45:53.119" v="817"/>
      <pc:docMkLst>
        <pc:docMk/>
      </pc:docMkLst>
      <pc:sldChg chg="modAnim">
        <pc:chgData name="John Julian" userId="29300715-b10e-48a2-887f-b7fa4e9e6130" providerId="ADAL" clId="{AC764D74-1CD0-4860-8050-0A8870A624CB}" dt="2020-10-19T21:45:37.564" v="814"/>
        <pc:sldMkLst>
          <pc:docMk/>
          <pc:sldMk cId="3044604320" sldId="266"/>
        </pc:sldMkLst>
      </pc:sldChg>
      <pc:sldChg chg="modSp add modAnim">
        <pc:chgData name="John Julian" userId="29300715-b10e-48a2-887f-b7fa4e9e6130" providerId="ADAL" clId="{AC764D74-1CD0-4860-8050-0A8870A624CB}" dt="2020-10-19T21:45:44.219" v="815"/>
        <pc:sldMkLst>
          <pc:docMk/>
          <pc:sldMk cId="30180451" sldId="269"/>
        </pc:sldMkLst>
        <pc:spChg chg="mod">
          <ac:chgData name="John Julian" userId="29300715-b10e-48a2-887f-b7fa4e9e6130" providerId="ADAL" clId="{AC764D74-1CD0-4860-8050-0A8870A624CB}" dt="2020-10-19T21:34:48.259" v="16" actId="20577"/>
          <ac:spMkLst>
            <pc:docMk/>
            <pc:sldMk cId="30180451" sldId="269"/>
            <ac:spMk id="2" creationId="{C1D58C65-E201-4997-B6D0-31B8563573C6}"/>
          </ac:spMkLst>
        </pc:spChg>
        <pc:spChg chg="mod">
          <ac:chgData name="John Julian" userId="29300715-b10e-48a2-887f-b7fa4e9e6130" providerId="ADAL" clId="{AC764D74-1CD0-4860-8050-0A8870A624CB}" dt="2020-10-19T21:45:02.100" v="810"/>
          <ac:spMkLst>
            <pc:docMk/>
            <pc:sldMk cId="30180451" sldId="269"/>
            <ac:spMk id="3" creationId="{AB49BC80-F2D3-452B-AE9A-928DE51F74D5}"/>
          </ac:spMkLst>
        </pc:spChg>
      </pc:sldChg>
      <pc:sldChg chg="modSp add modAnim">
        <pc:chgData name="John Julian" userId="29300715-b10e-48a2-887f-b7fa4e9e6130" providerId="ADAL" clId="{AC764D74-1CD0-4860-8050-0A8870A624CB}" dt="2020-10-19T21:45:53.119" v="817"/>
        <pc:sldMkLst>
          <pc:docMk/>
          <pc:sldMk cId="1463134258" sldId="270"/>
        </pc:sldMkLst>
        <pc:spChg chg="mod">
          <ac:chgData name="John Julian" userId="29300715-b10e-48a2-887f-b7fa4e9e6130" providerId="ADAL" clId="{AC764D74-1CD0-4860-8050-0A8870A624CB}" dt="2020-10-19T21:36:38.675" v="234" actId="20577"/>
          <ac:spMkLst>
            <pc:docMk/>
            <pc:sldMk cId="1463134258" sldId="270"/>
            <ac:spMk id="2" creationId="{A1F9B358-7E67-4F87-95F4-2E4A475D4B86}"/>
          </ac:spMkLst>
        </pc:spChg>
        <pc:spChg chg="mod">
          <ac:chgData name="John Julian" userId="29300715-b10e-48a2-887f-b7fa4e9e6130" providerId="ADAL" clId="{AC764D74-1CD0-4860-8050-0A8870A624CB}" dt="2020-10-19T21:44:32.227" v="808" actId="20578"/>
          <ac:spMkLst>
            <pc:docMk/>
            <pc:sldMk cId="1463134258" sldId="270"/>
            <ac:spMk id="3" creationId="{ECA825EF-69BB-4A21-B468-633A582B4E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thekrystalfox/dinosaur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4FE4-E13F-4F63-AF37-38E73A7D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Boosting</a:t>
            </a:r>
          </a:p>
        </p:txBody>
      </p:sp>
      <p:pic>
        <p:nvPicPr>
          <p:cNvPr id="13" name="Content Placeholder 12" descr="A picture containing child&#10;&#10;Description automatically generated">
            <a:extLst>
              <a:ext uri="{FF2B5EF4-FFF2-40B4-BE49-F238E27FC236}">
                <a16:creationId xmlns:a16="http://schemas.microsoft.com/office/drawing/2014/main" id="{4520DF91-835A-451B-85B8-7207CB000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25972" y="1433512"/>
            <a:ext cx="5940056" cy="3990975"/>
          </a:xfrm>
        </p:spPr>
      </p:pic>
    </p:spTree>
    <p:extLst>
      <p:ext uri="{BB962C8B-B14F-4D97-AF65-F5344CB8AC3E}">
        <p14:creationId xmlns:p14="http://schemas.microsoft.com/office/powerpoint/2010/main" val="418416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7137-C47D-458F-A74D-1067FAA1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B62E2C-EB13-4FF4-8441-0D6DE4BF0C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Fitting residuals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Fit</a:t>
                </a:r>
                <a:r>
                  <a:rPr lang="ar-A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</a:t>
                </a:r>
                <a:r>
                  <a:rPr lang="ar-AE" dirty="0"/>
                  <a:t>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obtain residuals</a:t>
                </a:r>
                <a:r>
                  <a:rPr lang="ar-A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obtain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obtain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Halt when stopping criteria met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weighted average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B62E2C-EB13-4FF4-8441-0D6DE4BF0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60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3C97-CC21-4C50-B882-61A80309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Boosting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6E7D3-A0E2-45B4-8AAF-3FE2B2571E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Concerned?</a:t>
                </a:r>
              </a:p>
              <a:p>
                <a:r>
                  <a:rPr lang="en-US" dirty="0"/>
                  <a:t>This will likely lead to overfitting</a:t>
                </a:r>
              </a:p>
              <a:p>
                <a:pPr lvl="1"/>
                <a:r>
                  <a:rPr lang="en-US" dirty="0"/>
                  <a:t>Slow down, fit small trees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Hyper parameters (CV)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– number of trees </a:t>
                </a:r>
              </a:p>
              <a:p>
                <a:pPr lvl="1"/>
                <a:r>
                  <a:rPr lang="el-GR" i="1" dirty="0"/>
                  <a:t>λ</a:t>
                </a:r>
                <a:r>
                  <a:rPr lang="en-US" i="1" dirty="0"/>
                  <a:t> – </a:t>
                </a:r>
                <a:r>
                  <a:rPr lang="en-US" dirty="0"/>
                  <a:t>shrinkage parameter (learning rate)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i="1" dirty="0"/>
                  <a:t> – </a:t>
                </a:r>
                <a:r>
                  <a:rPr lang="en-US" dirty="0"/>
                  <a:t>number of splits in each tree 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6E7D3-A0E2-45B4-8AAF-3FE2B2571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11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8C65-E201-4997-B6D0-31B85635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BC80-F2D3-452B-AE9A-928DE51F7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Normally use tree-based models</a:t>
            </a:r>
          </a:p>
          <a:p>
            <a:pPr lvl="1"/>
            <a:r>
              <a:rPr lang="en-US" dirty="0"/>
              <a:t>Relatively high variance, relatively low bias</a:t>
            </a:r>
          </a:p>
          <a:p>
            <a:endParaRPr lang="en-US" dirty="0"/>
          </a:p>
          <a:p>
            <a:r>
              <a:rPr lang="en-US" dirty="0"/>
              <a:t>Can fit any class of model at any stage</a:t>
            </a:r>
          </a:p>
          <a:p>
            <a:pPr lvl="1"/>
            <a:r>
              <a:rPr lang="en-US" dirty="0"/>
              <a:t>Stage 1: OLS</a:t>
            </a:r>
          </a:p>
          <a:p>
            <a:pPr lvl="1"/>
            <a:r>
              <a:rPr lang="en-US" dirty="0"/>
              <a:t>Stage 2: KNN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B358-7E67-4F87-95F4-2E4A475D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Boosting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25EF-69BB-4A21-B468-633A582B4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Gradient Boosting (regular)</a:t>
            </a:r>
          </a:p>
          <a:p>
            <a:pPr lvl="1"/>
            <a:r>
              <a:rPr lang="en-US" dirty="0"/>
              <a:t>Minimize familiar loss functions </a:t>
            </a:r>
          </a:p>
          <a:p>
            <a:pPr lvl="2"/>
            <a:r>
              <a:rPr lang="en-US" dirty="0"/>
              <a:t>MSE &amp; Error Rate</a:t>
            </a:r>
          </a:p>
          <a:p>
            <a:r>
              <a:rPr lang="en-US" dirty="0"/>
              <a:t>Adaptive Boosting (</a:t>
            </a:r>
            <a:r>
              <a:rPr lang="en-US" dirty="0" err="1"/>
              <a:t>adaboost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Fit stumps (one split tree) i.e. “weak learners”</a:t>
            </a:r>
          </a:p>
          <a:p>
            <a:pPr lvl="2"/>
            <a:r>
              <a:rPr lang="en-US" dirty="0"/>
              <a:t>Weight misclassified models more</a:t>
            </a:r>
          </a:p>
          <a:p>
            <a:pPr lvl="2"/>
            <a:r>
              <a:rPr lang="en-US" dirty="0"/>
              <a:t>Fit another stump, rinse and repeat.</a:t>
            </a:r>
          </a:p>
          <a:p>
            <a:pPr lvl="2"/>
            <a:r>
              <a:rPr lang="en-US" dirty="0"/>
              <a:t>Particularly inefficient with noisy data</a:t>
            </a:r>
          </a:p>
          <a:p>
            <a:r>
              <a:rPr lang="en-US" dirty="0"/>
              <a:t>Extreme Gradient Boosting (</a:t>
            </a:r>
            <a:r>
              <a:rPr lang="en-US" dirty="0" err="1">
                <a:solidFill>
                  <a:srgbClr val="E84A27"/>
                </a:solidFill>
              </a:rPr>
              <a:t>xgboost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Minimize 2</a:t>
            </a:r>
            <a:r>
              <a:rPr lang="en-US" baseline="30000" dirty="0"/>
              <a:t>nd</a:t>
            </a:r>
            <a:r>
              <a:rPr lang="en-US" dirty="0"/>
              <a:t> derivative of familiar loss functions</a:t>
            </a:r>
          </a:p>
          <a:p>
            <a:pPr lvl="2"/>
            <a:r>
              <a:rPr lang="en-US" dirty="0"/>
              <a:t>Provides direction of minimization (Newton’s method)</a:t>
            </a:r>
          </a:p>
          <a:p>
            <a:pPr lvl="2"/>
            <a:r>
              <a:rPr lang="en-US" dirty="0"/>
              <a:t>MUCH faster and accurate!</a:t>
            </a:r>
          </a:p>
        </p:txBody>
      </p:sp>
    </p:spTree>
    <p:extLst>
      <p:ext uri="{BB962C8B-B14F-4D97-AF65-F5344CB8AC3E}">
        <p14:creationId xmlns:p14="http://schemas.microsoft.com/office/powerpoint/2010/main" val="14631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FF60-AA3D-4055-99D1-5C554449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1F9C-3BE1-4391-B7ED-D29DB6384D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Watch</a:t>
            </a:r>
          </a:p>
          <a:p>
            <a:pPr lvl="1"/>
            <a:r>
              <a:rPr lang="en-US" dirty="0"/>
              <a:t>Ensemble learning by Udacity on YouTube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3AAD6-BBE2-4261-B1E1-6273179C50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Complete</a:t>
            </a:r>
          </a:p>
          <a:p>
            <a:pPr lvl="1"/>
            <a:r>
              <a:rPr lang="en-US" dirty="0"/>
              <a:t>Lab 8.3</a:t>
            </a:r>
          </a:p>
        </p:txBody>
      </p:sp>
    </p:spTree>
    <p:extLst>
      <p:ext uri="{BB962C8B-B14F-4D97-AF65-F5344CB8AC3E}">
        <p14:creationId xmlns:p14="http://schemas.microsoft.com/office/powerpoint/2010/main" val="375059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58F240675F449A1D3691307A02719" ma:contentTypeVersion="12" ma:contentTypeDescription="Create a new document." ma:contentTypeScope="" ma:versionID="a08fb8f0f3c2af9bc9b44a57a73acaa2">
  <xsd:schema xmlns:xsd="http://www.w3.org/2001/XMLSchema" xmlns:xs="http://www.w3.org/2001/XMLSchema" xmlns:p="http://schemas.microsoft.com/office/2006/metadata/properties" xmlns:ns3="4e78c694-ac62-4c92-86c5-4ccb1e6a9cff" xmlns:ns4="805a22d7-7bc8-43e0-8c5d-99ce65c20ce1" targetNamespace="http://schemas.microsoft.com/office/2006/metadata/properties" ma:root="true" ma:fieldsID="c459dcfe456d9dfec6185b512bb67a26" ns3:_="" ns4:_="">
    <xsd:import namespace="4e78c694-ac62-4c92-86c5-4ccb1e6a9cff"/>
    <xsd:import namespace="805a22d7-7bc8-43e0-8c5d-99ce65c20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8c694-ac62-4c92-86c5-4ccb1e6a9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a22d7-7bc8-43e0-8c5d-99ce65c20c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18DD86-F531-4B95-9A84-0FDBC8CEE8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DA018A6-0A6E-4BA1-A043-DB0FB02885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E5474B-0416-4756-9474-843233630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8c694-ac62-4c92-86c5-4ccb1e6a9cff"/>
    <ds:schemaRef ds:uri="805a22d7-7bc8-43e0-8c5d-99ce65c20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13</TotalTime>
  <Words>231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Boosting</vt:lpstr>
      <vt:lpstr>Boosting</vt:lpstr>
      <vt:lpstr>Boosting</vt:lpstr>
      <vt:lpstr>Boosting </vt:lpstr>
      <vt:lpstr>In Practice</vt:lpstr>
      <vt:lpstr>Different Boosting Methods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</dc:title>
  <dc:creator>Julian Wade</dc:creator>
  <cp:lastModifiedBy>Julian Wade</cp:lastModifiedBy>
  <cp:revision>1</cp:revision>
  <dcterms:created xsi:type="dcterms:W3CDTF">2020-10-19T13:42:55Z</dcterms:created>
  <dcterms:modified xsi:type="dcterms:W3CDTF">2020-10-19T21:45:53Z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0x010100DE958F240675F449A1D3691307A02719</vt:lpwstr>
  </property>
</Properties>
</file>