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8CB93-2E05-471B-BF45-5265EB7095A4}" v="268" dt="2021-02-27T16:32:4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1EFA31F4-ABB8-4F59-BFE4-482AC23164CA}"/>
    <pc:docChg chg="custSel modSld">
      <pc:chgData name="John Julian" userId="29300715-b10e-48a2-887f-b7fa4e9e6130" providerId="ADAL" clId="{1EFA31F4-ABB8-4F59-BFE4-482AC23164CA}" dt="2020-10-18T19:29:26.986" v="19"/>
      <pc:docMkLst>
        <pc:docMk/>
      </pc:docMkLst>
      <pc:sldChg chg="modAnim">
        <pc:chgData name="John Julian" userId="29300715-b10e-48a2-887f-b7fa4e9e6130" providerId="ADAL" clId="{1EFA31F4-ABB8-4F59-BFE4-482AC23164CA}" dt="2020-10-18T19:28:02.504" v="3"/>
        <pc:sldMkLst>
          <pc:docMk/>
          <pc:sldMk cId="3945506639" sldId="257"/>
        </pc:sldMkLst>
      </pc:sldChg>
      <pc:sldChg chg="modSp modAnim">
        <pc:chgData name="John Julian" userId="29300715-b10e-48a2-887f-b7fa4e9e6130" providerId="ADAL" clId="{1EFA31F4-ABB8-4F59-BFE4-482AC23164CA}" dt="2020-10-18T19:28:34.328" v="10"/>
        <pc:sldMkLst>
          <pc:docMk/>
          <pc:sldMk cId="1296573364" sldId="258"/>
        </pc:sldMkLst>
        <pc:spChg chg="mod">
          <ac:chgData name="John Julian" userId="29300715-b10e-48a2-887f-b7fa4e9e6130" providerId="ADAL" clId="{1EFA31F4-ABB8-4F59-BFE4-482AC23164CA}" dt="2020-10-18T19:28:13.286" v="7" actId="27636"/>
          <ac:spMkLst>
            <pc:docMk/>
            <pc:sldMk cId="1296573364" sldId="258"/>
            <ac:spMk id="3" creationId="{6A81C48A-ECB2-45F9-BBC0-511A531639BE}"/>
          </ac:spMkLst>
        </pc:spChg>
      </pc:sldChg>
      <pc:sldChg chg="modAnim">
        <pc:chgData name="John Julian" userId="29300715-b10e-48a2-887f-b7fa4e9e6130" providerId="ADAL" clId="{1EFA31F4-ABB8-4F59-BFE4-482AC23164CA}" dt="2020-10-18T19:28:42.022" v="11"/>
        <pc:sldMkLst>
          <pc:docMk/>
          <pc:sldMk cId="3296007212" sldId="261"/>
        </pc:sldMkLst>
      </pc:sldChg>
      <pc:sldChg chg="modAnim">
        <pc:chgData name="John Julian" userId="29300715-b10e-48a2-887f-b7fa4e9e6130" providerId="ADAL" clId="{1EFA31F4-ABB8-4F59-BFE4-482AC23164CA}" dt="2020-10-18T19:29:15.873" v="17"/>
        <pc:sldMkLst>
          <pc:docMk/>
          <pc:sldMk cId="2784381580" sldId="264"/>
        </pc:sldMkLst>
      </pc:sldChg>
      <pc:sldChg chg="modAnim">
        <pc:chgData name="John Julian" userId="29300715-b10e-48a2-887f-b7fa4e9e6130" providerId="ADAL" clId="{1EFA31F4-ABB8-4F59-BFE4-482AC23164CA}" dt="2020-10-18T19:29:26.986" v="19"/>
        <pc:sldMkLst>
          <pc:docMk/>
          <pc:sldMk cId="2592092176" sldId="265"/>
        </pc:sldMkLst>
      </pc:sldChg>
    </pc:docChg>
  </pc:docChgLst>
  <pc:docChgLst>
    <pc:chgData name="John Julian" userId="29300715-b10e-48a2-887f-b7fa4e9e6130" providerId="ADAL" clId="{0948CB93-2E05-471B-BF45-5265EB7095A4}"/>
    <pc:docChg chg="custSel modSld">
      <pc:chgData name="John Julian" userId="29300715-b10e-48a2-887f-b7fa4e9e6130" providerId="ADAL" clId="{0948CB93-2E05-471B-BF45-5265EB7095A4}" dt="2021-02-27T16:32:45.780" v="269" actId="27636"/>
      <pc:docMkLst>
        <pc:docMk/>
      </pc:docMkLst>
      <pc:sldChg chg="modSp mod modAnim">
        <pc:chgData name="John Julian" userId="29300715-b10e-48a2-887f-b7fa4e9e6130" providerId="ADAL" clId="{0948CB93-2E05-471B-BF45-5265EB7095A4}" dt="2021-02-27T16:32:45.780" v="269" actId="27636"/>
        <pc:sldMkLst>
          <pc:docMk/>
          <pc:sldMk cId="2784381580" sldId="264"/>
        </pc:sldMkLst>
        <pc:spChg chg="mod">
          <ac:chgData name="John Julian" userId="29300715-b10e-48a2-887f-b7fa4e9e6130" providerId="ADAL" clId="{0948CB93-2E05-471B-BF45-5265EB7095A4}" dt="2021-02-27T16:32:45.780" v="269" actId="27636"/>
          <ac:spMkLst>
            <pc:docMk/>
            <pc:sldMk cId="2784381580" sldId="264"/>
            <ac:spMk id="3" creationId="{82DDEACF-9E73-402E-81E7-E26282B6B8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63084-539C-4507-AE76-E50D152464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How to determine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63084-539C-4507-AE76-E50D15246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CDF4-6724-46EC-B7A6-456842D5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Cross-validation!!</a:t>
            </a:r>
          </a:p>
          <a:p>
            <a:endParaRPr lang="en-US" dirty="0"/>
          </a:p>
          <a:p>
            <a:r>
              <a:rPr lang="en-US" dirty="0"/>
              <a:t>What is CV doing?</a:t>
            </a:r>
          </a:p>
          <a:p>
            <a:pPr lvl="1"/>
            <a:r>
              <a:rPr lang="en-US" dirty="0"/>
              <a:t>Finding a finite sample “optimum” balance of the BV tradeoff</a:t>
            </a:r>
          </a:p>
        </p:txBody>
      </p:sp>
    </p:spTree>
    <p:extLst>
      <p:ext uri="{BB962C8B-B14F-4D97-AF65-F5344CB8AC3E}">
        <p14:creationId xmlns:p14="http://schemas.microsoft.com/office/powerpoint/2010/main" val="25920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02BB-61CC-489C-BC28-3E0845F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880E-08D8-4D75-BFAB-3951B759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 9.3, 9.4, and 9.5</a:t>
            </a:r>
          </a:p>
        </p:txBody>
      </p:sp>
    </p:spTree>
    <p:extLst>
      <p:ext uri="{BB962C8B-B14F-4D97-AF65-F5344CB8AC3E}">
        <p14:creationId xmlns:p14="http://schemas.microsoft.com/office/powerpoint/2010/main" val="83141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2939-FAFF-4B45-AC1E-0D48ADF1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A5FE-3E9B-4D18-B043-0A308874C1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Why we like SVMs</a:t>
            </a:r>
          </a:p>
          <a:p>
            <a:r>
              <a:rPr lang="en-US" dirty="0"/>
              <a:t>Best “out of the box” classifier</a:t>
            </a:r>
          </a:p>
          <a:p>
            <a:r>
              <a:rPr lang="en-US" dirty="0"/>
              <a:t>Flexible decision boundaries</a:t>
            </a:r>
          </a:p>
          <a:p>
            <a:r>
              <a:rPr lang="en-US" dirty="0"/>
              <a:t>Can applied to regression problems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computationally expensive!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DD666-9807-40B0-BC8B-0812C9DEF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Today: framework</a:t>
            </a:r>
          </a:p>
          <a:p>
            <a:pPr lvl="1"/>
            <a:r>
              <a:rPr lang="en-US" dirty="0"/>
              <a:t>Maximal Margin Classifier</a:t>
            </a:r>
          </a:p>
          <a:p>
            <a:pPr lvl="1"/>
            <a:r>
              <a:rPr lang="en-US" dirty="0"/>
              <a:t>Supper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39455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9F45-0B6D-45FF-AE88-DD1B97B3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Maximal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1C48A-ECB2-45F9-BBC0-511A53163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Uses a hyperplane to </a:t>
                </a:r>
                <a:r>
                  <a:rPr lang="en-US" i="1" dirty="0">
                    <a:solidFill>
                      <a:srgbClr val="E84A27"/>
                    </a:solidFill>
                  </a:rPr>
                  <a:t>separate</a:t>
                </a:r>
                <a:r>
                  <a:rPr lang="en-US" i="1" dirty="0"/>
                  <a:t> </a:t>
                </a:r>
                <a:r>
                  <a:rPr lang="en-US" dirty="0"/>
                  <a:t>the data</a:t>
                </a:r>
              </a:p>
              <a:p>
                <a:pPr lvl="1"/>
                <a:r>
                  <a:rPr lang="en-US" dirty="0"/>
                  <a:t>“Hard margin classifier”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Another hyperplane…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Scale matters!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1C48A-ECB2-45F9-BBC0-511A53163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5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E147-0D60-42C2-B344-F5709050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“Widest Street”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FD6BC97-60F5-426F-8325-A78A93DEB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27" y="1143000"/>
            <a:ext cx="6010145" cy="4584700"/>
          </a:xfrm>
        </p:spPr>
      </p:pic>
    </p:spTree>
    <p:extLst>
      <p:ext uri="{BB962C8B-B14F-4D97-AF65-F5344CB8AC3E}">
        <p14:creationId xmlns:p14="http://schemas.microsoft.com/office/powerpoint/2010/main" val="296416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AACB-F298-46E5-AEF9-4992B7FE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“Widest Street”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8FAF880-8FEE-4D81-969B-0C5EF482D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23" y="1143000"/>
            <a:ext cx="5579954" cy="4584700"/>
          </a:xfrm>
        </p:spPr>
      </p:pic>
    </p:spTree>
    <p:extLst>
      <p:ext uri="{BB962C8B-B14F-4D97-AF65-F5344CB8AC3E}">
        <p14:creationId xmlns:p14="http://schemas.microsoft.com/office/powerpoint/2010/main" val="66301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F05B-4DA7-4CAD-8716-B5BE319A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Maximal Margin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7E0D1-FBC2-41D4-B450-0E6D13580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Under the hood: encoding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={−1,1}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sampled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below the hyperplane, predict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above hyperplane, predict group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limitations…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7E0D1-FBC2-41D4-B450-0E6D13580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0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E03-52B6-4988-8D26-1197465A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to outliers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6EF7E04-8F84-4E08-9887-827DC4717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30" y="1143000"/>
            <a:ext cx="7093939" cy="4584700"/>
          </a:xfrm>
        </p:spPr>
      </p:pic>
    </p:spTree>
    <p:extLst>
      <p:ext uri="{BB962C8B-B14F-4D97-AF65-F5344CB8AC3E}">
        <p14:creationId xmlns:p14="http://schemas.microsoft.com/office/powerpoint/2010/main" val="132201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F6C5-79E1-46C3-904E-00CA8B71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Cannot Fit Non-separable Data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C93B5E6-1D69-4B46-B854-DC74A179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99" y="1143000"/>
            <a:ext cx="6606402" cy="4584700"/>
          </a:xfrm>
        </p:spPr>
      </p:pic>
    </p:spTree>
    <p:extLst>
      <p:ext uri="{BB962C8B-B14F-4D97-AF65-F5344CB8AC3E}">
        <p14:creationId xmlns:p14="http://schemas.microsoft.com/office/powerpoint/2010/main" val="296285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152-B00C-4BD6-891D-D5F8026A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DEACF-9E73-402E-81E7-E26282B6B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Addresses limitations to maximal margin classifier</a:t>
                </a:r>
              </a:p>
              <a:p>
                <a:r>
                  <a:rPr lang="en-US" dirty="0"/>
                  <a:t>“Soft margin classifier”</a:t>
                </a:r>
              </a:p>
              <a:p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Applies to SVM as well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the </a:t>
                </a:r>
                <a:r>
                  <a:rPr lang="en-US" dirty="0">
                    <a:solidFill>
                      <a:srgbClr val="E84A27"/>
                    </a:solidFill>
                  </a:rPr>
                  <a:t>inverse </a:t>
                </a:r>
                <a:r>
                  <a:rPr lang="en-US" dirty="0"/>
                  <a:t>level of regularization</a:t>
                </a:r>
              </a:p>
              <a:p>
                <a:r>
                  <a:rPr lang="en-US" b="0" dirty="0"/>
                  <a:t>If overfitting,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 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higher bias &amp; lower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more margin violations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less restrictive, vice versa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DEACF-9E73-402E-81E7-E26282B6B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8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0D0F00-A7B9-46FD-9254-82D8E3102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D6DB90-9859-4203-BEA0-4CCEBA1DC0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E9051F-0FB9-4BD5-A6FD-BB6E16FA79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109</TotalTime>
  <Words>245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Support Vector Machines - Part 1</vt:lpstr>
      <vt:lpstr>Support Vector Machines</vt:lpstr>
      <vt:lpstr>Maximal Margin Classifier</vt:lpstr>
      <vt:lpstr>Fitting the “Widest Street”</vt:lpstr>
      <vt:lpstr>Fitting the “Widest Street”</vt:lpstr>
      <vt:lpstr>Maximal Margin Classification</vt:lpstr>
      <vt:lpstr>Sensitive to outliers</vt:lpstr>
      <vt:lpstr>Cannot Fit Non-separable Data</vt:lpstr>
      <vt:lpstr>Support Vector Classifier</vt:lpstr>
      <vt:lpstr>How to determine C?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- Part 1</dc:title>
  <dc:creator>Julian Wade</dc:creator>
  <cp:lastModifiedBy>Julian Wade</cp:lastModifiedBy>
  <cp:revision>3</cp:revision>
  <dcterms:created xsi:type="dcterms:W3CDTF">2020-10-18T19:03:21Z</dcterms:created>
  <dcterms:modified xsi:type="dcterms:W3CDTF">2021-02-27T16:32:46Z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