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9" r:id="rId13"/>
    <p:sldId id="266" r:id="rId14"/>
    <p:sldId id="265" r:id="rId15"/>
    <p:sldId id="267" r:id="rId16"/>
    <p:sldId id="26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Julian" userId="29300715-b10e-48a2-887f-b7fa4e9e6130" providerId="ADAL" clId="{6DE9C30B-FD93-4F3D-A8C9-7A58412DB7FF}"/>
    <pc:docChg chg="undo custSel addSld modSld">
      <pc:chgData name="John Julian" userId="29300715-b10e-48a2-887f-b7fa4e9e6130" providerId="ADAL" clId="{6DE9C30B-FD93-4F3D-A8C9-7A58412DB7FF}" dt="2020-11-09T16:01:53.517" v="421" actId="1076"/>
      <pc:docMkLst>
        <pc:docMk/>
      </pc:docMkLst>
      <pc:sldChg chg="modSp modAnim">
        <pc:chgData name="John Julian" userId="29300715-b10e-48a2-887f-b7fa4e9e6130" providerId="ADAL" clId="{6DE9C30B-FD93-4F3D-A8C9-7A58412DB7FF}" dt="2020-10-31T00:40:16.958" v="216"/>
        <pc:sldMkLst>
          <pc:docMk/>
          <pc:sldMk cId="603855412" sldId="258"/>
        </pc:sldMkLst>
        <pc:spChg chg="mod">
          <ac:chgData name="John Julian" userId="29300715-b10e-48a2-887f-b7fa4e9e6130" providerId="ADAL" clId="{6DE9C30B-FD93-4F3D-A8C9-7A58412DB7FF}" dt="2020-10-31T00:40:07.702" v="214" actId="20577"/>
          <ac:spMkLst>
            <pc:docMk/>
            <pc:sldMk cId="603855412" sldId="258"/>
            <ac:spMk id="3" creationId="{32D6BAB3-6D46-4CED-B1FA-B5B8D76D6805}"/>
          </ac:spMkLst>
        </pc:spChg>
      </pc:sldChg>
      <pc:sldChg chg="modSp modAnim">
        <pc:chgData name="John Julian" userId="29300715-b10e-48a2-887f-b7fa4e9e6130" providerId="ADAL" clId="{6DE9C30B-FD93-4F3D-A8C9-7A58412DB7FF}" dt="2020-10-31T00:40:32.078" v="219"/>
        <pc:sldMkLst>
          <pc:docMk/>
          <pc:sldMk cId="2708231301" sldId="259"/>
        </pc:sldMkLst>
        <pc:spChg chg="mod">
          <ac:chgData name="John Julian" userId="29300715-b10e-48a2-887f-b7fa4e9e6130" providerId="ADAL" clId="{6DE9C30B-FD93-4F3D-A8C9-7A58412DB7FF}" dt="2020-10-30T23:05:12.082" v="128" actId="20577"/>
          <ac:spMkLst>
            <pc:docMk/>
            <pc:sldMk cId="2708231301" sldId="259"/>
            <ac:spMk id="3" creationId="{7C995945-EEA4-4C5E-8C8C-328870FC5638}"/>
          </ac:spMkLst>
        </pc:spChg>
      </pc:sldChg>
      <pc:sldChg chg="modSp modAnim">
        <pc:chgData name="John Julian" userId="29300715-b10e-48a2-887f-b7fa4e9e6130" providerId="ADAL" clId="{6DE9C30B-FD93-4F3D-A8C9-7A58412DB7FF}" dt="2020-10-31T00:41:03.613" v="226"/>
        <pc:sldMkLst>
          <pc:docMk/>
          <pc:sldMk cId="3124460280" sldId="263"/>
        </pc:sldMkLst>
        <pc:spChg chg="mod">
          <ac:chgData name="John Julian" userId="29300715-b10e-48a2-887f-b7fa4e9e6130" providerId="ADAL" clId="{6DE9C30B-FD93-4F3D-A8C9-7A58412DB7FF}" dt="2020-10-31T00:36:28.610" v="149" actId="20577"/>
          <ac:spMkLst>
            <pc:docMk/>
            <pc:sldMk cId="3124460280" sldId="263"/>
            <ac:spMk id="3" creationId="{178FBED6-AC47-4A91-A192-816715F1A771}"/>
          </ac:spMkLst>
        </pc:spChg>
      </pc:sldChg>
      <pc:sldChg chg="modSp modAnim">
        <pc:chgData name="John Julian" userId="29300715-b10e-48a2-887f-b7fa4e9e6130" providerId="ADAL" clId="{6DE9C30B-FD93-4F3D-A8C9-7A58412DB7FF}" dt="2020-10-31T00:41:22.034" v="229"/>
        <pc:sldMkLst>
          <pc:docMk/>
          <pc:sldMk cId="1053338339" sldId="266"/>
        </pc:sldMkLst>
        <pc:spChg chg="mod">
          <ac:chgData name="John Julian" userId="29300715-b10e-48a2-887f-b7fa4e9e6130" providerId="ADAL" clId="{6DE9C30B-FD93-4F3D-A8C9-7A58412DB7FF}" dt="2020-10-30T22:55:21.220" v="0" actId="20577"/>
          <ac:spMkLst>
            <pc:docMk/>
            <pc:sldMk cId="1053338339" sldId="266"/>
            <ac:spMk id="2" creationId="{5720E2CB-0E55-4DBD-AA61-C5F7F1703748}"/>
          </ac:spMkLst>
        </pc:spChg>
        <pc:spChg chg="mod">
          <ac:chgData name="John Julian" userId="29300715-b10e-48a2-887f-b7fa4e9e6130" providerId="ADAL" clId="{6DE9C30B-FD93-4F3D-A8C9-7A58412DB7FF}" dt="2020-10-31T00:36:55.843" v="152" actId="20577"/>
          <ac:spMkLst>
            <pc:docMk/>
            <pc:sldMk cId="1053338339" sldId="266"/>
            <ac:spMk id="3" creationId="{BBD4E0F8-04E8-4B7B-87F6-00155458CAE1}"/>
          </ac:spMkLst>
        </pc:spChg>
        <pc:spChg chg="mod">
          <ac:chgData name="John Julian" userId="29300715-b10e-48a2-887f-b7fa4e9e6130" providerId="ADAL" clId="{6DE9C30B-FD93-4F3D-A8C9-7A58412DB7FF}" dt="2020-10-31T00:36:52.386" v="151"/>
          <ac:spMkLst>
            <pc:docMk/>
            <pc:sldMk cId="1053338339" sldId="266"/>
            <ac:spMk id="4" creationId="{99BA1365-69E2-4374-AA80-DA2532A72401}"/>
          </ac:spMkLst>
        </pc:spChg>
      </pc:sldChg>
      <pc:sldChg chg="modSp modAnim">
        <pc:chgData name="John Julian" userId="29300715-b10e-48a2-887f-b7fa4e9e6130" providerId="ADAL" clId="{6DE9C30B-FD93-4F3D-A8C9-7A58412DB7FF}" dt="2020-10-31T00:41:36.462" v="232"/>
        <pc:sldMkLst>
          <pc:docMk/>
          <pc:sldMk cId="282706145" sldId="267"/>
        </pc:sldMkLst>
        <pc:spChg chg="mod">
          <ac:chgData name="John Julian" userId="29300715-b10e-48a2-887f-b7fa4e9e6130" providerId="ADAL" clId="{6DE9C30B-FD93-4F3D-A8C9-7A58412DB7FF}" dt="2020-10-31T00:37:12.917" v="153"/>
          <ac:spMkLst>
            <pc:docMk/>
            <pc:sldMk cId="282706145" sldId="267"/>
            <ac:spMk id="3" creationId="{750EE224-BC8C-4CFB-96FC-474CD281A1D2}"/>
          </ac:spMkLst>
        </pc:spChg>
        <pc:spChg chg="mod">
          <ac:chgData name="John Julian" userId="29300715-b10e-48a2-887f-b7fa4e9e6130" providerId="ADAL" clId="{6DE9C30B-FD93-4F3D-A8C9-7A58412DB7FF}" dt="2020-10-31T00:37:19.630" v="154"/>
          <ac:spMkLst>
            <pc:docMk/>
            <pc:sldMk cId="282706145" sldId="267"/>
            <ac:spMk id="4" creationId="{4219A599-35AF-46E2-BD6F-3682885FA1D8}"/>
          </ac:spMkLst>
        </pc:spChg>
      </pc:sldChg>
      <pc:sldChg chg="modAnim">
        <pc:chgData name="John Julian" userId="29300715-b10e-48a2-887f-b7fa4e9e6130" providerId="ADAL" clId="{6DE9C30B-FD93-4F3D-A8C9-7A58412DB7FF}" dt="2020-10-31T00:43:41.296" v="267"/>
        <pc:sldMkLst>
          <pc:docMk/>
          <pc:sldMk cId="2818359603" sldId="268"/>
        </pc:sldMkLst>
      </pc:sldChg>
      <pc:sldChg chg="modSp modAnim">
        <pc:chgData name="John Julian" userId="29300715-b10e-48a2-887f-b7fa4e9e6130" providerId="ADAL" clId="{6DE9C30B-FD93-4F3D-A8C9-7A58412DB7FF}" dt="2020-11-09T15:51:02.943" v="420" actId="20577"/>
        <pc:sldMkLst>
          <pc:docMk/>
          <pc:sldMk cId="3895152974" sldId="271"/>
        </pc:sldMkLst>
        <pc:spChg chg="mod">
          <ac:chgData name="John Julian" userId="29300715-b10e-48a2-887f-b7fa4e9e6130" providerId="ADAL" clId="{6DE9C30B-FD93-4F3D-A8C9-7A58412DB7FF}" dt="2020-11-09T15:51:02.943" v="420" actId="20577"/>
          <ac:spMkLst>
            <pc:docMk/>
            <pc:sldMk cId="3895152974" sldId="271"/>
            <ac:spMk id="4" creationId="{CBC7A553-4679-4C74-AC13-5024B6EA4E29}"/>
          </ac:spMkLst>
        </pc:spChg>
      </pc:sldChg>
      <pc:sldChg chg="modSp modAnim">
        <pc:chgData name="John Julian" userId="29300715-b10e-48a2-887f-b7fa4e9e6130" providerId="ADAL" clId="{6DE9C30B-FD93-4F3D-A8C9-7A58412DB7FF}" dt="2020-11-09T15:18:35.098" v="402"/>
        <pc:sldMkLst>
          <pc:docMk/>
          <pc:sldMk cId="563104248" sldId="276"/>
        </pc:sldMkLst>
        <pc:spChg chg="mod">
          <ac:chgData name="John Julian" userId="29300715-b10e-48a2-887f-b7fa4e9e6130" providerId="ADAL" clId="{6DE9C30B-FD93-4F3D-A8C9-7A58412DB7FF}" dt="2020-11-09T15:17:24.062" v="399" actId="20577"/>
          <ac:spMkLst>
            <pc:docMk/>
            <pc:sldMk cId="563104248" sldId="276"/>
            <ac:spMk id="3" creationId="{E49D0463-6C18-4B54-8AFE-9BDFD3A2174E}"/>
          </ac:spMkLst>
        </pc:spChg>
      </pc:sldChg>
      <pc:sldChg chg="modSp">
        <pc:chgData name="John Julian" userId="29300715-b10e-48a2-887f-b7fa4e9e6130" providerId="ADAL" clId="{6DE9C30B-FD93-4F3D-A8C9-7A58412DB7FF}" dt="2020-10-31T00:39:38.116" v="201" actId="27636"/>
        <pc:sldMkLst>
          <pc:docMk/>
          <pc:sldMk cId="793600654" sldId="277"/>
        </pc:sldMkLst>
        <pc:spChg chg="mod">
          <ac:chgData name="John Julian" userId="29300715-b10e-48a2-887f-b7fa4e9e6130" providerId="ADAL" clId="{6DE9C30B-FD93-4F3D-A8C9-7A58412DB7FF}" dt="2020-10-31T00:39:38.116" v="201" actId="27636"/>
          <ac:spMkLst>
            <pc:docMk/>
            <pc:sldMk cId="793600654" sldId="277"/>
            <ac:spMk id="3" creationId="{F2D1DDFA-8F85-4599-AA02-A70954906D18}"/>
          </ac:spMkLst>
        </pc:spChg>
      </pc:sldChg>
      <pc:sldChg chg="addSp delSp modSp">
        <pc:chgData name="John Julian" userId="29300715-b10e-48a2-887f-b7fa4e9e6130" providerId="ADAL" clId="{6DE9C30B-FD93-4F3D-A8C9-7A58412DB7FF}" dt="2020-11-09T16:01:53.517" v="421" actId="1076"/>
        <pc:sldMkLst>
          <pc:docMk/>
          <pc:sldMk cId="2148187703" sldId="278"/>
        </pc:sldMkLst>
        <pc:spChg chg="mod">
          <ac:chgData name="John Julian" userId="29300715-b10e-48a2-887f-b7fa4e9e6130" providerId="ADAL" clId="{6DE9C30B-FD93-4F3D-A8C9-7A58412DB7FF}" dt="2020-11-09T15:24:44.449" v="412" actId="27636"/>
          <ac:spMkLst>
            <pc:docMk/>
            <pc:sldMk cId="2148187703" sldId="278"/>
            <ac:spMk id="3" creationId="{5447B44A-8D1F-47ED-A35D-5B7B95940EFC}"/>
          </ac:spMkLst>
        </pc:spChg>
        <pc:picChg chg="add del mod">
          <ac:chgData name="John Julian" userId="29300715-b10e-48a2-887f-b7fa4e9e6130" providerId="ADAL" clId="{6DE9C30B-FD93-4F3D-A8C9-7A58412DB7FF}" dt="2020-11-09T15:19:35.931" v="405" actId="478"/>
          <ac:picMkLst>
            <pc:docMk/>
            <pc:sldMk cId="2148187703" sldId="278"/>
            <ac:picMk id="5" creationId="{C3D9D703-BFB1-4CF2-B602-9E5C1A7C7E96}"/>
          </ac:picMkLst>
        </pc:picChg>
        <pc:picChg chg="add mod">
          <ac:chgData name="John Julian" userId="29300715-b10e-48a2-887f-b7fa4e9e6130" providerId="ADAL" clId="{6DE9C30B-FD93-4F3D-A8C9-7A58412DB7FF}" dt="2020-11-09T16:01:53.517" v="421" actId="1076"/>
          <ac:picMkLst>
            <pc:docMk/>
            <pc:sldMk cId="2148187703" sldId="278"/>
            <ac:picMk id="1026" creationId="{A6188353-907B-492C-A958-FB3A4A7C5091}"/>
          </ac:picMkLst>
        </pc:picChg>
      </pc:sldChg>
      <pc:sldChg chg="addSp delSp modSp add">
        <pc:chgData name="John Julian" userId="29300715-b10e-48a2-887f-b7fa4e9e6130" providerId="ADAL" clId="{6DE9C30B-FD93-4F3D-A8C9-7A58412DB7FF}" dt="2020-10-31T00:43:06.819" v="266" actId="313"/>
        <pc:sldMkLst>
          <pc:docMk/>
          <pc:sldMk cId="775834014" sldId="279"/>
        </pc:sldMkLst>
        <pc:spChg chg="mod">
          <ac:chgData name="John Julian" userId="29300715-b10e-48a2-887f-b7fa4e9e6130" providerId="ADAL" clId="{6DE9C30B-FD93-4F3D-A8C9-7A58412DB7FF}" dt="2020-10-31T00:43:06.819" v="266" actId="313"/>
          <ac:spMkLst>
            <pc:docMk/>
            <pc:sldMk cId="775834014" sldId="279"/>
            <ac:spMk id="2" creationId="{FF05FF0E-6BE9-4740-A9D3-C76DB9D0949B}"/>
          </ac:spMkLst>
        </pc:spChg>
        <pc:spChg chg="del">
          <ac:chgData name="John Julian" userId="29300715-b10e-48a2-887f-b7fa4e9e6130" providerId="ADAL" clId="{6DE9C30B-FD93-4F3D-A8C9-7A58412DB7FF}" dt="2020-10-31T00:42:39.399" v="258" actId="931"/>
          <ac:spMkLst>
            <pc:docMk/>
            <pc:sldMk cId="775834014" sldId="279"/>
            <ac:spMk id="3" creationId="{BB28EC6C-730D-4BE2-B4B7-E714A556BE13}"/>
          </ac:spMkLst>
        </pc:spChg>
        <pc:spChg chg="add del mod">
          <ac:chgData name="John Julian" userId="29300715-b10e-48a2-887f-b7fa4e9e6130" providerId="ADAL" clId="{6DE9C30B-FD93-4F3D-A8C9-7A58412DB7FF}" dt="2020-10-31T00:42:51.919" v="263" actId="478"/>
          <ac:spMkLst>
            <pc:docMk/>
            <pc:sldMk cId="775834014" sldId="279"/>
            <ac:spMk id="7" creationId="{382DD9D4-4281-46A9-B22B-142E73FBEDF2}"/>
          </ac:spMkLst>
        </pc:spChg>
        <pc:spChg chg="add del mod">
          <ac:chgData name="John Julian" userId="29300715-b10e-48a2-887f-b7fa4e9e6130" providerId="ADAL" clId="{6DE9C30B-FD93-4F3D-A8C9-7A58412DB7FF}" dt="2020-10-31T00:42:48.257" v="262" actId="478"/>
          <ac:spMkLst>
            <pc:docMk/>
            <pc:sldMk cId="775834014" sldId="279"/>
            <ac:spMk id="9" creationId="{98C70051-0B1D-4E6D-BEFF-2D8D24DAD85E}"/>
          </ac:spMkLst>
        </pc:spChg>
        <pc:picChg chg="add del mod">
          <ac:chgData name="John Julian" userId="29300715-b10e-48a2-887f-b7fa4e9e6130" providerId="ADAL" clId="{6DE9C30B-FD93-4F3D-A8C9-7A58412DB7FF}" dt="2020-10-31T00:43:05.135" v="265" actId="1076"/>
          <ac:picMkLst>
            <pc:docMk/>
            <pc:sldMk cId="775834014" sldId="279"/>
            <ac:picMk id="6" creationId="{0FC56F8F-8220-483D-9F8D-1928A8A9A17C}"/>
          </ac:picMkLst>
        </pc:picChg>
      </pc:sldChg>
    </pc:docChg>
  </pc:docChgLst>
  <pc:docChgLst>
    <pc:chgData name="John Julian" userId="29300715-b10e-48a2-887f-b7fa4e9e6130" providerId="ADAL" clId="{22926868-BE5D-4967-85D4-B39F4AF84573}"/>
    <pc:docChg chg="custSel modSld">
      <pc:chgData name="John Julian" userId="29300715-b10e-48a2-887f-b7fa4e9e6130" providerId="ADAL" clId="{22926868-BE5D-4967-85D4-B39F4AF84573}" dt="2021-03-24T20:33:55.888" v="0" actId="478"/>
      <pc:docMkLst>
        <pc:docMk/>
      </pc:docMkLst>
      <pc:sldChg chg="delSp mod">
        <pc:chgData name="John Julian" userId="29300715-b10e-48a2-887f-b7fa4e9e6130" providerId="ADAL" clId="{22926868-BE5D-4967-85D4-B39F4AF84573}" dt="2021-03-24T20:33:55.888" v="0" actId="478"/>
        <pc:sldMkLst>
          <pc:docMk/>
          <pc:sldMk cId="2708231301" sldId="259"/>
        </pc:sldMkLst>
        <pc:spChg chg="del">
          <ac:chgData name="John Julian" userId="29300715-b10e-48a2-887f-b7fa4e9e6130" providerId="ADAL" clId="{22926868-BE5D-4967-85D4-B39F4AF84573}" dt="2021-03-24T20:33:55.888" v="0" actId="478"/>
          <ac:spMkLst>
            <pc:docMk/>
            <pc:sldMk cId="2708231301" sldId="259"/>
            <ac:spMk id="4" creationId="{7AF4E853-3D96-4B62-B578-2E39FF9FF89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6C0F81-9452-4207-9629-6BA7CE0645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EB0C2-10AC-4F3C-AEDD-EA544E1992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5191B-92E2-4C29-850E-F4022486F6C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C4905-E373-4585-AAC6-2F6D627841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F125A-0DC3-4352-962C-23119ECFA9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41DA2-28ED-44C3-81D3-A2D96C93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077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9ADAE-C708-415E-A7C5-8D82C2E2A47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02960-A60F-4B76-BD95-0543E7EB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248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C0A6-56EA-4EA7-B60F-B0DFF4888B40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E634-CEAE-49FB-B38C-7184483C8136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AF85-9AE7-49CE-9C41-7FA80499A49B}" type="datetime1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7681-953F-450E-A5B1-AC3F5DFB9834}" type="datetime1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200E-F01C-4B87-BF4A-8F774EAA3E6E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B6D9-B455-4834-8EAB-E6E1A17D677F}" type="datetime1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52E9-C3AB-4ABD-B88A-BE57A23DB071}" type="datetime1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C0FCE-62B3-413A-90E3-3C53EA29E06F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omegrownheartsacademy.blogspot.com/2013/12/national-cookie-day-free-recipe-binder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Gradient Descent &amp; ANN Anatomy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490: Applied Machine Learning in Economics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93BAD-8F3B-4421-B5ED-7AFABBE9B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0E2CB-0E55-4DBD-AA61-C5F7F170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Batch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D4E0F8-04E8-4B7B-87F6-00155458CAE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Batch – training data</a:t>
                </a:r>
              </a:p>
              <a:p>
                <a:pPr lvl="1"/>
                <a:r>
                  <a:rPr lang="en-US" dirty="0"/>
                  <a:t>Batch size of 1</a:t>
                </a:r>
              </a:p>
              <a:p>
                <a:pPr lvl="1"/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Evaluate on entire training data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Obtain MSE (as per usual)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Apply learning rate for new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Repeat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D4E0F8-04E8-4B7B-87F6-00155458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9BA1365-69E2-4374-AA80-DA2532A7240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Pros</a:t>
                </a:r>
              </a:p>
              <a:p>
                <a:pPr lvl="1"/>
                <a:r>
                  <a:rPr lang="en-US" dirty="0"/>
                  <a:t>Will converge as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Cons</a:t>
                </a:r>
              </a:p>
              <a:p>
                <a:pPr lvl="1"/>
                <a:r>
                  <a:rPr lang="en-US" dirty="0"/>
                  <a:t>SLOW</a:t>
                </a:r>
              </a:p>
              <a:p>
                <a:pPr lvl="1"/>
                <a:r>
                  <a:rPr lang="en-US" dirty="0"/>
                  <a:t>Can get stuck at non-global (local) minima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9BA1365-69E2-4374-AA80-DA2532A724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CF4FB-87E4-496F-979C-2B3D8915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3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E52D-0F06-4DC7-814C-9303E13C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Batch Gradient Descent</a:t>
            </a:r>
          </a:p>
        </p:txBody>
      </p:sp>
      <p:pic>
        <p:nvPicPr>
          <p:cNvPr id="5122" name="Picture 2" descr="The gradient descent algorithm in action. (1: contour)">
            <a:extLst>
              <a:ext uri="{FF2B5EF4-FFF2-40B4-BE49-F238E27FC236}">
                <a16:creationId xmlns:a16="http://schemas.microsoft.com/office/drawing/2014/main" id="{5D7D3A3B-4978-4EB9-B0E1-90C20A8937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157" y="1251376"/>
            <a:ext cx="4163488" cy="41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he gradient descent algorithm in action. (2: surface)">
            <a:extLst>
              <a:ext uri="{FF2B5EF4-FFF2-40B4-BE49-F238E27FC236}">
                <a16:creationId xmlns:a16="http://schemas.microsoft.com/office/drawing/2014/main" id="{3D4097B3-5408-42C8-92EB-0D91EB3F8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356" y="989557"/>
            <a:ext cx="5362012" cy="440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B1436A-25F8-45B8-BC2D-DCC8B4BB9E92}"/>
              </a:ext>
            </a:extLst>
          </p:cNvPr>
          <p:cNvSpPr txBox="1"/>
          <p:nvPr/>
        </p:nvSpPr>
        <p:spPr>
          <a:xfrm>
            <a:off x="1027522" y="5425003"/>
            <a:ext cx="863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Wikipedia – Gradient Descent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C4E93-D342-47E1-A3CA-5D289D6E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13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5610-E5D0-4956-88C4-985BB013F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Stochastic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0EE224-BC8C-4CFB-96FC-474CD281A1D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Obtain </a:t>
                </a:r>
                <a:r>
                  <a:rPr lang="en-US" i="1" dirty="0">
                    <a:solidFill>
                      <a:srgbClr val="E84A27"/>
                    </a:solidFill>
                  </a:rPr>
                  <a:t>random</a:t>
                </a:r>
                <a:r>
                  <a:rPr lang="en-US" i="1" dirty="0"/>
                  <a:t> </a:t>
                </a:r>
                <a:r>
                  <a:rPr lang="en-US" dirty="0"/>
                  <a:t>row of training data</a:t>
                </a:r>
              </a:p>
              <a:p>
                <a:pPr lvl="1"/>
                <a:r>
                  <a:rPr lang="en-US" dirty="0"/>
                  <a:t>Calculate MSE with 1 observation</a:t>
                </a:r>
              </a:p>
              <a:p>
                <a:pPr lvl="1"/>
                <a:r>
                  <a:rPr lang="en-US" dirty="0"/>
                  <a:t>Evaluate new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“Jumpy” by random (stochastic) nature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0EE224-BC8C-4CFB-96FC-474CD281A1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19A599-35AF-46E2-BD6F-3682885FA1D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Pros</a:t>
                </a:r>
              </a:p>
              <a:p>
                <a:pPr lvl="1"/>
                <a:r>
                  <a:rPr lang="en-US" dirty="0"/>
                  <a:t>Can </a:t>
                </a:r>
                <a:r>
                  <a:rPr lang="en-US" i="1" dirty="0"/>
                  <a:t>jump</a:t>
                </a:r>
                <a:r>
                  <a:rPr lang="en-US" dirty="0"/>
                  <a:t> out of local minima</a:t>
                </a:r>
              </a:p>
              <a:p>
                <a:pPr lvl="1"/>
                <a:r>
                  <a:rPr lang="en-US" dirty="0"/>
                  <a:t>Faster</a:t>
                </a:r>
              </a:p>
              <a:p>
                <a:endParaRPr lang="en-US" dirty="0"/>
              </a:p>
              <a:p>
                <a:r>
                  <a:rPr lang="en-US" dirty="0"/>
                  <a:t>Cons</a:t>
                </a:r>
              </a:p>
              <a:p>
                <a:pPr lvl="1"/>
                <a:r>
                  <a:rPr lang="en-US" dirty="0"/>
                  <a:t>Will never converge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Approach</a:t>
                </a:r>
              </a:p>
              <a:p>
                <a:pPr lvl="1"/>
                <a:r>
                  <a:rPr lang="en-US" dirty="0"/>
                  <a:t>Define declining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as function of iteration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19A599-35AF-46E2-BD6F-3682885FA1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18582-DFF2-40F2-94E9-3B40FE30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62AB-12C0-4163-BA08-0A72ED43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Mini-batch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8E8EB-BC53-4919-8321-A3A46E02CD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Analogous to cross-validation</a:t>
            </a:r>
          </a:p>
          <a:p>
            <a:r>
              <a:rPr lang="en-US" dirty="0"/>
              <a:t>Balance of BGD &amp; SGD</a:t>
            </a:r>
          </a:p>
          <a:p>
            <a:pPr lvl="1"/>
            <a:r>
              <a:rPr lang="en-US" dirty="0">
                <a:solidFill>
                  <a:srgbClr val="E84A27"/>
                </a:solidFill>
              </a:rPr>
              <a:t>Batch</a:t>
            </a:r>
            <a:r>
              <a:rPr lang="en-US" dirty="0"/>
              <a:t> (folds) use 2 – 32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715A4-BECE-477E-9F7B-5EF70E3EAC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Can escape local minima</a:t>
            </a:r>
          </a:p>
          <a:p>
            <a:pPr lvl="1"/>
            <a:r>
              <a:rPr lang="en-US" dirty="0"/>
              <a:t>Never converges but closer than SGD</a:t>
            </a:r>
          </a:p>
          <a:p>
            <a:pPr lvl="2"/>
            <a:r>
              <a:rPr lang="en-US" dirty="0"/>
              <a:t>Stable</a:t>
            </a:r>
          </a:p>
          <a:p>
            <a:pPr lvl="1"/>
            <a:r>
              <a:rPr lang="en-US" dirty="0"/>
              <a:t>Fast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9BBF6-BE8C-47C0-808F-3A4EF891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5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0A7D-CC57-481A-A279-A2B9E837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Comparison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B56C2-56FC-4F27-8F52-5A0AE975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CE49D74-881B-4305-924E-2BA4A46C1B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292225"/>
            <a:ext cx="86487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772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B051-A724-44D0-9A11-606BED78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E7245-98B9-43DB-AC7C-48F1AF13C0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rgbClr val="E84A27"/>
                </a:solidFill>
              </a:rPr>
              <a:t>Batch</a:t>
            </a:r>
            <a:r>
              <a:rPr lang="en-US" dirty="0"/>
              <a:t> (folds)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keras</a:t>
            </a:r>
            <a:r>
              <a:rPr lang="en-US" dirty="0"/>
              <a:t> defaults to 32</a:t>
            </a:r>
          </a:p>
          <a:p>
            <a:r>
              <a:rPr lang="en-US" dirty="0">
                <a:solidFill>
                  <a:srgbClr val="E84A27"/>
                </a:solidFill>
              </a:rPr>
              <a:t>Epoch</a:t>
            </a:r>
            <a:r>
              <a:rPr lang="en-US" dirty="0"/>
              <a:t> (repeats)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keras</a:t>
            </a:r>
            <a:r>
              <a:rPr lang="en-US" dirty="0"/>
              <a:t> defaults to 10</a:t>
            </a:r>
          </a:p>
          <a:p>
            <a:r>
              <a:rPr lang="en-US" dirty="0">
                <a:solidFill>
                  <a:srgbClr val="E84A27"/>
                </a:solidFill>
              </a:rPr>
              <a:t>Iterations</a:t>
            </a:r>
            <a:r>
              <a:rPr lang="en-US" dirty="0"/>
              <a:t> (fold size)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BC7A553-4679-4C74-AC13-5024B6EA4E2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Example</a:t>
                </a:r>
              </a:p>
              <a:p>
                <a:pPr lvl="1"/>
                <a:r>
                  <a:rPr lang="en-US" dirty="0"/>
                  <a:t>1000 observations</a:t>
                </a:r>
              </a:p>
              <a:p>
                <a:pPr lvl="1"/>
                <a:r>
                  <a:rPr lang="en-US" dirty="0"/>
                  <a:t>Batch size of 25</a:t>
                </a:r>
              </a:p>
              <a:p>
                <a:pPr lvl="1"/>
                <a:r>
                  <a:rPr lang="en-US" dirty="0"/>
                  <a:t>40 iterations per batch</a:t>
                </a:r>
              </a:p>
              <a:p>
                <a:pPr lvl="1"/>
                <a:r>
                  <a:rPr lang="en-US" dirty="0"/>
                  <a:t>10 epochs</a:t>
                </a:r>
              </a:p>
              <a:p>
                <a:r>
                  <a:rPr lang="en-US" dirty="0"/>
                  <a:t>Total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×10=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updates</a:t>
                </a:r>
              </a:p>
              <a:p>
                <a:endParaRPr lang="en-US" dirty="0"/>
              </a:p>
              <a:p>
                <a:r>
                  <a:rPr lang="en-US" dirty="0"/>
                  <a:t>Early stopping</a:t>
                </a:r>
              </a:p>
              <a:p>
                <a:pPr lvl="1"/>
                <a:r>
                  <a:rPr lang="en-US" dirty="0">
                    <a:latin typeface="Consolas" panose="020B0609020204030204" pitchFamily="49" charset="0"/>
                  </a:rPr>
                  <a:t>patience = 2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BC7A553-4679-4C74-AC13-5024B6EA4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18" t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65F2F-74FB-44B5-81E6-62E1E51B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5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F8DE-1565-466E-8AD1-E889FECC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27825-681F-4242-8201-8AE3230CC3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moment you have been waiting for!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026D6-4A8C-4B45-B471-B2F372D1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80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3502-7520-4CFB-B9DB-B0873669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Biological Neurons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5C13B3-62CB-4B5C-B80A-48AB1653C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821" y="1143000"/>
            <a:ext cx="7110358" cy="45847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D5328-D742-4C35-8B50-FF1643C2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42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93146-28C6-455E-B332-440E37F2F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Neurons that Wire Together, Fire Together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DCB584-B3DC-45D9-8B09-A32CEC377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537" y="2197100"/>
            <a:ext cx="7400925" cy="2476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CA6FD-6460-49F4-A598-A49ADBEE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22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DDE4-9F92-42B6-9671-4BA08943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Neural Network Anatomy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14BB5-C85E-4D00-8628-F6FF4CE2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E9E395C-C51B-42ED-BE22-157F4D2BFF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230" y="1500228"/>
            <a:ext cx="6583540" cy="385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47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639B-4270-4D60-9ADD-8F8C40F4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D8C43-BA0D-4DE3-94C4-A60CBBC135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Batch Gradient Descent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Stochastic Gradient Descent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Mini-batch Gradient Descent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0A9A6-88A4-44A3-A5B1-CD4BDB2D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DDE4-9F92-42B6-9671-4BA08943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Neural Network – Hidden &amp; Output Layers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14BB5-C85E-4D00-8628-F6FF4CE2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9D0463-6C18-4B54-8AFE-9BDFD3A21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Each neuron requires an activation function</a:t>
                </a:r>
              </a:p>
              <a:p>
                <a:pPr lvl="1"/>
                <a:r>
                  <a:rPr lang="en-US" dirty="0"/>
                  <a:t>When to “fire”</a:t>
                </a:r>
              </a:p>
              <a:p>
                <a:pPr lvl="1"/>
                <a:r>
                  <a:rPr lang="en-US" dirty="0"/>
                  <a:t>Common hidden layer choices</a:t>
                </a:r>
              </a:p>
              <a:p>
                <a:pPr lvl="2"/>
                <a:r>
                  <a:rPr lang="en-US" dirty="0"/>
                  <a:t>Sigmoid –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𝜎</m:t>
                    </m:r>
                    <m:r>
                      <a:rPr lang="ar-AE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𝑧</m:t>
                    </m:r>
                    <m:r>
                      <a:rPr lang="ar-AE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  <m:r>
                      <a:rPr lang="ar-AE">
                        <a:latin typeface="Cambria Math" panose="02040503050406030204" pitchFamily="18" charset="0"/>
                      </a:rPr>
                      <m:t>∈(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  <m:r>
                      <a:rPr lang="ar-A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 err="1"/>
                  <a:t>TanH</a:t>
                </a:r>
                <a:r>
                  <a:rPr lang="en-US" dirty="0"/>
                  <a:t> –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tanh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  <m:r>
                      <a:rPr lang="ar-AE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 err="1">
                    <a:solidFill>
                      <a:srgbClr val="E84A27"/>
                    </a:solidFill>
                  </a:rPr>
                  <a:t>ReLU</a:t>
                </a:r>
                <a:r>
                  <a:rPr lang="en-US" dirty="0">
                    <a:solidFill>
                      <a:srgbClr val="E84A27"/>
                    </a:solidFill>
                  </a:rPr>
                  <a:t>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E84A27"/>
                    </a:solidFill>
                  </a:rPr>
                  <a:t>Re</a:t>
                </a:r>
                <a:r>
                  <a:rPr lang="en-US" dirty="0"/>
                  <a:t>ctified </a:t>
                </a:r>
                <a:r>
                  <a:rPr lang="en-US" dirty="0">
                    <a:solidFill>
                      <a:srgbClr val="E84A27"/>
                    </a:solidFill>
                  </a:rPr>
                  <a:t>L</a:t>
                </a:r>
                <a:r>
                  <a:rPr lang="en-US" dirty="0"/>
                  <a:t>inear </a:t>
                </a:r>
                <a:r>
                  <a:rPr lang="en-US" dirty="0">
                    <a:solidFill>
                      <a:srgbClr val="E84A27"/>
                    </a:solidFill>
                  </a:rPr>
                  <a:t>U</a:t>
                </a:r>
                <a:r>
                  <a:rPr lang="en-US" dirty="0"/>
                  <a:t>nit) –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𝑓</m:t>
                    </m:r>
                    <m:r>
                      <a:rPr lang="ar-AE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𝑧</m:t>
                    </m:r>
                    <m:r>
                      <a:rPr lang="ar-AE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∈[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∞</m:t>
                    </m:r>
                    <m:r>
                      <a:rPr lang="ar-A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multiple hidden layers all with linear activation function, </a:t>
                </a:r>
                <a:r>
                  <a:rPr lang="en-US" dirty="0">
                    <a:solidFill>
                      <a:srgbClr val="E84A27"/>
                    </a:solidFill>
                  </a:rPr>
                  <a:t>mathematically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E84A27"/>
                    </a:solidFill>
                  </a:rPr>
                  <a:t>equivalent </a:t>
                </a:r>
                <a:r>
                  <a:rPr lang="en-US" dirty="0"/>
                  <a:t>to one linear layer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Common output layer activation function choices</a:t>
                </a:r>
              </a:p>
              <a:p>
                <a:pPr lvl="2"/>
                <a:r>
                  <a:rPr lang="en-US" dirty="0"/>
                  <a:t>Sigmoid, </a:t>
                </a:r>
                <a:r>
                  <a:rPr lang="en-US" dirty="0" err="1"/>
                  <a:t>ReLU</a:t>
                </a:r>
                <a:r>
                  <a:rPr lang="en-US" dirty="0"/>
                  <a:t>, </a:t>
                </a:r>
                <a:r>
                  <a:rPr lang="en-US" dirty="0" err="1"/>
                  <a:t>TanH</a:t>
                </a:r>
                <a:r>
                  <a:rPr lang="en-US" dirty="0"/>
                  <a:t>, </a:t>
                </a:r>
                <a:r>
                  <a:rPr lang="en-US" dirty="0" err="1"/>
                  <a:t>softmax</a:t>
                </a:r>
                <a:r>
                  <a:rPr lang="en-US" dirty="0"/>
                  <a:t>, none</a:t>
                </a:r>
              </a:p>
              <a:p>
                <a:pPr lvl="3"/>
                <a:r>
                  <a:rPr lang="en-US" i="1" dirty="0"/>
                  <a:t>We will discuss this choice and others more next lecture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9D0463-6C18-4B54-8AFE-9BDFD3A21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59" b="-1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10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87D9-0AAD-4680-B038-82EC0163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Feedforward NN &amp; Back-propagation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D1DDFA-8F85-4599-AA02-A70954906D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𝜃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dirty="0"/>
              </a:p>
              <a:p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𝑧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𝑋𝑊</m:t>
                    </m:r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ar-AE" dirty="0"/>
              </a:p>
              <a:p>
                <a:endParaRPr lang="en-US" dirty="0"/>
              </a:p>
              <a:p>
                <a:r>
                  <a:rPr lang="en-US" dirty="0"/>
                  <a:t>Whichever GD method, feed in entire batch </a:t>
                </a:r>
              </a:p>
              <a:p>
                <a:pPr lvl="1"/>
                <a:r>
                  <a:rPr lang="en-US" dirty="0"/>
                  <a:t>Calculate loss function (ex. MSE)</a:t>
                </a:r>
              </a:p>
              <a:p>
                <a:pPr lvl="1"/>
                <a:r>
                  <a:rPr lang="en-US" dirty="0"/>
                  <a:t>Update parameters via chain rule (weights &amp; bias)</a:t>
                </a:r>
              </a:p>
              <a:p>
                <a:pPr lvl="1"/>
                <a:r>
                  <a:rPr lang="en-US" dirty="0"/>
                  <a:t>Continue until stopping criteria (end of epochs or no improvement)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D1DDFA-8F85-4599-AA02-A70954906D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DB2D7-FB3A-4E5C-95DC-6187CA13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00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1754-3028-4485-8228-80EF3E77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B44A-8D1F-47ED-A35D-5B7B95940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You must do this to use neural network in R</a:t>
            </a:r>
          </a:p>
          <a:p>
            <a:pPr lvl="1"/>
            <a:r>
              <a:rPr lang="en-US" dirty="0"/>
              <a:t>Download anaconda (Google “install anaconda”) from anaconda.com</a:t>
            </a:r>
          </a:p>
          <a:p>
            <a:pPr lvl="2"/>
            <a:r>
              <a:rPr lang="en-US" dirty="0"/>
              <a:t>Required for NN packages</a:t>
            </a:r>
          </a:p>
          <a:p>
            <a:pPr lvl="1"/>
            <a:r>
              <a:rPr lang="en-US" dirty="0"/>
              <a:t>In R, run the </a:t>
            </a:r>
            <a:r>
              <a:rPr lang="en-US"/>
              <a:t>following:</a:t>
            </a:r>
          </a:p>
          <a:p>
            <a:pPr lvl="1"/>
            <a:endParaRPr lang="en-US" dirty="0"/>
          </a:p>
          <a:p>
            <a:pPr lvl="2" fontAlgn="ctr"/>
            <a:r>
              <a:rPr lang="en-US" dirty="0" err="1">
                <a:latin typeface="Consolas" panose="020B0609020204030204" pitchFamily="49" charset="0"/>
              </a:rPr>
              <a:t>install.packages</a:t>
            </a:r>
            <a:r>
              <a:rPr lang="en-US" dirty="0">
                <a:latin typeface="Consolas" panose="020B0609020204030204" pitchFamily="49" charset="0"/>
              </a:rPr>
              <a:t>(“</a:t>
            </a:r>
            <a:r>
              <a:rPr lang="en-US" dirty="0" err="1">
                <a:latin typeface="Consolas" panose="020B0609020204030204" pitchFamily="49" charset="0"/>
              </a:rPr>
              <a:t>tensorflow</a:t>
            </a:r>
            <a:r>
              <a:rPr lang="en-US" dirty="0">
                <a:latin typeface="Consolas" panose="020B0609020204030204" pitchFamily="49" charset="0"/>
              </a:rPr>
              <a:t>”)</a:t>
            </a:r>
          </a:p>
          <a:p>
            <a:pPr lvl="2" fontAlgn="ctr"/>
            <a:r>
              <a:rPr lang="en-US" dirty="0">
                <a:latin typeface="Consolas" panose="020B0609020204030204" pitchFamily="49" charset="0"/>
              </a:rPr>
              <a:t>library(</a:t>
            </a:r>
            <a:r>
              <a:rPr lang="en-US" dirty="0" err="1">
                <a:latin typeface="Consolas" panose="020B0609020204030204" pitchFamily="49" charset="0"/>
              </a:rPr>
              <a:t>tensorflow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2" fontAlgn="ctr"/>
            <a:r>
              <a:rPr lang="en-US" dirty="0" err="1">
                <a:latin typeface="Consolas" panose="020B0609020204030204" pitchFamily="49" charset="0"/>
              </a:rPr>
              <a:t>install_tensorflow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2" fontAlgn="ctr"/>
            <a:endParaRPr lang="en-US" dirty="0">
              <a:latin typeface="Consolas" panose="020B0609020204030204" pitchFamily="49" charset="0"/>
            </a:endParaRPr>
          </a:p>
          <a:p>
            <a:pPr lvl="2" fontAlgn="ctr"/>
            <a:r>
              <a:rPr lang="en-US" dirty="0" err="1">
                <a:latin typeface="Consolas" panose="020B0609020204030204" pitchFamily="49" charset="0"/>
              </a:rPr>
              <a:t>install.packages</a:t>
            </a:r>
            <a:r>
              <a:rPr lang="en-US" dirty="0">
                <a:latin typeface="Consolas" panose="020B0609020204030204" pitchFamily="49" charset="0"/>
              </a:rPr>
              <a:t>(“</a:t>
            </a:r>
            <a:r>
              <a:rPr lang="en-US" dirty="0" err="1">
                <a:latin typeface="Consolas" panose="020B0609020204030204" pitchFamily="49" charset="0"/>
              </a:rPr>
              <a:t>keras</a:t>
            </a:r>
            <a:r>
              <a:rPr lang="en-US" dirty="0">
                <a:latin typeface="Consolas" panose="020B0609020204030204" pitchFamily="49" charset="0"/>
              </a:rPr>
              <a:t>”)</a:t>
            </a:r>
          </a:p>
          <a:p>
            <a:pPr lvl="2" fontAlgn="ctr"/>
            <a:r>
              <a:rPr lang="en-US" dirty="0">
                <a:latin typeface="Consolas" panose="020B0609020204030204" pitchFamily="49" charset="0"/>
              </a:rPr>
              <a:t>library(</a:t>
            </a:r>
            <a:r>
              <a:rPr lang="en-US" dirty="0" err="1">
                <a:latin typeface="Consolas" panose="020B0609020204030204" pitchFamily="49" charset="0"/>
              </a:rPr>
              <a:t>keras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2" fontAlgn="ctr"/>
            <a:r>
              <a:rPr lang="en-US" dirty="0" err="1">
                <a:latin typeface="Consolas" panose="020B0609020204030204" pitchFamily="49" charset="0"/>
              </a:rPr>
              <a:t>install_keras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CA433-0258-4120-BD88-C7EED897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26" name="Picture 2" descr="Anaconda Data Science Package ; the complete Data Science Package">
            <a:extLst>
              <a:ext uri="{FF2B5EF4-FFF2-40B4-BE49-F238E27FC236}">
                <a16:creationId xmlns:a16="http://schemas.microsoft.com/office/drawing/2014/main" id="{A6188353-907B-492C-A958-FB3A4A7C5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193" y="296115"/>
            <a:ext cx="33337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18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680D-E4D5-4BEB-9EBF-589BCC76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Loss Minimization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D6BAB3-6D46-4CED-B1FA-B5B8D76D68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Generalized Case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Regression problems</a:t>
                </a:r>
                <a:endParaRPr lang="ar-AE" b="1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OLS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𝜃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D6BAB3-6D46-4CED-B1FA-B5B8D76D68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19BD-93A1-4B78-B3CA-0D8525BB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5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B32A-0037-4A86-98C7-A536F5EB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Gradient Descent –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995945-EEA4-4C5E-8C8C-328870FC5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endParaRPr lang="en-US" dirty="0"/>
              </a:p>
              <a:p>
                <a:r>
                  <a:rPr lang="en-US" dirty="0"/>
                  <a:t>Mountain intuition</a:t>
                </a:r>
              </a:p>
              <a:p>
                <a:r>
                  <a:rPr lang="en-US" dirty="0"/>
                  <a:t>Equation: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Can be applied to ANY method that uses a loss function</a:t>
                </a:r>
              </a:p>
              <a:p>
                <a:pPr lvl="1"/>
                <a:r>
                  <a:rPr lang="en-US" dirty="0"/>
                  <a:t>Linear Regression (OLS) to Neural Networks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995945-EEA4-4C5E-8C8C-328870FC5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23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8BCC-36F4-4952-9DB6-1A6055CC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Gradient Descent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20A093-0141-4C95-80AA-A461ED0B1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0" y="1654175"/>
            <a:ext cx="5715000" cy="3562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8D30FE-1048-4880-8572-83753D86AEB7}"/>
              </a:ext>
            </a:extLst>
          </p:cNvPr>
          <p:cNvSpPr txBox="1"/>
          <p:nvPr/>
        </p:nvSpPr>
        <p:spPr>
          <a:xfrm>
            <a:off x="1027522" y="5425003"/>
            <a:ext cx="863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Medium – An Introduction to Gradient Descent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19289-111B-404D-B78C-5A2A1202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71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30B6-0357-4946-BE5C-67356D83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Gradient Descent – Learning Rate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2B4388AF-C424-4B3D-95AE-AF116DDA87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1630362"/>
            <a:ext cx="771525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7478C-AA3C-4C8B-BA12-756C0943E8C8}"/>
              </a:ext>
            </a:extLst>
          </p:cNvPr>
          <p:cNvSpPr txBox="1"/>
          <p:nvPr/>
        </p:nvSpPr>
        <p:spPr>
          <a:xfrm>
            <a:off x="1027522" y="5425003"/>
            <a:ext cx="863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Medium – An Introduction to Gradient Descent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CE7FE-4C74-473F-921F-6E109561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90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EADC-DCAA-470B-AD3F-097EFC44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Gradient Descent – Scale</a:t>
            </a:r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FD1B436F-F7C9-4C76-8D4D-CE1F383C33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86719"/>
            <a:ext cx="10515600" cy="409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CE965D-5BE3-4D27-9E88-BD9CB3CA9B66}"/>
              </a:ext>
            </a:extLst>
          </p:cNvPr>
          <p:cNvSpPr txBox="1"/>
          <p:nvPr/>
        </p:nvSpPr>
        <p:spPr>
          <a:xfrm>
            <a:off x="1027522" y="5425003"/>
            <a:ext cx="863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Medium – An Introduction to Gradient Descent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F7716-7DB8-42D1-AA08-A2AC1F89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34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8639F-28EB-45E1-8D3A-8339644E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Univariate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FBED6-AC47-4A91-A192-816715F1A7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ar-AE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ar-AE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ar-AE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𝑥</m:t>
                    </m:r>
                    <m:r>
                      <a:rPr lang="ar-AE">
                        <a:latin typeface="Cambria Math" panose="02040503050406030204" pitchFamily="18" charset="0"/>
                      </a:rPr>
                      <m:t>)=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2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𝑥</m:t>
                    </m:r>
                    <m:r>
                      <a:rPr lang="ar-A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𝜂</m:t>
                    </m:r>
                    <m:r>
                      <a:rPr lang="ar-AE">
                        <a:latin typeface="Cambria Math" panose="02040503050406030204" pitchFamily="18" charset="0"/>
                      </a:rPr>
                      <m:t>×</m:t>
                    </m:r>
                    <m:r>
                      <a:rPr lang="ar-AE">
                        <a:latin typeface="Cambria Math" panose="02040503050406030204" pitchFamily="18" charset="0"/>
                      </a:rPr>
                      <m:t>2</m:t>
                    </m:r>
                    <m:r>
                      <a:rPr lang="ar-AE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)=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2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  <m:r>
                      <a:rPr lang="ar-AE">
                        <a:latin typeface="Cambria Math" panose="02040503050406030204" pitchFamily="18" charset="0"/>
                      </a:rPr>
                      <m:t>×</m:t>
                    </m:r>
                    <m:r>
                      <a:rPr lang="ar-AE">
                        <a:latin typeface="Cambria Math" panose="02040503050406030204" pitchFamily="18" charset="0"/>
                      </a:rPr>
                      <m:t>4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6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  <m:r>
                      <a:rPr lang="ar-AE">
                        <a:latin typeface="Cambria Math" panose="02040503050406030204" pitchFamily="18" charset="0"/>
                      </a:rPr>
                      <m:t>×</m:t>
                    </m:r>
                    <m:r>
                      <a:rPr lang="ar-AE">
                        <a:latin typeface="Cambria Math" panose="02040503050406030204" pitchFamily="18" charset="0"/>
                      </a:rPr>
                      <m:t>2</m:t>
                    </m:r>
                    <m:r>
                      <a:rPr lang="ar-AE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6</m:t>
                    </m:r>
                    <m:r>
                      <a:rPr lang="ar-AE">
                        <a:latin typeface="Cambria Math" panose="02040503050406030204" pitchFamily="18" charset="0"/>
                      </a:rPr>
                      <m:t>)=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28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2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×</m:t>
                    </m:r>
                    <m:r>
                      <a:rPr lang="ar-AE">
                        <a:latin typeface="Cambria Math" panose="02040503050406030204" pitchFamily="18" charset="0"/>
                      </a:rPr>
                      <m:t>2</m:t>
                    </m:r>
                    <m:r>
                      <a:rPr lang="ar-AE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>
                        <a:latin typeface="Cambria Math" panose="02040503050406030204" pitchFamily="18" charset="0"/>
                      </a:rPr>
                      <m:t>2</m:t>
                    </m:r>
                    <m:r>
                      <a:rPr lang="ar-AE">
                        <a:latin typeface="Cambria Math" panose="02040503050406030204" pitchFamily="18" charset="0"/>
                      </a:rPr>
                      <m:t>)=−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38</m:t>
                    </m:r>
                  </m:oMath>
                </a14:m>
                <a:r>
                  <a:rPr lang="ar-AE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38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×</m:t>
                    </m:r>
                    <m:r>
                      <a:rPr lang="ar-AE">
                        <a:latin typeface="Cambria Math" panose="02040503050406030204" pitchFamily="18" charset="0"/>
                      </a:rPr>
                      <m:t>2</m:t>
                    </m:r>
                    <m:r>
                      <a:rPr lang="ar-AE">
                        <a:latin typeface="Cambria Math" panose="02040503050406030204" pitchFamily="18" charset="0"/>
                      </a:rPr>
                      <m:t>(−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38</m:t>
                    </m:r>
                    <m:r>
                      <a:rPr lang="ar-AE">
                        <a:latin typeface="Cambria Math" panose="02040503050406030204" pitchFamily="18" charset="0"/>
                      </a:rPr>
                      <m:t>)=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722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FBED6-AC47-4A91-A192-816715F1A7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CB128-6148-4FAD-BF1E-5C13EE6C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6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5FF0E-6BE9-4740-A9D3-C76DB9D09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Batch Gradient Descent</a:t>
            </a:r>
          </a:p>
        </p:txBody>
      </p:sp>
      <p:pic>
        <p:nvPicPr>
          <p:cNvPr id="6" name="Content Placeholder 5" descr="Shape, circle&#10;&#10;Description automatically generated">
            <a:extLst>
              <a:ext uri="{FF2B5EF4-FFF2-40B4-BE49-F238E27FC236}">
                <a16:creationId xmlns:a16="http://schemas.microsoft.com/office/drawing/2014/main" id="{0FC56F8F-8220-483D-9F8D-1928A8A9A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99653" y="1782881"/>
            <a:ext cx="6392694" cy="32922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E41DD-8E8B-4307-B27D-A0E9FE33A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3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958F240675F449A1D3691307A02719" ma:contentTypeVersion="12" ma:contentTypeDescription="Create a new document." ma:contentTypeScope="" ma:versionID="a08fb8f0f3c2af9bc9b44a57a73acaa2">
  <xsd:schema xmlns:xsd="http://www.w3.org/2001/XMLSchema" xmlns:xs="http://www.w3.org/2001/XMLSchema" xmlns:p="http://schemas.microsoft.com/office/2006/metadata/properties" xmlns:ns3="4e78c694-ac62-4c92-86c5-4ccb1e6a9cff" xmlns:ns4="805a22d7-7bc8-43e0-8c5d-99ce65c20ce1" targetNamespace="http://schemas.microsoft.com/office/2006/metadata/properties" ma:root="true" ma:fieldsID="c459dcfe456d9dfec6185b512bb67a26" ns3:_="" ns4:_="">
    <xsd:import namespace="4e78c694-ac62-4c92-86c5-4ccb1e6a9cff"/>
    <xsd:import namespace="805a22d7-7bc8-43e0-8c5d-99ce65c20c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8c694-ac62-4c92-86c5-4ccb1e6a9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5a22d7-7bc8-43e0-8c5d-99ce65c20ce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CB4AAE-F9AA-4CEA-8A82-7EF20B509FC0}">
  <ds:schemaRefs>
    <ds:schemaRef ds:uri="http://purl.org/dc/elements/1.1/"/>
    <ds:schemaRef ds:uri="http://www.w3.org/XML/1998/namespace"/>
    <ds:schemaRef ds:uri="http://schemas.microsoft.com/office/2006/metadata/properties"/>
    <ds:schemaRef ds:uri="4e78c694-ac62-4c92-86c5-4ccb1e6a9cff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805a22d7-7bc8-43e0-8c5d-99ce65c20ce1"/>
  </ds:schemaRefs>
</ds:datastoreItem>
</file>

<file path=customXml/itemProps2.xml><?xml version="1.0" encoding="utf-8"?>
<ds:datastoreItem xmlns:ds="http://schemas.openxmlformats.org/officeDocument/2006/customXml" ds:itemID="{DF155794-8EEE-4534-9636-FB2084B153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BC03BF-BC58-4E69-91BF-140FB35FEE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78c694-ac62-4c92-86c5-4ccb1e6a9cff"/>
    <ds:schemaRef ds:uri="805a22d7-7bc8-43e0-8c5d-99ce65c20c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398</TotalTime>
  <Words>651</Words>
  <Application>Microsoft Office PowerPoint</Application>
  <PresentationFormat>Widescreen</PresentationFormat>
  <Paragraphs>162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Consolas</vt:lpstr>
      <vt:lpstr>Office Theme</vt:lpstr>
      <vt:lpstr>Gradient Descent &amp; ANN Anatomy</vt:lpstr>
      <vt:lpstr>Gradient Descent</vt:lpstr>
      <vt:lpstr>Loss Minimization</vt:lpstr>
      <vt:lpstr>Gradient Descent – Intuition</vt:lpstr>
      <vt:lpstr>Gradient Descent</vt:lpstr>
      <vt:lpstr>Gradient Descent – Learning Rate</vt:lpstr>
      <vt:lpstr>Gradient Descent – Scale</vt:lpstr>
      <vt:lpstr>Univariate Example</vt:lpstr>
      <vt:lpstr>Batch Gradient Descent</vt:lpstr>
      <vt:lpstr>Batch Gradient Descent</vt:lpstr>
      <vt:lpstr>Batch Gradient Descent</vt:lpstr>
      <vt:lpstr>Stochastic Gradient Descent</vt:lpstr>
      <vt:lpstr>Mini-batch Gradient Descent</vt:lpstr>
      <vt:lpstr>Comparison</vt:lpstr>
      <vt:lpstr>Terminology</vt:lpstr>
      <vt:lpstr>Artificial Neural Networks</vt:lpstr>
      <vt:lpstr>Biological Neurons</vt:lpstr>
      <vt:lpstr>Neurons that Wire Together, Fire Together</vt:lpstr>
      <vt:lpstr>Neural Network Anatomy</vt:lpstr>
      <vt:lpstr>Neural Network – Hidden &amp; Output Layers</vt:lpstr>
      <vt:lpstr>Feedforward NN &amp; Back-propagation 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Descent &amp; ANN Anatomy</dc:title>
  <dc:creator>Julian Wade</dc:creator>
  <cp:lastModifiedBy>Julian Wade</cp:lastModifiedBy>
  <cp:revision>10</cp:revision>
  <dcterms:created xsi:type="dcterms:W3CDTF">2020-10-30T20:35:57Z</dcterms:created>
  <dcterms:modified xsi:type="dcterms:W3CDTF">2021-03-24T20:34:07Z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0x010100DE958F240675F449A1D3691307A02719</vt:lpwstr>
  </property>
</Properties>
</file>