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4" r:id="rId10"/>
    <p:sldId id="267" r:id="rId11"/>
    <p:sldId id="265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06EA3-962C-44D5-8F66-246785C72CE1}" v="1" dt="2021-03-28T23:55:0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31F26268-9A20-439F-91CC-BF5710EC7C75}"/>
    <pc:docChg chg="custSel addSld delSld modSld sldOrd">
      <pc:chgData name="John Julian" userId="29300715-b10e-48a2-887f-b7fa4e9e6130" providerId="ADAL" clId="{31F26268-9A20-439F-91CC-BF5710EC7C75}" dt="2020-11-11T15:45:08.360" v="224" actId="20577"/>
      <pc:docMkLst>
        <pc:docMk/>
      </pc:docMkLst>
      <pc:sldChg chg="modSp modAnim">
        <pc:chgData name="John Julian" userId="29300715-b10e-48a2-887f-b7fa4e9e6130" providerId="ADAL" clId="{31F26268-9A20-439F-91CC-BF5710EC7C75}" dt="2020-11-11T14:58:22.031" v="206" actId="20577"/>
        <pc:sldMkLst>
          <pc:docMk/>
          <pc:sldMk cId="2938347875" sldId="259"/>
        </pc:sldMkLst>
        <pc:spChg chg="mod">
          <ac:chgData name="John Julian" userId="29300715-b10e-48a2-887f-b7fa4e9e6130" providerId="ADAL" clId="{31F26268-9A20-439F-91CC-BF5710EC7C75}" dt="2020-11-11T14:58:22.031" v="206" actId="20577"/>
          <ac:spMkLst>
            <pc:docMk/>
            <pc:sldMk cId="2938347875" sldId="259"/>
            <ac:spMk id="4" creationId="{4C4CC34E-13D7-4EB5-9592-76BA22702344}"/>
          </ac:spMkLst>
        </pc:spChg>
      </pc:sldChg>
      <pc:sldChg chg="modSp modAnim">
        <pc:chgData name="John Julian" userId="29300715-b10e-48a2-887f-b7fa4e9e6130" providerId="ADAL" clId="{31F26268-9A20-439F-91CC-BF5710EC7C75}" dt="2020-11-11T14:59:16.042" v="207" actId="20577"/>
        <pc:sldMkLst>
          <pc:docMk/>
          <pc:sldMk cId="3227087348" sldId="260"/>
        </pc:sldMkLst>
        <pc:spChg chg="mod">
          <ac:chgData name="John Julian" userId="29300715-b10e-48a2-887f-b7fa4e9e6130" providerId="ADAL" clId="{31F26268-9A20-439F-91CC-BF5710EC7C75}" dt="2020-11-11T14:59:16.042" v="207" actId="20577"/>
          <ac:spMkLst>
            <pc:docMk/>
            <pc:sldMk cId="3227087348" sldId="260"/>
            <ac:spMk id="3" creationId="{30B7CC73-6A4A-4891-B09F-1C8219B64286}"/>
          </ac:spMkLst>
        </pc:spChg>
      </pc:sldChg>
      <pc:sldChg chg="modSp modAnim">
        <pc:chgData name="John Julian" userId="29300715-b10e-48a2-887f-b7fa4e9e6130" providerId="ADAL" clId="{31F26268-9A20-439F-91CC-BF5710EC7C75}" dt="2020-10-31T01:18:46.232" v="74"/>
        <pc:sldMkLst>
          <pc:docMk/>
          <pc:sldMk cId="3971150645" sldId="261"/>
        </pc:sldMkLst>
        <pc:spChg chg="mod">
          <ac:chgData name="John Julian" userId="29300715-b10e-48a2-887f-b7fa4e9e6130" providerId="ADAL" clId="{31F26268-9A20-439F-91CC-BF5710EC7C75}" dt="2020-10-31T01:18:19.919" v="71" actId="20577"/>
          <ac:spMkLst>
            <pc:docMk/>
            <pc:sldMk cId="3971150645" sldId="261"/>
            <ac:spMk id="3" creationId="{2654E00F-F504-4386-B8ED-C1F6F0504C43}"/>
          </ac:spMkLst>
        </pc:spChg>
      </pc:sldChg>
      <pc:sldChg chg="addSp modSp">
        <pc:chgData name="John Julian" userId="29300715-b10e-48a2-887f-b7fa4e9e6130" providerId="ADAL" clId="{31F26268-9A20-439F-91CC-BF5710EC7C75}" dt="2020-10-31T01:20:14.108" v="81" actId="1076"/>
        <pc:sldMkLst>
          <pc:docMk/>
          <pc:sldMk cId="2168577474" sldId="263"/>
        </pc:sldMkLst>
        <pc:picChg chg="add mod">
          <ac:chgData name="John Julian" userId="29300715-b10e-48a2-887f-b7fa4e9e6130" providerId="ADAL" clId="{31F26268-9A20-439F-91CC-BF5710EC7C75}" dt="2020-10-31T01:20:14.108" v="81" actId="1076"/>
          <ac:picMkLst>
            <pc:docMk/>
            <pc:sldMk cId="2168577474" sldId="263"/>
            <ac:picMk id="5" creationId="{22AB97D3-12A4-474E-A4F9-EC82AD2569F2}"/>
          </ac:picMkLst>
        </pc:picChg>
      </pc:sldChg>
      <pc:sldChg chg="modSp modAnim">
        <pc:chgData name="John Julian" userId="29300715-b10e-48a2-887f-b7fa4e9e6130" providerId="ADAL" clId="{31F26268-9A20-439F-91CC-BF5710EC7C75}" dt="2020-11-11T15:45:08.360" v="224" actId="20577"/>
        <pc:sldMkLst>
          <pc:docMk/>
          <pc:sldMk cId="3302349918" sldId="264"/>
        </pc:sldMkLst>
        <pc:spChg chg="mod">
          <ac:chgData name="John Julian" userId="29300715-b10e-48a2-887f-b7fa4e9e6130" providerId="ADAL" clId="{31F26268-9A20-439F-91CC-BF5710EC7C75}" dt="2020-11-11T15:45:08.360" v="224" actId="20577"/>
          <ac:spMkLst>
            <pc:docMk/>
            <pc:sldMk cId="3302349918" sldId="264"/>
            <ac:spMk id="4" creationId="{D5DE10A6-B548-417B-8E37-9DB2D661CCC8}"/>
          </ac:spMkLst>
        </pc:spChg>
      </pc:sldChg>
      <pc:sldChg chg="modAnim">
        <pc:chgData name="John Julian" userId="29300715-b10e-48a2-887f-b7fa4e9e6130" providerId="ADAL" clId="{31F26268-9A20-439F-91CC-BF5710EC7C75}" dt="2020-10-31T01:19:03.080" v="76"/>
        <pc:sldMkLst>
          <pc:docMk/>
          <pc:sldMk cId="518537704" sldId="265"/>
        </pc:sldMkLst>
      </pc:sldChg>
      <pc:sldChg chg="modSp add del">
        <pc:chgData name="John Julian" userId="29300715-b10e-48a2-887f-b7fa4e9e6130" providerId="ADAL" clId="{31F26268-9A20-439F-91CC-BF5710EC7C75}" dt="2020-11-11T14:53:40.619" v="166" actId="2696"/>
        <pc:sldMkLst>
          <pc:docMk/>
          <pc:sldMk cId="400474870" sldId="266"/>
        </pc:sldMkLst>
        <pc:spChg chg="mod">
          <ac:chgData name="John Julian" userId="29300715-b10e-48a2-887f-b7fa4e9e6130" providerId="ADAL" clId="{31F26268-9A20-439F-91CC-BF5710EC7C75}" dt="2020-11-11T14:52:28.817" v="85" actId="27636"/>
          <ac:spMkLst>
            <pc:docMk/>
            <pc:sldMk cId="400474870" sldId="266"/>
            <ac:spMk id="2" creationId="{13F2B956-F264-49CE-8477-944F47DF3887}"/>
          </ac:spMkLst>
        </pc:spChg>
        <pc:spChg chg="mod">
          <ac:chgData name="John Julian" userId="29300715-b10e-48a2-887f-b7fa4e9e6130" providerId="ADAL" clId="{31F26268-9A20-439F-91CC-BF5710EC7C75}" dt="2020-11-11T14:53:17.010" v="165" actId="14861"/>
          <ac:spMkLst>
            <pc:docMk/>
            <pc:sldMk cId="400474870" sldId="266"/>
            <ac:spMk id="3" creationId="{8D0092F8-8D26-474F-9668-7F4FECAE67C6}"/>
          </ac:spMkLst>
        </pc:spChg>
      </pc:sldChg>
      <pc:sldChg chg="addSp modSp add del">
        <pc:chgData name="John Julian" userId="29300715-b10e-48a2-887f-b7fa4e9e6130" providerId="ADAL" clId="{31F26268-9A20-439F-91CC-BF5710EC7C75}" dt="2020-11-11T14:57:16.716" v="192" actId="2696"/>
        <pc:sldMkLst>
          <pc:docMk/>
          <pc:sldMk cId="1017120063" sldId="266"/>
        </pc:sldMkLst>
        <pc:spChg chg="mod">
          <ac:chgData name="John Julian" userId="29300715-b10e-48a2-887f-b7fa4e9e6130" providerId="ADAL" clId="{31F26268-9A20-439F-91CC-BF5710EC7C75}" dt="2020-11-11T14:53:43.493" v="168" actId="27636"/>
          <ac:spMkLst>
            <pc:docMk/>
            <pc:sldMk cId="1017120063" sldId="266"/>
            <ac:spMk id="2" creationId="{12F0409C-252A-4D40-9BD1-52B094281D7B}"/>
          </ac:spMkLst>
        </pc:spChg>
        <pc:spChg chg="add mod">
          <ac:chgData name="John Julian" userId="29300715-b10e-48a2-887f-b7fa4e9e6130" providerId="ADAL" clId="{31F26268-9A20-439F-91CC-BF5710EC7C75}" dt="2020-11-11T14:57:08.229" v="191" actId="2711"/>
          <ac:spMkLst>
            <pc:docMk/>
            <pc:sldMk cId="1017120063" sldId="266"/>
            <ac:spMk id="4" creationId="{C86B82BA-F86F-4ABF-9B68-576F6C78359E}"/>
          </ac:spMkLst>
        </pc:spChg>
        <pc:spChg chg="add mod ord">
          <ac:chgData name="John Julian" userId="29300715-b10e-48a2-887f-b7fa4e9e6130" providerId="ADAL" clId="{31F26268-9A20-439F-91CC-BF5710EC7C75}" dt="2020-11-11T14:56:54.473" v="173" actId="167"/>
          <ac:spMkLst>
            <pc:docMk/>
            <pc:sldMk cId="1017120063" sldId="266"/>
            <ac:spMk id="5" creationId="{54E37B9B-111D-4218-9A23-2DC0AB47D7F8}"/>
          </ac:spMkLst>
        </pc:spChg>
      </pc:sldChg>
      <pc:sldChg chg="modSp add ord">
        <pc:chgData name="John Julian" userId="29300715-b10e-48a2-887f-b7fa4e9e6130" providerId="ADAL" clId="{31F26268-9A20-439F-91CC-BF5710EC7C75}" dt="2020-11-11T15:03:33.188" v="223" actId="20577"/>
        <pc:sldMkLst>
          <pc:docMk/>
          <pc:sldMk cId="1273339832" sldId="266"/>
        </pc:sldMkLst>
        <pc:spChg chg="mod">
          <ac:chgData name="John Julian" userId="29300715-b10e-48a2-887f-b7fa4e9e6130" providerId="ADAL" clId="{31F26268-9A20-439F-91CC-BF5710EC7C75}" dt="2020-11-11T15:03:33.188" v="223" actId="20577"/>
          <ac:spMkLst>
            <pc:docMk/>
            <pc:sldMk cId="1273339832" sldId="266"/>
            <ac:spMk id="2" creationId="{452781C1-4259-4A18-A589-EF6B344C246F}"/>
          </ac:spMkLst>
        </pc:spChg>
      </pc:sldChg>
    </pc:docChg>
  </pc:docChgLst>
  <pc:docChgLst>
    <pc:chgData name="John Julian" userId="29300715-b10e-48a2-887f-b7fa4e9e6130" providerId="ADAL" clId="{2D006EA3-962C-44D5-8F66-246785C72CE1}"/>
    <pc:docChg chg="addSld modSld">
      <pc:chgData name="John Julian" userId="29300715-b10e-48a2-887f-b7fa4e9e6130" providerId="ADAL" clId="{2D006EA3-962C-44D5-8F66-246785C72CE1}" dt="2021-03-28T23:55:02.188" v="0"/>
      <pc:docMkLst>
        <pc:docMk/>
      </pc:docMkLst>
      <pc:sldChg chg="add">
        <pc:chgData name="John Julian" userId="29300715-b10e-48a2-887f-b7fa4e9e6130" providerId="ADAL" clId="{2D006EA3-962C-44D5-8F66-246785C72CE1}" dt="2021-03-28T23:55:02.188" v="0"/>
        <pc:sldMkLst>
          <pc:docMk/>
          <pc:sldMk cId="274665476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cat-raising-hand-vector-clipart.png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Keras</a:t>
            </a:r>
            <a:r>
              <a:rPr lang="en-US" dirty="0"/>
              <a:t> – ANN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1C1-4259-4A18-A589-EF6B344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Sequential 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94817B-8708-4515-9812-54FCEEAB3B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2" y="1671974"/>
            <a:ext cx="5997316" cy="35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0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7215-730B-4E67-B412-A594143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B93F-AB29-4F8E-8BBE-1458E728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at with its mouth open&#10;&#10;Description automatically generated">
            <a:extLst>
              <a:ext uri="{FF2B5EF4-FFF2-40B4-BE49-F238E27FC236}">
                <a16:creationId xmlns:a16="http://schemas.microsoft.com/office/drawing/2014/main" id="{22AB97D3-12A4-474E-A4F9-EC82AD256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2502" y="256982"/>
            <a:ext cx="4406996" cy="54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CD7B-41EC-4F94-9D91-1CAFF903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4EDF3-23C3-4465-B270-C1F2CFFA6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structural choices</a:t>
            </a:r>
          </a:p>
        </p:txBody>
      </p:sp>
    </p:spTree>
    <p:extLst>
      <p:ext uri="{BB962C8B-B14F-4D97-AF65-F5344CB8AC3E}">
        <p14:creationId xmlns:p14="http://schemas.microsoft.com/office/powerpoint/2010/main" val="18539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89C7-5898-46EE-B332-58B330A9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Many Hyperparameters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95D21-881C-4C7B-AA64-20243F2A147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Input neurons</a:t>
                </a:r>
              </a:p>
              <a:p>
                <a:pPr lvl="1"/>
                <a:r>
                  <a:rPr lang="en-US" dirty="0">
                    <a:solidFill>
                      <a:srgbClr val="E84A27"/>
                    </a:solidFill>
                  </a:rPr>
                  <a:t>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E84A27"/>
                    </a:solidFill>
                  </a:rPr>
                  <a:t> variables (features)</a:t>
                </a:r>
              </a:p>
              <a:p>
                <a:r>
                  <a:rPr lang="en-US" dirty="0"/>
                  <a:t>Hidden layer</a:t>
                </a:r>
              </a:p>
              <a:p>
                <a:pPr lvl="1"/>
                <a:r>
                  <a:rPr lang="en-US" dirty="0"/>
                  <a:t>How many?</a:t>
                </a:r>
              </a:p>
              <a:p>
                <a:pPr lvl="1"/>
                <a:r>
                  <a:rPr lang="en-US" dirty="0"/>
                  <a:t>How many neurons per layer?</a:t>
                </a:r>
              </a:p>
              <a:p>
                <a:pPr lvl="1"/>
                <a:r>
                  <a:rPr lang="en-US" dirty="0"/>
                  <a:t>What activation function?</a:t>
                </a:r>
              </a:p>
              <a:p>
                <a:endParaRPr lang="en-US" dirty="0"/>
              </a:p>
              <a:p>
                <a:r>
                  <a:rPr lang="en-US" dirty="0"/>
                  <a:t>What loss function?</a:t>
                </a:r>
              </a:p>
              <a:p>
                <a:pPr lvl="1"/>
                <a:r>
                  <a:rPr lang="en-US" dirty="0"/>
                  <a:t>Early stopping?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95D21-881C-4C7B-AA64-20243F2A1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4CC34E-13D7-4EB5-9592-76BA2270234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Output layer</a:t>
                </a:r>
              </a:p>
              <a:p>
                <a:pPr lvl="1"/>
                <a:r>
                  <a:rPr lang="en-US" dirty="0"/>
                  <a:t>How many neurons?</a:t>
                </a:r>
              </a:p>
              <a:p>
                <a:pPr lvl="2"/>
                <a:r>
                  <a:rPr lang="en-US" dirty="0">
                    <a:solidFill>
                      <a:srgbClr val="E84A27"/>
                    </a:solidFill>
                  </a:rPr>
                  <a:t>Dimension of outcome variable</a:t>
                </a:r>
              </a:p>
              <a:p>
                <a:pPr lvl="3"/>
                <a:r>
                  <a:rPr lang="en-US" dirty="0">
                    <a:solidFill>
                      <a:srgbClr val="E84A27"/>
                    </a:solidFill>
                  </a:rPr>
                  <a:t>1 for regression</a:t>
                </a:r>
              </a:p>
              <a:p>
                <a:pPr lvl="3"/>
                <a:r>
                  <a:rPr lang="en-US" dirty="0">
                    <a:solidFill>
                      <a:srgbClr val="E84A27"/>
                    </a:solidFill>
                  </a:rPr>
                  <a:t>1 or 2 for binary classification</a:t>
                </a:r>
              </a:p>
              <a:p>
                <a:pPr lvl="3"/>
                <a:r>
                  <a:rPr lang="en-US" dirty="0">
                    <a:solidFill>
                      <a:srgbClr val="E84A2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E84A27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E84A27"/>
                    </a:solidFill>
                  </a:rPr>
                  <a:t> for multiclass</a:t>
                </a:r>
              </a:p>
              <a:p>
                <a:pPr lvl="1"/>
                <a:r>
                  <a:rPr lang="en-US" dirty="0"/>
                  <a:t>What activation function?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learning rate?</a:t>
                </a:r>
              </a:p>
              <a:p>
                <a:pPr lvl="1"/>
                <a:r>
                  <a:rPr lang="en-US" dirty="0"/>
                  <a:t>Decaying schedule?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4CC34E-13D7-4EB5-9592-76BA22702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4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4F57-FDAD-4462-8404-833B92A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Neurons &amp; Layer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CC73-6A4A-4891-B09F-1C8219B6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  <a:p>
            <a:pPr lvl="1"/>
            <a:r>
              <a:rPr lang="en-US" dirty="0"/>
              <a:t>Input – 1 per variable</a:t>
            </a:r>
          </a:p>
          <a:p>
            <a:pPr lvl="1"/>
            <a:r>
              <a:rPr lang="en-US" dirty="0"/>
              <a:t>Hidden – 10 to 100</a:t>
            </a:r>
          </a:p>
          <a:p>
            <a:pPr lvl="2"/>
            <a:r>
              <a:rPr lang="en-US" i="1" dirty="0"/>
              <a:t>Note: if final hidden layer has 2 neurons but need to predict 3 classes</a:t>
            </a:r>
            <a:endParaRPr lang="en-US" dirty="0"/>
          </a:p>
          <a:p>
            <a:pPr lvl="1"/>
            <a:r>
              <a:rPr lang="en-US" dirty="0"/>
              <a:t>Output – 1 per dimension you want to predict</a:t>
            </a:r>
          </a:p>
          <a:p>
            <a:endParaRPr lang="en-US" dirty="0"/>
          </a:p>
          <a:p>
            <a:r>
              <a:rPr lang="en-US" dirty="0"/>
              <a:t>Layers</a:t>
            </a:r>
          </a:p>
          <a:p>
            <a:pPr lvl="1"/>
            <a:r>
              <a:rPr lang="en-US" dirty="0"/>
              <a:t>1 to 5 hidden layers</a:t>
            </a:r>
          </a:p>
          <a:p>
            <a:pPr lvl="1"/>
            <a:r>
              <a:rPr lang="en-US" dirty="0"/>
              <a:t>Recall linear activation function in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2270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315-B617-4922-97F1-6E671A0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NN for 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E00F-F504-4386-B8ED-C1F6F050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layer activation function in matters!</a:t>
            </a:r>
          </a:p>
          <a:p>
            <a:pPr lvl="1"/>
            <a:r>
              <a:rPr lang="en-US" dirty="0"/>
              <a:t>Bounds of activation determine possible predicted values</a:t>
            </a:r>
          </a:p>
          <a:p>
            <a:pPr lvl="1"/>
            <a:endParaRPr lang="en-US" dirty="0"/>
          </a:p>
          <a:p>
            <a:r>
              <a:rPr lang="en-US" dirty="0"/>
              <a:t>Hidden layers</a:t>
            </a:r>
          </a:p>
          <a:p>
            <a:pPr lvl="1"/>
            <a:r>
              <a:rPr lang="en-US" dirty="0"/>
              <a:t>More layers picks up on more subtleties</a:t>
            </a:r>
          </a:p>
          <a:p>
            <a:pPr lvl="1"/>
            <a:r>
              <a:rPr lang="en-US" dirty="0"/>
              <a:t>But distorts simple patters</a:t>
            </a:r>
          </a:p>
          <a:p>
            <a:pPr lvl="1"/>
            <a:r>
              <a:rPr lang="en-US" dirty="0"/>
              <a:t>Activation function – </a:t>
            </a:r>
            <a:r>
              <a:rPr lang="en-US" dirty="0" err="1"/>
              <a:t>ReLU</a:t>
            </a:r>
            <a:r>
              <a:rPr lang="en-US" dirty="0"/>
              <a:t> tends to work well in both problems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deep learning definition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A22A-3665-4A84-8BEA-C244D3E5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93CB-29BD-4AF0-8182-410E2BF5D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Positive </a:t>
            </a:r>
          </a:p>
          <a:p>
            <a:pPr lvl="2"/>
            <a:r>
              <a:rPr lang="en-US" dirty="0" err="1"/>
              <a:t>ReLU</a:t>
            </a:r>
            <a:endParaRPr lang="en-US" dirty="0"/>
          </a:p>
          <a:p>
            <a:pPr lvl="2"/>
            <a:r>
              <a:rPr lang="en-US" dirty="0" err="1"/>
              <a:t>Softplus</a:t>
            </a:r>
            <a:endParaRPr lang="en-US" dirty="0"/>
          </a:p>
          <a:p>
            <a:pPr lvl="1"/>
            <a:r>
              <a:rPr lang="en-US" dirty="0"/>
              <a:t>Positive or Negative</a:t>
            </a:r>
          </a:p>
          <a:p>
            <a:pPr lvl="2"/>
            <a:r>
              <a:rPr lang="en-US" dirty="0"/>
              <a:t>None (linear)</a:t>
            </a:r>
          </a:p>
          <a:p>
            <a:pPr lvl="1"/>
            <a:r>
              <a:rPr lang="en-US" dirty="0"/>
              <a:t>Bounded</a:t>
            </a:r>
          </a:p>
          <a:p>
            <a:pPr lvl="2"/>
            <a:r>
              <a:rPr lang="en-US" dirty="0"/>
              <a:t>Sigmoid [0, 1]</a:t>
            </a:r>
          </a:p>
          <a:p>
            <a:pPr lvl="2"/>
            <a:r>
              <a:rPr lang="en-US" dirty="0"/>
              <a:t>Tanh [-1, 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E10A6-B548-417B-8E37-9DB2D661C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Binary</a:t>
            </a:r>
          </a:p>
          <a:p>
            <a:pPr lvl="2"/>
            <a:r>
              <a:rPr lang="en-US" dirty="0"/>
              <a:t>Sigmoid</a:t>
            </a:r>
          </a:p>
          <a:p>
            <a:pPr lvl="1"/>
            <a:r>
              <a:rPr lang="en-US" dirty="0"/>
              <a:t>Multiclass</a:t>
            </a:r>
          </a:p>
          <a:p>
            <a:pPr lvl="2"/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Multiple </a:t>
            </a:r>
            <a:r>
              <a:rPr lang="en-US"/>
              <a:t>Binary Labels</a:t>
            </a:r>
            <a:endParaRPr lang="en-US" dirty="0"/>
          </a:p>
          <a:p>
            <a:pPr lvl="2"/>
            <a:r>
              <a:rPr lang="en-US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330234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9103-8195-423D-982B-033EA19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Keras</a:t>
            </a:r>
            <a:r>
              <a:rPr lang="en-US" dirty="0"/>
              <a:t> 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93D9-6006-4BB6-8270-F6AA21FF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</a:t>
            </a:r>
          </a:p>
          <a:p>
            <a:pPr lvl="1"/>
            <a:r>
              <a:rPr lang="en-US" dirty="0"/>
              <a:t>What kind of layers – “architecture”</a:t>
            </a:r>
          </a:p>
          <a:p>
            <a:pPr lvl="1"/>
            <a:r>
              <a:rPr lang="en-US" dirty="0"/>
              <a:t>Which hidden activation functions</a:t>
            </a:r>
          </a:p>
          <a:p>
            <a:pPr lvl="1"/>
            <a:r>
              <a:rPr lang="en-US" dirty="0"/>
              <a:t>Which output activation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</a:t>
            </a:r>
          </a:p>
          <a:p>
            <a:pPr lvl="1"/>
            <a:r>
              <a:rPr lang="en-US" dirty="0"/>
              <a:t>Which loss and metric</a:t>
            </a:r>
          </a:p>
          <a:p>
            <a:pPr lvl="1"/>
            <a:r>
              <a:rPr lang="en-US" dirty="0"/>
              <a:t>Which optimizer</a:t>
            </a:r>
          </a:p>
          <a:p>
            <a:pPr lvl="1"/>
            <a:r>
              <a:rPr lang="en-US" dirty="0"/>
              <a:t>Learning rate schedule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Validation split</a:t>
            </a:r>
          </a:p>
          <a:p>
            <a:pPr lvl="1"/>
            <a:r>
              <a:rPr lang="en-US" dirty="0"/>
              <a:t>Epoch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7466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35DE-FC85-4EC7-8D78-4083C634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393B-E0E4-42AA-9A1A-59AD3B01B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MSE</a:t>
            </a:r>
          </a:p>
          <a:p>
            <a:pPr lvl="1"/>
            <a:r>
              <a:rPr lang="en-US" dirty="0"/>
              <a:t>MAE if outliers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60D9-1055-43C8-82F4-D355D22ACC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Cross entropy</a:t>
            </a:r>
          </a:p>
          <a:p>
            <a:pPr lvl="2"/>
            <a:r>
              <a:rPr lang="en-US" i="1" dirty="0"/>
              <a:t>(see Wikipedia for more info)</a:t>
            </a:r>
          </a:p>
        </p:txBody>
      </p:sp>
    </p:spTree>
    <p:extLst>
      <p:ext uri="{BB962C8B-B14F-4D97-AF65-F5344CB8AC3E}">
        <p14:creationId xmlns:p14="http://schemas.microsoft.com/office/powerpoint/2010/main" val="5185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1C1-4259-4A18-A589-EF6B344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Feed-forward 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94817B-8708-4515-9812-54FCEEAB3B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2" y="1671974"/>
            <a:ext cx="5997316" cy="35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3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5688CF-0BB5-4A75-8E15-65CFA1AC5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D153F-9D2C-4C00-9199-B2B7556FC4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411679-688C-4010-9D36-AA5BB9E2B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377</TotalTime>
  <Words>289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Keras – ANN Implementation</vt:lpstr>
      <vt:lpstr>Neural Network Architecture</vt:lpstr>
      <vt:lpstr>The Many Hyperparameters</vt:lpstr>
      <vt:lpstr>Neurons &amp; Layer Counts</vt:lpstr>
      <vt:lpstr>NN for Regression vs. Classification</vt:lpstr>
      <vt:lpstr>Output Activation Functions</vt:lpstr>
      <vt:lpstr>The Keras Neural Network Process</vt:lpstr>
      <vt:lpstr>Loss Functions</vt:lpstr>
      <vt:lpstr>Feed-forward NN</vt:lpstr>
      <vt:lpstr>Sequential NN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– ANN Implementation</dc:title>
  <dc:creator>Julian Wade</dc:creator>
  <cp:lastModifiedBy>Julian Wade</cp:lastModifiedBy>
  <cp:revision>4</cp:revision>
  <dcterms:created xsi:type="dcterms:W3CDTF">2020-10-31T00:45:17Z</dcterms:created>
  <dcterms:modified xsi:type="dcterms:W3CDTF">2021-03-28T23:55:13Z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