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C984-E1F1-4436-8AC0-4287D19FAE36}" v="40" dt="2020-11-16T15:10:2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DD14C984-E1F1-4436-8AC0-4287D19FAE36}"/>
    <pc:docChg chg="custSel modSld">
      <pc:chgData name="John Julian" userId="29300715-b10e-48a2-887f-b7fa4e9e6130" providerId="ADAL" clId="{DD14C984-E1F1-4436-8AC0-4287D19FAE36}" dt="2020-11-16T15:10:25.486" v="74" actId="20577"/>
      <pc:docMkLst>
        <pc:docMk/>
      </pc:docMkLst>
      <pc:sldChg chg="modSp">
        <pc:chgData name="John Julian" userId="29300715-b10e-48a2-887f-b7fa4e9e6130" providerId="ADAL" clId="{DD14C984-E1F1-4436-8AC0-4287D19FAE36}" dt="2020-11-16T15:03:38.697" v="72" actId="20577"/>
        <pc:sldMkLst>
          <pc:docMk/>
          <pc:sldMk cId="3860169897" sldId="256"/>
        </pc:sldMkLst>
        <pc:spChg chg="mod">
          <ac:chgData name="John Julian" userId="29300715-b10e-48a2-887f-b7fa4e9e6130" providerId="ADAL" clId="{DD14C984-E1F1-4436-8AC0-4287D19FAE36}" dt="2020-11-16T15:03:38.697" v="72" actId="20577"/>
          <ac:spMkLst>
            <pc:docMk/>
            <pc:sldMk cId="3860169897" sldId="256"/>
            <ac:spMk id="2" creationId="{80A7F6D3-5610-4D4B-957E-425A40D8D8C0}"/>
          </ac:spMkLst>
        </pc:spChg>
      </pc:sldChg>
      <pc:sldChg chg="modSp modAnim">
        <pc:chgData name="John Julian" userId="29300715-b10e-48a2-887f-b7fa4e9e6130" providerId="ADAL" clId="{DD14C984-E1F1-4436-8AC0-4287D19FAE36}" dt="2020-11-08T16:44:57.087" v="51" actId="20577"/>
        <pc:sldMkLst>
          <pc:docMk/>
          <pc:sldMk cId="3458202838" sldId="257"/>
        </pc:sldMkLst>
        <pc:spChg chg="mod">
          <ac:chgData name="John Julian" userId="29300715-b10e-48a2-887f-b7fa4e9e6130" providerId="ADAL" clId="{DD14C984-E1F1-4436-8AC0-4287D19FAE36}" dt="2020-11-08T16:44:57.087" v="51" actId="20577"/>
          <ac:spMkLst>
            <pc:docMk/>
            <pc:sldMk cId="3458202838" sldId="257"/>
            <ac:spMk id="3" creationId="{5F4E80FA-34AB-48E1-BB7D-A264AC981567}"/>
          </ac:spMkLst>
        </pc:spChg>
      </pc:sldChg>
      <pc:sldChg chg="modSp">
        <pc:chgData name="John Julian" userId="29300715-b10e-48a2-887f-b7fa4e9e6130" providerId="ADAL" clId="{DD14C984-E1F1-4436-8AC0-4287D19FAE36}" dt="2020-11-16T15:10:25.486" v="74" actId="20577"/>
        <pc:sldMkLst>
          <pc:docMk/>
          <pc:sldMk cId="27951150" sldId="258"/>
        </pc:sldMkLst>
        <pc:spChg chg="mod">
          <ac:chgData name="John Julian" userId="29300715-b10e-48a2-887f-b7fa4e9e6130" providerId="ADAL" clId="{DD14C984-E1F1-4436-8AC0-4287D19FAE36}" dt="2020-11-16T15:10:25.486" v="74" actId="20577"/>
          <ac:spMkLst>
            <pc:docMk/>
            <pc:sldMk cId="27951150" sldId="258"/>
            <ac:spMk id="3" creationId="{3B41985E-9EBE-405A-91FE-7FB31BD1C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– Point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</a:t>
            </a:r>
            <a:r>
              <a:rPr lang="en-US" dirty="0" err="1"/>
              <a:t>Econoimcs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689-AC55-4FC5-8176-05FDE8FD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 </a:t>
            </a:r>
            <a:r>
              <a:rPr lang="en-US" dirty="0" err="1"/>
              <a:t>Clust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9909000-AACB-4685-8876-869DB9C78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95" y="1143000"/>
            <a:ext cx="7077410" cy="4584700"/>
          </a:xfrm>
        </p:spPr>
      </p:pic>
    </p:spTree>
    <p:extLst>
      <p:ext uri="{BB962C8B-B14F-4D97-AF65-F5344CB8AC3E}">
        <p14:creationId xmlns:p14="http://schemas.microsoft.com/office/powerpoint/2010/main" val="9171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48B-C766-4D79-9388-3EB2815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1BF2-C384-4AF5-B753-3DC8062C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(Maximal)</a:t>
            </a:r>
          </a:p>
          <a:p>
            <a:pPr lvl="1"/>
            <a:r>
              <a:rPr lang="en-US" dirty="0"/>
              <a:t>Compute all dissimilarities between points in A and B</a:t>
            </a:r>
          </a:p>
          <a:p>
            <a:pPr lvl="2"/>
            <a:r>
              <a:rPr lang="en-US" dirty="0"/>
              <a:t>Record largest</a:t>
            </a:r>
          </a:p>
          <a:p>
            <a:pPr lvl="2"/>
            <a:r>
              <a:rPr lang="en-US" dirty="0"/>
              <a:t>Fuse by smallest of the largest distances</a:t>
            </a:r>
          </a:p>
          <a:p>
            <a:r>
              <a:rPr lang="en-US" dirty="0"/>
              <a:t>Single (Minimal)</a:t>
            </a:r>
          </a:p>
          <a:p>
            <a:pPr lvl="1"/>
            <a:r>
              <a:rPr lang="en-US" dirty="0"/>
              <a:t>Complete but record smallest</a:t>
            </a:r>
          </a:p>
          <a:p>
            <a:pPr lvl="2"/>
            <a:r>
              <a:rPr lang="en-US" dirty="0"/>
              <a:t>Trailing clusters (see next image)</a:t>
            </a:r>
          </a:p>
          <a:p>
            <a:r>
              <a:rPr lang="en-US" dirty="0"/>
              <a:t>Average</a:t>
            </a:r>
          </a:p>
          <a:p>
            <a:pPr lvl="1"/>
            <a:r>
              <a:rPr lang="en-US" dirty="0"/>
              <a:t>Pretty self explanatory</a:t>
            </a:r>
          </a:p>
          <a:p>
            <a:r>
              <a:rPr lang="en-US" dirty="0"/>
              <a:t>Centroid</a:t>
            </a:r>
          </a:p>
          <a:p>
            <a:pPr lvl="1"/>
            <a:r>
              <a:rPr lang="en-US" dirty="0"/>
              <a:t>Calculate centroids of clusters</a:t>
            </a:r>
          </a:p>
          <a:p>
            <a:pPr lvl="2"/>
            <a:r>
              <a:rPr lang="en-US" i="1" dirty="0"/>
              <a:t>WARNING can result with defusing (boom!)</a:t>
            </a:r>
          </a:p>
        </p:txBody>
      </p:sp>
    </p:spTree>
    <p:extLst>
      <p:ext uri="{BB962C8B-B14F-4D97-AF65-F5344CB8AC3E}">
        <p14:creationId xmlns:p14="http://schemas.microsoft.com/office/powerpoint/2010/main" val="42303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5035-3C69-4665-B4AE-CB0B0DBB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 </a:t>
            </a:r>
            <a:r>
              <a:rPr lang="en-US" dirty="0" err="1"/>
              <a:t>Clust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DFD2F75-085B-4B7D-9471-CED2AFDC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59" y="133350"/>
            <a:ext cx="7842802" cy="5556250"/>
          </a:xfrm>
        </p:spPr>
      </p:pic>
    </p:spTree>
    <p:extLst>
      <p:ext uri="{BB962C8B-B14F-4D97-AF65-F5344CB8AC3E}">
        <p14:creationId xmlns:p14="http://schemas.microsoft.com/office/powerpoint/2010/main" val="217461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C332-1E7F-4015-AFA8-2449C9F3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14C6-BDBA-45E3-8B5F-B0ED28F2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matters</a:t>
            </a:r>
          </a:p>
          <a:p>
            <a:r>
              <a:rPr lang="en-US" dirty="0"/>
              <a:t>Clusters are sensitive to modelling choices</a:t>
            </a:r>
          </a:p>
          <a:p>
            <a:r>
              <a:rPr lang="en-US" dirty="0"/>
              <a:t>K-means and h-cluster label all data</a:t>
            </a:r>
          </a:p>
          <a:p>
            <a:pPr lvl="1"/>
            <a:r>
              <a:rPr lang="en-US" i="1" dirty="0"/>
              <a:t>Soft </a:t>
            </a:r>
            <a:r>
              <a:rPr lang="en-US" dirty="0"/>
              <a:t>k-means</a:t>
            </a:r>
          </a:p>
          <a:p>
            <a:pPr lvl="1"/>
            <a:r>
              <a:rPr lang="en-US" dirty="0"/>
              <a:t>“Mixture models” (not covered)</a:t>
            </a:r>
          </a:p>
          <a:p>
            <a:r>
              <a:rPr lang="en-US" dirty="0"/>
              <a:t>Never know true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0DE5-AE3B-4BBE-9505-6D15ED9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80FA-34AB-48E1-BB7D-A264AC98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the y-variable go?</a:t>
            </a:r>
          </a:p>
          <a:p>
            <a:pPr lvl="1"/>
            <a:r>
              <a:rPr lang="en-US" dirty="0"/>
              <a:t>“Unlabeled data”</a:t>
            </a:r>
          </a:p>
          <a:p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Density estimation</a:t>
            </a:r>
          </a:p>
          <a:p>
            <a:pPr lvl="2"/>
            <a:r>
              <a:rPr lang="en-US" dirty="0"/>
              <a:t>Estimate pdf underlying Data</a:t>
            </a:r>
          </a:p>
          <a:p>
            <a:pPr lvl="1"/>
            <a:r>
              <a:rPr lang="en-US" dirty="0"/>
              <a:t>Anomaly detection</a:t>
            </a:r>
          </a:p>
          <a:p>
            <a:pPr lvl="2"/>
            <a:r>
              <a:rPr lang="en-US" dirty="0"/>
              <a:t>What if I say I am not like the others? (Foo Fighters - The Pretender)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</a:t>
            </a:r>
          </a:p>
          <a:p>
            <a:pPr lvl="2"/>
            <a:r>
              <a:rPr lang="en-US" dirty="0"/>
              <a:t>Why can’t we be friends?</a:t>
            </a:r>
          </a:p>
          <a:p>
            <a:pPr lvl="2"/>
            <a:r>
              <a:rPr lang="en-US"/>
              <a:t>Customer segmentation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F34-EB36-488A-9113-A0396579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985E-9EBE-405A-91FE-7FB31BD1C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Find K </a:t>
            </a:r>
            <a:r>
              <a:rPr lang="en-US"/>
              <a:t>groups among </a:t>
            </a:r>
            <a:r>
              <a:rPr lang="en-US" dirty="0"/>
              <a:t>data</a:t>
            </a:r>
          </a:p>
          <a:p>
            <a:pPr lvl="1"/>
            <a:endParaRPr lang="en-US" dirty="0"/>
          </a:p>
          <a:p>
            <a:r>
              <a:rPr lang="en-US" dirty="0"/>
              <a:t>Choice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9FE8-416A-41D7-8553-70DE12B0C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Each data own cluster</a:t>
            </a:r>
          </a:p>
          <a:p>
            <a:pPr lvl="1"/>
            <a:r>
              <a:rPr lang="en-US" dirty="0"/>
              <a:t>Hierarchically fuse</a:t>
            </a:r>
          </a:p>
          <a:p>
            <a:r>
              <a:rPr lang="en-US" dirty="0"/>
              <a:t>Choices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Dissimilarity measure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Linkage</a:t>
            </a:r>
          </a:p>
        </p:txBody>
      </p:sp>
    </p:spTree>
    <p:extLst>
      <p:ext uri="{BB962C8B-B14F-4D97-AF65-F5344CB8AC3E}">
        <p14:creationId xmlns:p14="http://schemas.microsoft.com/office/powerpoint/2010/main" val="279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90A9-FC86-48B5-8EF6-55BE15F6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68B2A8B-A1E7-4A20-9BF1-E7BB211E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65" y="1143000"/>
            <a:ext cx="6791469" cy="4584700"/>
          </a:xfrm>
        </p:spPr>
      </p:pic>
    </p:spTree>
    <p:extLst>
      <p:ext uri="{BB962C8B-B14F-4D97-AF65-F5344CB8AC3E}">
        <p14:creationId xmlns:p14="http://schemas.microsoft.com/office/powerpoint/2010/main" val="35254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3ADA-EBD2-4974-8200-AE9753B8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</a:t>
            </a:r>
          </a:p>
        </p:txBody>
      </p:sp>
      <p:pic>
        <p:nvPicPr>
          <p:cNvPr id="5" name="Content Placeholder 4" descr="Scatter chart, qr code&#10;&#10;Description automatically generated">
            <a:extLst>
              <a:ext uri="{FF2B5EF4-FFF2-40B4-BE49-F238E27FC236}">
                <a16:creationId xmlns:a16="http://schemas.microsoft.com/office/drawing/2014/main" id="{4AD3E62C-8221-4B79-9DF0-BAD89EDA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04" y="0"/>
            <a:ext cx="5290391" cy="5673343"/>
          </a:xfrm>
        </p:spPr>
      </p:pic>
    </p:spTree>
    <p:extLst>
      <p:ext uri="{BB962C8B-B14F-4D97-AF65-F5344CB8AC3E}">
        <p14:creationId xmlns:p14="http://schemas.microsoft.com/office/powerpoint/2010/main" val="328992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0541-BFF2-40B2-B140-95DD75D7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Euclidean Distance (extend Pythagorean Theorem)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B5118DD-26FC-4122-B0D1-15F0F1FC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54139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AD0F-2587-4F0E-A2C5-38965585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B361881-CF5E-41CB-9B49-5C1F02DF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6" y="95250"/>
            <a:ext cx="4942707" cy="5613400"/>
          </a:xfrm>
        </p:spPr>
      </p:pic>
    </p:spTree>
    <p:extLst>
      <p:ext uri="{BB962C8B-B14F-4D97-AF65-F5344CB8AC3E}">
        <p14:creationId xmlns:p14="http://schemas.microsoft.com/office/powerpoint/2010/main" val="106369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689-AC55-4FC5-8176-05FDE8FD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 </a:t>
            </a:r>
            <a:r>
              <a:rPr lang="en-US" dirty="0" err="1"/>
              <a:t>Clust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3CDF5AA-D9A0-457D-9017-3A90CCA7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95" y="0"/>
            <a:ext cx="7743970" cy="5727700"/>
          </a:xfrm>
        </p:spPr>
      </p:pic>
    </p:spTree>
    <p:extLst>
      <p:ext uri="{BB962C8B-B14F-4D97-AF65-F5344CB8AC3E}">
        <p14:creationId xmlns:p14="http://schemas.microsoft.com/office/powerpoint/2010/main" val="5947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2A2B-ACB9-4382-9D18-A4E946B0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 </a:t>
            </a:r>
            <a:r>
              <a:rPr lang="en-US" dirty="0" err="1"/>
              <a:t>Clust</a:t>
            </a:r>
            <a:r>
              <a:rPr lang="en-US" dirty="0"/>
              <a:t> – Dissimilarity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376-191D-401D-82D3-3F1384FD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Setting: Online retailer, purchases, and recommendations</a:t>
            </a:r>
          </a:p>
          <a:p>
            <a:pPr lvl="1"/>
            <a:r>
              <a:rPr lang="en-US" dirty="0"/>
              <a:t>Encode purchases 0 or 1</a:t>
            </a:r>
          </a:p>
          <a:p>
            <a:pPr lvl="1"/>
            <a:endParaRPr lang="en-US" dirty="0"/>
          </a:p>
          <a:p>
            <a:r>
              <a:rPr lang="en-US" dirty="0"/>
              <a:t>Euclidean distance</a:t>
            </a:r>
          </a:p>
          <a:p>
            <a:pPr lvl="1"/>
            <a:r>
              <a:rPr lang="en-US" dirty="0"/>
              <a:t>Infrequent shoppers encoded together</a:t>
            </a:r>
          </a:p>
          <a:p>
            <a:pPr lvl="1"/>
            <a:r>
              <a:rPr lang="en-US" dirty="0"/>
              <a:t>“Sparse” data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Correlation-based Distance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494068-825D-4F64-BD7B-F8DEB047E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8C36ED-E687-450F-AB32-052DEB3C67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2031A-1D6E-4DD9-A3CB-57BF056758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79</TotalTime>
  <Words>223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Unsupervised Learning – Point Clustering</vt:lpstr>
      <vt:lpstr>Unsupervised Learning</vt:lpstr>
      <vt:lpstr>Two Methods</vt:lpstr>
      <vt:lpstr>K Means</vt:lpstr>
      <vt:lpstr>K Means</vt:lpstr>
      <vt:lpstr>Euclidean Distance (extend Pythagorean Theorem)</vt:lpstr>
      <vt:lpstr>K Means</vt:lpstr>
      <vt:lpstr>H Clust</vt:lpstr>
      <vt:lpstr>H Clust – Dissimilarity Measure</vt:lpstr>
      <vt:lpstr>H Clust</vt:lpstr>
      <vt:lpstr>Linkages</vt:lpstr>
      <vt:lpstr>H Clust</vt:lpstr>
      <vt:lpstr>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Julian Wade</dc:creator>
  <cp:lastModifiedBy>Julian Wade</cp:lastModifiedBy>
  <cp:revision>8</cp:revision>
  <dcterms:created xsi:type="dcterms:W3CDTF">2020-11-08T02:44:31Z</dcterms:created>
  <dcterms:modified xsi:type="dcterms:W3CDTF">2020-11-16T15:10:27Z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