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2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4A27"/>
    <a:srgbClr val="1329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7" d="100"/>
          <a:sy n="97" d="100"/>
        </p:scale>
        <p:origin x="10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alphaModFix amt="92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08F38F5-7B5E-4740-A337-243BDA8AEE03}"/>
              </a:ext>
            </a:extLst>
          </p:cNvPr>
          <p:cNvSpPr/>
          <p:nvPr userDrawn="1"/>
        </p:nvSpPr>
        <p:spPr>
          <a:xfrm>
            <a:off x="0" y="0"/>
            <a:ext cx="12192000" cy="1894114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CBA2BA-9483-4E2C-A77A-E6E29217DCC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136525"/>
            <a:ext cx="11851341" cy="898899"/>
          </a:xfrm>
        </p:spPr>
        <p:txBody>
          <a:bodyPr anchor="t"/>
          <a:lstStyle>
            <a:lvl1pPr algn="r">
              <a:defRPr sz="6000" b="1">
                <a:solidFill>
                  <a:srgbClr val="E84A27"/>
                </a:solidFill>
              </a:defRPr>
            </a:lvl1pPr>
          </a:lstStyle>
          <a:p>
            <a:r>
              <a:rPr lang="en-US" dirty="0"/>
              <a:t>Lecture Name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AAE08C-2DFA-41BF-90C8-9EA00F99C82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707341" y="1231366"/>
            <a:ext cx="9144000" cy="1655762"/>
          </a:xfrm>
        </p:spPr>
        <p:txBody>
          <a:bodyPr/>
          <a:lstStyle>
            <a:lvl1pPr marL="0" indent="0" algn="r">
              <a:buNone/>
              <a:defRPr sz="2400" b="1">
                <a:solidFill>
                  <a:srgbClr val="E84A27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UIUC ECON 490 Applied Machine Learning in Economics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2B1E16-2EB5-4057-8781-B96132988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99399-398A-4C41-8C6C-06BD9AEFD18D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AF4441-01B0-41A1-8706-6CD399858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3DA2F5-AFD8-4CB7-94DF-AE9A5AE71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07100-2BF0-4E9C-A6A6-1DA190E54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480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D75FF-077C-4A9C-8FD6-35D07DF01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2900"/>
            <a:ext cx="10515600" cy="646656"/>
          </a:xfrm>
        </p:spPr>
        <p:txBody>
          <a:bodyPr anchor="t"/>
          <a:lstStyle>
            <a:lvl1pPr>
              <a:defRPr b="1">
                <a:solidFill>
                  <a:srgbClr val="E84A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952E9-6B42-4894-8BB8-6ADD0A2A6C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3000"/>
            <a:ext cx="10515600" cy="45854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04AAB0-FB1C-493B-B9B5-447A7773A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99399-398A-4C41-8C6C-06BD9AEFD18D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CFF192-81D6-44BA-8736-B2F12F07D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BAA711-06AE-4806-911B-BBE202B17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07100-2BF0-4E9C-A6A6-1DA190E54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79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664FB-22DA-489F-A215-E7347B1CA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2901"/>
            <a:ext cx="10515600" cy="599492"/>
          </a:xfrm>
        </p:spPr>
        <p:txBody>
          <a:bodyPr anchor="t"/>
          <a:lstStyle>
            <a:lvl1pPr>
              <a:defRPr b="1">
                <a:solidFill>
                  <a:srgbClr val="E84A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B65B7-316C-48E3-AEDC-F481C78510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43000"/>
            <a:ext cx="5181600" cy="4576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641D60-CF11-439F-8836-F27C0AF7B6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43000"/>
            <a:ext cx="5181600" cy="4576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CA6D71-0B86-47F3-AD6F-EB441160F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F3D30-A9D3-458D-97DA-D5E31B70A1FA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00E042-AC4B-43D6-985A-EB378A9EF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EFB824-0178-4DED-9CBE-3273B7CC0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53398-437B-4C3D-8DBF-6C17EBD12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564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1300A-2C9A-4093-B985-4F4B62685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2900"/>
            <a:ext cx="10515600" cy="571500"/>
          </a:xfrm>
        </p:spPr>
        <p:txBody>
          <a:bodyPr anchor="t"/>
          <a:lstStyle>
            <a:lvl1pPr>
              <a:defRPr b="1">
                <a:solidFill>
                  <a:srgbClr val="E84A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64F2B7-5EBF-4087-A642-205DFE480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F3D30-A9D3-458D-97DA-D5E31B70A1FA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A2CE22-9D48-4C84-9B69-6BBF1E277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97F086-97F3-4CE6-B8FB-3C1753E67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53398-437B-4C3D-8DBF-6C17EBD12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768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90209-7C5B-4EC8-94A5-312EEE26E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6668"/>
            <a:ext cx="10515600" cy="2852737"/>
          </a:xfrm>
        </p:spPr>
        <p:txBody>
          <a:bodyPr anchor="b"/>
          <a:lstStyle>
            <a:lvl1pPr>
              <a:defRPr sz="6000" b="1">
                <a:solidFill>
                  <a:srgbClr val="E84A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3BAE19-C506-4FDE-A397-5C4332C5C3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422639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AA1F3D-37BA-480B-B982-1860DB909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99399-398A-4C41-8C6C-06BD9AEFD18D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2E949C-A0E1-4647-B8B2-D85327C79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94E57A-49FB-4F07-B574-D6CBB72DB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07100-2BF0-4E9C-A6A6-1DA190E54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872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F721E-DE5C-4180-9CAA-602201C14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15021"/>
            <a:ext cx="10515600" cy="1325563"/>
          </a:xfrm>
        </p:spPr>
        <p:txBody>
          <a:bodyPr/>
          <a:lstStyle>
            <a:lvl1pPr>
              <a:defRPr b="1">
                <a:solidFill>
                  <a:srgbClr val="E84A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9F9590-BEA7-4C8D-BF3F-06F2D6DFA2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0049B3-9CED-4E23-9702-DFA9685690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2368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B78C6F-35E5-4AC9-9979-79A87F74D6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8CDDB2-1741-4FBF-ACE4-DC59F484C4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2368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CFE34F-0467-4747-9DFB-2267314DE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99399-398A-4C41-8C6C-06BD9AEFD18D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CBD7FE-4933-4DFC-9293-502C519E5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E18997-C271-43D0-B331-EFF42790A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07100-2BF0-4E9C-A6A6-1DA190E54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402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16B40F-1C8A-4CAB-81CE-92FA25AF4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99399-398A-4C41-8C6C-06BD9AEFD18D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651875-C122-4619-BCF7-7FFC9B6AF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4607BB-0E3B-4587-9195-D602F5D96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07100-2BF0-4E9C-A6A6-1DA190E54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2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138E78-76CC-4442-B3DA-8B33E6B13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4AA233-36CB-4521-9764-D67D07E74A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4190D0-F842-4FA6-B4B0-74B99AB6A6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99399-398A-4C41-8C6C-06BD9AEFD18D}" type="datetimeFigureOut">
              <a:rPr lang="en-US" smtClean="0"/>
              <a:t>8/14/2020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8F6103-0A9E-429B-8AD9-95DFE9C9B1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F8BF6D-F576-44C5-9C89-A457EE5B43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907100-2BF0-4E9C-A6A6-1DA190E54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832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8" r:id="rId3"/>
    <p:sldLayoutId id="2147483669" r:id="rId4"/>
    <p:sldLayoutId id="2147483651" r:id="rId5"/>
    <p:sldLayoutId id="2147483653" r:id="rId6"/>
    <p:sldLayoutId id="214748365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7F6D3-5610-4D4B-957E-425A40D8D8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Regression Fundamentals II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3DB47B-1C47-4D14-88E6-CDB1E27E97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UIUC ECON 490: Applied Machine Learning in Economics</a:t>
            </a:r>
          </a:p>
        </p:txBody>
      </p:sp>
    </p:spTree>
    <p:extLst>
      <p:ext uri="{BB962C8B-B14F-4D97-AF65-F5344CB8AC3E}">
        <p14:creationId xmlns:p14="http://schemas.microsoft.com/office/powerpoint/2010/main" val="3860169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4CBDD-7CFA-4FC2-A7E3-66A6CFCD9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Hypothesis Testing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07B4F74-E74D-4262-B67F-92602176102C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marL="0" lv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lv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lv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ar-AE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07B4F74-E74D-4262-B67F-9260217610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41173833-AE57-4ECD-8E1D-F027CBD0AFE9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Philosophy:</a:t>
                </a:r>
              </a:p>
              <a:p>
                <a:r>
                  <a:rPr lang="en-US" dirty="0"/>
                  <a:t>Never accept</a:t>
                </a:r>
                <a:r>
                  <a:rPr lang="ar-A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Can reject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at </a:t>
                </a:r>
                <a14:m>
                  <m:oMath xmlns:m="http://schemas.openxmlformats.org/officeDocument/2006/math">
                    <m:r>
                      <a:rPr lang="ar-AE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confidence-level</a:t>
                </a: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41173833-AE57-4ECD-8E1D-F027CBD0AF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l="-24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9293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256D1-EF9A-4BCD-AF3E-4288FE133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Types of Error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Table 3">
                <a:extLst>
                  <a:ext uri="{FF2B5EF4-FFF2-40B4-BE49-F238E27FC236}">
                    <a16:creationId xmlns:a16="http://schemas.microsoft.com/office/drawing/2014/main" id="{D151962C-D1B6-4008-99A8-D9EC4AA388D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32212346"/>
                  </p:ext>
                </p:extLst>
              </p:nvPr>
            </p:nvGraphicFramePr>
            <p:xfrm>
              <a:off x="2053771" y="1546981"/>
              <a:ext cx="8084458" cy="32613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704238">
                      <a:extLst>
                        <a:ext uri="{9D8B030D-6E8A-4147-A177-3AD203B41FA5}">
                          <a16:colId xmlns:a16="http://schemas.microsoft.com/office/drawing/2014/main" val="2519035559"/>
                        </a:ext>
                      </a:extLst>
                    </a:gridCol>
                    <a:gridCol w="3269808">
                      <a:extLst>
                        <a:ext uri="{9D8B030D-6E8A-4147-A177-3AD203B41FA5}">
                          <a16:colId xmlns:a16="http://schemas.microsoft.com/office/drawing/2014/main" val="2771088245"/>
                        </a:ext>
                      </a:extLst>
                    </a:gridCol>
                    <a:gridCol w="3110412">
                      <a:extLst>
                        <a:ext uri="{9D8B030D-6E8A-4147-A177-3AD203B41FA5}">
                          <a16:colId xmlns:a16="http://schemas.microsoft.com/office/drawing/2014/main" val="306297699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Fail to Reject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ar-AE" sz="2800" smtClean="0"/>
                                  </m:ctrlPr>
                                </m:sSubPr>
                                <m:e>
                                  <m:r>
                                    <a:rPr lang="ar-AE" sz="2800"/>
                                    <m:t>𝐻</m:t>
                                  </m:r>
                                </m:e>
                                <m:sub>
                                  <m:r>
                                    <a:rPr lang="en-US" sz="2800" smtClean="0"/>
                                    <m:t>0</m:t>
                                  </m:r>
                                </m:sub>
                              </m:sSub>
                            </m:oMath>
                          </a14:m>
                          <a:endParaRPr lang="en-US" sz="28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Reject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ar-AE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 sz="280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280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endParaRPr lang="en-US" sz="2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6281138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800" b="0" dirty="0"/>
                            <a:t>False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ar-AE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 sz="280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280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endParaRPr lang="en-US" sz="28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dirty="0"/>
                        </a:p>
                        <a:p>
                          <a:pPr algn="l"/>
                          <a:endParaRPr lang="en-US" sz="2800" dirty="0"/>
                        </a:p>
                        <a:p>
                          <a:pPr algn="l"/>
                          <a:endParaRPr lang="en-US" sz="2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150735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800" dirty="0"/>
                            <a:t>True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ar-AE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 sz="280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280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endParaRPr lang="en-US" sz="28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dirty="0"/>
                        </a:p>
                        <a:p>
                          <a:pPr algn="l"/>
                          <a:endParaRPr lang="en-US" sz="2800" dirty="0"/>
                        </a:p>
                        <a:p>
                          <a:pPr algn="l"/>
                          <a:endParaRPr lang="en-US" sz="2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1341133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" name="Table 3">
                <a:extLst>
                  <a:ext uri="{FF2B5EF4-FFF2-40B4-BE49-F238E27FC236}">
                    <a16:creationId xmlns:a16="http://schemas.microsoft.com/office/drawing/2014/main" id="{D151962C-D1B6-4008-99A8-D9EC4AA388D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32212346"/>
                  </p:ext>
                </p:extLst>
              </p:nvPr>
            </p:nvGraphicFramePr>
            <p:xfrm>
              <a:off x="2053771" y="1546981"/>
              <a:ext cx="8084458" cy="32613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704238">
                      <a:extLst>
                        <a:ext uri="{9D8B030D-6E8A-4147-A177-3AD203B41FA5}">
                          <a16:colId xmlns:a16="http://schemas.microsoft.com/office/drawing/2014/main" val="2519035559"/>
                        </a:ext>
                      </a:extLst>
                    </a:gridCol>
                    <a:gridCol w="3269808">
                      <a:extLst>
                        <a:ext uri="{9D8B030D-6E8A-4147-A177-3AD203B41FA5}">
                          <a16:colId xmlns:a16="http://schemas.microsoft.com/office/drawing/2014/main" val="2771088245"/>
                        </a:ext>
                      </a:extLst>
                    </a:gridCol>
                    <a:gridCol w="3110412">
                      <a:extLst>
                        <a:ext uri="{9D8B030D-6E8A-4147-A177-3AD203B41FA5}">
                          <a16:colId xmlns:a16="http://schemas.microsoft.com/office/drawing/2014/main" val="3062976990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2142" t="-10588" r="-95345" b="-531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59883" t="-10588" r="-196" b="-53176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28113820"/>
                      </a:ext>
                    </a:extLst>
                  </a:tr>
                  <a:tr h="13716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41593" r="-374643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dirty="0"/>
                        </a:p>
                        <a:p>
                          <a:pPr algn="l"/>
                          <a:endParaRPr lang="en-US" sz="2800" dirty="0"/>
                        </a:p>
                        <a:p>
                          <a:pPr algn="l"/>
                          <a:endParaRPr lang="en-US" sz="2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15073503"/>
                      </a:ext>
                    </a:extLst>
                  </a:tr>
                  <a:tr h="13716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t="-142222" r="-374643" b="-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dirty="0"/>
                        </a:p>
                        <a:p>
                          <a:pPr algn="l"/>
                          <a:endParaRPr lang="en-US" sz="2800" dirty="0"/>
                        </a:p>
                        <a:p>
                          <a:pPr algn="l"/>
                          <a:endParaRPr lang="en-US" sz="2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1341133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7E4DBEF-AC76-46F6-B006-21CC073638CF}"/>
                  </a:ext>
                </a:extLst>
              </p:cNvPr>
              <p:cNvSpPr txBox="1"/>
              <p:nvPr/>
            </p:nvSpPr>
            <p:spPr>
              <a:xfrm>
                <a:off x="3785419" y="2045110"/>
                <a:ext cx="3215149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/>
                  <a:t>😄</a:t>
                </a:r>
              </a:p>
              <a:p>
                <a:pPr algn="ctr"/>
                <a:r>
                  <a:rPr lang="en-US" sz="2800" i="1" dirty="0"/>
                  <a:t>True Negative</a:t>
                </a:r>
                <a:endParaRPr lang="en-US" sz="2800" i="1" dirty="0">
                  <a:latin typeface="Cambria Math" panose="02040503050406030204" pitchFamily="18" charset="0"/>
                </a:endParaRPr>
              </a:p>
              <a:p>
                <a:r>
                  <a:rPr lang="en-US" sz="2800" dirty="0"/>
                  <a:t>Prob: </a:t>
                </a:r>
                <a14:m>
                  <m:oMath xmlns:m="http://schemas.openxmlformats.org/officeDocument/2006/math">
                    <m:r>
                      <a:rPr lang="en-US" sz="280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800">
                        <a:latin typeface="Cambria Math" panose="02040503050406030204" pitchFamily="18" charset="0"/>
                      </a:rPr>
                      <m:t>−</m:t>
                    </m:r>
                    <m:r>
                      <a:rPr lang="ar-AE" sz="280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sz="28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7E4DBEF-AC76-46F6-B006-21CC073638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5419" y="2045110"/>
                <a:ext cx="3215149" cy="1384995"/>
              </a:xfrm>
              <a:prstGeom prst="rect">
                <a:avLst/>
              </a:prstGeom>
              <a:blipFill>
                <a:blip r:embed="rId3"/>
                <a:stretch>
                  <a:fillRect l="-3985" t="-5263" b="-114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1135CC9-4886-4763-BBFA-CD5053CB8D89}"/>
                  </a:ext>
                </a:extLst>
              </p:cNvPr>
              <p:cNvSpPr txBox="1"/>
              <p:nvPr/>
            </p:nvSpPr>
            <p:spPr>
              <a:xfrm>
                <a:off x="7000568" y="2082347"/>
                <a:ext cx="3137661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/>
                  <a:t>🤥</a:t>
                </a:r>
                <a:r>
                  <a:rPr lang="en-US" sz="2800" dirty="0"/>
                  <a:t> Type 1 Error: </a:t>
                </a:r>
                <a:r>
                  <a:rPr lang="en-US" sz="2800" i="1" dirty="0"/>
                  <a:t>False Positive</a:t>
                </a:r>
              </a:p>
              <a:p>
                <a:r>
                  <a:rPr lang="en-US" sz="2800" dirty="0"/>
                  <a:t>Prob: </a:t>
                </a:r>
                <a14:m>
                  <m:oMath xmlns:m="http://schemas.openxmlformats.org/officeDocument/2006/math">
                    <m:r>
                      <a:rPr lang="ar-AE" sz="280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sz="28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1135CC9-4886-4763-BBFA-CD5053CB8D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0568" y="2082347"/>
                <a:ext cx="3137661" cy="1384995"/>
              </a:xfrm>
              <a:prstGeom prst="rect">
                <a:avLst/>
              </a:prstGeom>
              <a:blipFill>
                <a:blip r:embed="rId4"/>
                <a:stretch>
                  <a:fillRect l="-3883" t="-5727" b="-11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C82B3B9-4A33-40B4-8AC0-3861AEE598E7}"/>
                  </a:ext>
                </a:extLst>
              </p:cNvPr>
              <p:cNvSpPr txBox="1"/>
              <p:nvPr/>
            </p:nvSpPr>
            <p:spPr>
              <a:xfrm>
                <a:off x="3785419" y="3429000"/>
                <a:ext cx="3215149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/>
                  <a:t>😠 </a:t>
                </a:r>
                <a:r>
                  <a:rPr lang="en-US" sz="2800" dirty="0"/>
                  <a:t>Type 2 Error:</a:t>
                </a:r>
              </a:p>
              <a:p>
                <a:pPr algn="ctr"/>
                <a:r>
                  <a:rPr lang="en-US" sz="2800" i="1" dirty="0"/>
                  <a:t>False Negative</a:t>
                </a:r>
              </a:p>
              <a:p>
                <a:r>
                  <a:rPr lang="en-US" sz="2800" dirty="0"/>
                  <a:t>Prob: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80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endParaRPr lang="en-US" sz="28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C82B3B9-4A33-40B4-8AC0-3861AEE598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5419" y="3429000"/>
                <a:ext cx="3215149" cy="1384995"/>
              </a:xfrm>
              <a:prstGeom prst="rect">
                <a:avLst/>
              </a:prstGeom>
              <a:blipFill>
                <a:blip r:embed="rId5"/>
                <a:stretch>
                  <a:fillRect l="-3985" t="-5727" b="-114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C31F7EA-D1BB-4D40-8FD1-EB3D3B6207A7}"/>
                  </a:ext>
                </a:extLst>
              </p:cNvPr>
              <p:cNvSpPr txBox="1"/>
              <p:nvPr/>
            </p:nvSpPr>
            <p:spPr>
              <a:xfrm>
                <a:off x="7000568" y="3467342"/>
                <a:ext cx="3137661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/>
                  <a:t>💪 Power!</a:t>
                </a:r>
              </a:p>
              <a:p>
                <a:pPr algn="ctr"/>
                <a:r>
                  <a:rPr lang="en-US" sz="2800" i="1" dirty="0"/>
                  <a:t>True Positive</a:t>
                </a:r>
              </a:p>
              <a:p>
                <a:r>
                  <a:rPr lang="en-US" sz="2800" dirty="0"/>
                  <a:t>Prob: </a:t>
                </a:r>
                <a14:m>
                  <m:oMath xmlns:m="http://schemas.openxmlformats.org/officeDocument/2006/math">
                    <m:r>
                      <a:rPr lang="en-US" sz="280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800">
                        <a:latin typeface="Cambria Math" panose="02040503050406030204" pitchFamily="18" charset="0"/>
                      </a:rPr>
                      <m:t>−</m:t>
                    </m:r>
                    <m:r>
                      <a:rPr lang="ar-AE" sz="280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endParaRPr lang="en-US" sz="28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C31F7EA-D1BB-4D40-8FD1-EB3D3B6207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0568" y="3467342"/>
                <a:ext cx="3137661" cy="1384995"/>
              </a:xfrm>
              <a:prstGeom prst="rect">
                <a:avLst/>
              </a:prstGeom>
              <a:blipFill>
                <a:blip r:embed="rId6"/>
                <a:stretch>
                  <a:fillRect l="-3883" t="-5727" b="-11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0618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D0C9B-5402-49EE-A148-FC2EE7EA0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Diagnostics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75380E9-5793-449D-B8CB-602AEEBD34AE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143001"/>
                <a:ext cx="6014884" cy="3829594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sz="3400" dirty="0"/>
                  <a:t>Sensitivity:</a:t>
                </a:r>
                <a:endParaRPr lang="en-US" sz="3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ar-AE" sz="3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 sz="340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ar-AE" sz="340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ar-AE" sz="340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ar-AE" sz="3400"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  <m:r>
                        <a:rPr lang="en-US" sz="3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ar-AE" sz="3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3400" b="1" dirty="0"/>
                            <m:t>💪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sz="3400" b="1" dirty="0"/>
                            <m:t>💪</m:t>
                          </m:r>
                          <m:r>
                            <a:rPr lang="ar-AE" sz="340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nor/>
                            </m:rPr>
                            <a:rPr lang="en-US" sz="3400" b="1" dirty="0"/>
                            <m:t>😠</m:t>
                          </m:r>
                        </m:den>
                      </m:f>
                    </m:oMath>
                  </m:oMathPara>
                </a14:m>
                <a:endParaRPr lang="en-US" sz="3400" dirty="0"/>
              </a:p>
              <a:p>
                <a:pPr marL="0" indent="0">
                  <a:buNone/>
                </a:pPr>
                <a:endParaRPr lang="en-US" sz="3400" dirty="0"/>
              </a:p>
              <a:p>
                <a:r>
                  <a:rPr lang="en-US" sz="3400" dirty="0"/>
                  <a:t>Specificity: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ar-AE" sz="3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 sz="3400">
                              <a:latin typeface="Cambria Math" panose="02040503050406030204" pitchFamily="18" charset="0"/>
                            </a:rPr>
                            <m:t>𝑇𝑁</m:t>
                          </m:r>
                        </m:num>
                        <m:den>
                          <m:r>
                            <a:rPr lang="ar-AE" sz="3400">
                              <a:latin typeface="Cambria Math" panose="02040503050406030204" pitchFamily="18" charset="0"/>
                            </a:rPr>
                            <m:t>𝑇𝑁</m:t>
                          </m:r>
                          <m:r>
                            <a:rPr lang="ar-AE" sz="340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ar-AE" sz="3400">
                              <a:latin typeface="Cambria Math" panose="02040503050406030204" pitchFamily="18" charset="0"/>
                            </a:rPr>
                            <m:t>𝐹𝑃</m:t>
                          </m:r>
                        </m:den>
                      </m:f>
                      <m:r>
                        <a:rPr lang="en-US" sz="3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ar-AE" sz="3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3400" b="1" dirty="0"/>
                            <m:t>😄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sz="3400" b="1" dirty="0"/>
                            <m:t>😄</m:t>
                          </m:r>
                          <m:r>
                            <a:rPr lang="ar-AE" sz="340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nor/>
                            </m:rPr>
                            <a:rPr lang="en-US" sz="3400" b="1" dirty="0"/>
                            <m:t>🤥</m:t>
                          </m:r>
                        </m:den>
                      </m:f>
                    </m:oMath>
                  </m:oMathPara>
                </a14:m>
                <a:endParaRPr lang="en-US" sz="3400" dirty="0"/>
              </a:p>
              <a:p>
                <a:r>
                  <a:rPr lang="en-US" sz="3400" dirty="0"/>
                  <a:t>Accuracy: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ar-AE" sz="3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 sz="3400">
                              <a:latin typeface="Cambria Math" panose="02040503050406030204" pitchFamily="18" charset="0"/>
                            </a:rPr>
                            <m:t>𝑇𝑁</m:t>
                          </m:r>
                          <m:r>
                            <a:rPr lang="en-US" sz="3400" b="0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4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ar-AE" sz="3400">
                              <a:latin typeface="Cambria Math" panose="02040503050406030204" pitchFamily="18" charset="0"/>
                            </a:rPr>
                            <m:t>𝑇𝑁</m:t>
                          </m:r>
                          <m:r>
                            <a:rPr lang="en-US" sz="3400" b="0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4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sz="3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400" b="0" i="1" smtClean="0">
                              <a:latin typeface="Cambria Math" panose="02040503050406030204" pitchFamily="18" charset="0"/>
                            </a:rPr>
                            <m:t>𝐹𝑁</m:t>
                          </m:r>
                          <m:r>
                            <a:rPr lang="ar-AE" sz="340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ar-AE" sz="3400">
                              <a:latin typeface="Cambria Math" panose="02040503050406030204" pitchFamily="18" charset="0"/>
                            </a:rPr>
                            <m:t>𝐹𝑃</m:t>
                          </m:r>
                        </m:den>
                      </m:f>
                      <m:r>
                        <a:rPr lang="en-US" sz="3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ar-AE" sz="3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3400" b="1" dirty="0"/>
                            <m:t>😄</m:t>
                          </m:r>
                          <m:r>
                            <a:rPr lang="en-US" sz="340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nor/>
                            </m:rPr>
                            <a:rPr lang="en-US" sz="3400" b="1" dirty="0"/>
                            <m:t>💪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sz="3400" b="1" dirty="0"/>
                            <m:t>😄</m:t>
                          </m:r>
                          <m:r>
                            <a:rPr lang="en-US" sz="340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nor/>
                            </m:rPr>
                            <a:rPr lang="en-US" sz="3400" b="1" dirty="0"/>
                            <m:t>💪</m:t>
                          </m:r>
                          <m:r>
                            <a:rPr lang="en-US" sz="3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nor/>
                            </m:rPr>
                            <a:rPr lang="en-US" sz="3400" b="1" dirty="0"/>
                            <m:t>😠</m:t>
                          </m:r>
                          <m:r>
                            <a:rPr lang="ar-AE" sz="340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nor/>
                            </m:rPr>
                            <a:rPr lang="en-US" sz="3400" b="1" dirty="0"/>
                            <m:t>🤥</m:t>
                          </m:r>
                        </m:den>
                      </m:f>
                    </m:oMath>
                  </m:oMathPara>
                </a14:m>
                <a:endParaRPr lang="en-US" sz="34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75380E9-5793-449D-B8CB-602AEEBD34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143001"/>
                <a:ext cx="6014884" cy="3829594"/>
              </a:xfrm>
              <a:blipFill>
                <a:blip r:embed="rId2"/>
                <a:stretch>
                  <a:fillRect l="-1420" t="-36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FA761A-FB78-469F-A560-68D2CEB8DD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66038" y="1230087"/>
            <a:ext cx="4852219" cy="3829594"/>
          </a:xfrm>
        </p:spPr>
        <p:txBody>
          <a:bodyPr>
            <a:normAutofit fontScale="70000" lnSpcReduction="20000"/>
          </a:bodyPr>
          <a:lstStyle/>
          <a:p>
            <a:endParaRPr lang="en-US" sz="2400" dirty="0"/>
          </a:p>
          <a:p>
            <a:r>
              <a:rPr lang="en-US" sz="3400" dirty="0"/>
              <a:t>Correctly detecting correlations (power) </a:t>
            </a:r>
          </a:p>
          <a:p>
            <a:pPr lvl="1"/>
            <a:r>
              <a:rPr lang="en-US" sz="3000" dirty="0"/>
              <a:t>Output statistically significant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3400" dirty="0"/>
              <a:t>Specifically-nothing detection</a:t>
            </a:r>
            <a:endParaRPr lang="en-US" sz="3400" b="1" dirty="0"/>
          </a:p>
          <a:p>
            <a:pPr lvl="1"/>
            <a:r>
              <a:rPr lang="en-US" sz="3000" dirty="0"/>
              <a:t>Output statistically insignificant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r>
              <a:rPr lang="en-US" sz="3400" dirty="0"/>
              <a:t>Correct detections</a:t>
            </a:r>
            <a:endParaRPr lang="en-US" sz="34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3B3C33A-EE0C-4A6A-BD09-50CFA4E5BA70}"/>
                  </a:ext>
                </a:extLst>
              </p:cNvPr>
              <p:cNvSpPr txBox="1"/>
              <p:nvPr/>
            </p:nvSpPr>
            <p:spPr>
              <a:xfrm>
                <a:off x="1184366" y="5146766"/>
                <a:ext cx="959684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/>
                  <a:t>All (sometimes unknowable) values </a:t>
                </a:r>
                <a14:m>
                  <m:oMath xmlns:m="http://schemas.openxmlformats.org/officeDocument/2006/math">
                    <m:r>
                      <a:rPr lang="en-US" sz="2800"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sz="280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80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80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800" dirty="0"/>
                  <a:t> 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3B3C33A-EE0C-4A6A-BD09-50CFA4E5BA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4366" y="5146766"/>
                <a:ext cx="9596845" cy="523220"/>
              </a:xfrm>
              <a:prstGeom prst="rect">
                <a:avLst/>
              </a:prstGeom>
              <a:blipFill>
                <a:blip r:embed="rId3"/>
                <a:stretch>
                  <a:fillRect t="-104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9824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465EC47F-023D-40DE-A3A8-489C5F7C0806}" vid="{FB3243C5-C343-4069-B235-909FA552369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ECON 490</Template>
  <TotalTime>63</TotalTime>
  <Words>128</Words>
  <Application>Microsoft Office PowerPoint</Application>
  <PresentationFormat>Widescreen</PresentationFormat>
  <Paragraphs>50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Theme</vt:lpstr>
      <vt:lpstr>Regression Fundamentals II</vt:lpstr>
      <vt:lpstr>Hypothesis Testing</vt:lpstr>
      <vt:lpstr>Types of Error</vt:lpstr>
      <vt:lpstr>Diagnostics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Regression Fundamentals</dc:title>
  <dc:creator>Julian Wade</dc:creator>
  <cp:lastModifiedBy>Julian Wade</cp:lastModifiedBy>
  <cp:revision>3</cp:revision>
  <dcterms:created xsi:type="dcterms:W3CDTF">2020-08-14T23:06:46Z</dcterms:created>
  <dcterms:modified xsi:type="dcterms:W3CDTF">2020-08-15T00:10:14Z</dcterms:modified>
</cp:coreProperties>
</file>