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6" r:id="rId10"/>
    <p:sldId id="270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>
        <p:scale>
          <a:sx n="77" d="100"/>
          <a:sy n="77" d="100"/>
        </p:scale>
        <p:origin x="84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DB5F-E37C-480D-9762-F322BCB5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LOOCV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4FBC-0409-420D-902C-F5D83D27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Computationally expensive!</a:t>
            </a:r>
          </a:p>
          <a:p>
            <a:endParaRPr lang="en-US" dirty="0"/>
          </a:p>
          <a:p>
            <a:r>
              <a:rPr lang="en-US" dirty="0"/>
              <a:t>Likely to overfit</a:t>
            </a:r>
          </a:p>
          <a:p>
            <a:pPr lvl="1"/>
            <a:r>
              <a:rPr lang="en-US" dirty="0"/>
              <a:t>BV-tradeoff!</a:t>
            </a:r>
          </a:p>
        </p:txBody>
      </p:sp>
    </p:spTree>
    <p:extLst>
      <p:ext uri="{BB962C8B-B14F-4D97-AF65-F5344CB8AC3E}">
        <p14:creationId xmlns:p14="http://schemas.microsoft.com/office/powerpoint/2010/main" val="14936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E81E9D-4DE5-4E10-9067-2035885C9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-Fold Cross-Validation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E81E9D-4DE5-4E10-9067-2035885C9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EE763F4-5FC5-4FE3-8263-21B9A4A2DE1E}"/>
              </a:ext>
            </a:extLst>
          </p:cNvPr>
          <p:cNvGraphicFramePr>
            <a:graphicFrameLocks noGrp="1"/>
          </p:cNvGraphicFramePr>
          <p:nvPr/>
        </p:nvGraphicFramePr>
        <p:xfrm>
          <a:off x="1348408" y="1482954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7BF83986-357B-4CBE-9702-53909AA02324}"/>
              </a:ext>
            </a:extLst>
          </p:cNvPr>
          <p:cNvSpPr/>
          <p:nvPr/>
        </p:nvSpPr>
        <p:spPr>
          <a:xfrm>
            <a:off x="2743199" y="1611428"/>
            <a:ext cx="304799" cy="1881809"/>
          </a:xfrm>
          <a:prstGeom prst="rightBrac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E1373-7C0A-4AC5-A86B-840BDA5C642F}"/>
              </a:ext>
            </a:extLst>
          </p:cNvPr>
          <p:cNvSpPr txBox="1"/>
          <p:nvPr/>
        </p:nvSpPr>
        <p:spPr>
          <a:xfrm>
            <a:off x="3515140" y="2290722"/>
            <a:ext cx="89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train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57629-5F94-4FCA-8922-CC8E929BD73B}"/>
              </a:ext>
            </a:extLst>
          </p:cNvPr>
          <p:cNvSpPr txBox="1"/>
          <p:nvPr/>
        </p:nvSpPr>
        <p:spPr>
          <a:xfrm>
            <a:off x="3573116" y="4061712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94B"/>
                </a:solidFill>
              </a:rPr>
              <a:t>test</a:t>
            </a:r>
            <a:endParaRPr lang="en-US" sz="2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4335446-4CDD-4DCB-AE95-B901F206145F}"/>
              </a:ext>
            </a:extLst>
          </p:cNvPr>
          <p:cNvSpPr/>
          <p:nvPr/>
        </p:nvSpPr>
        <p:spPr>
          <a:xfrm>
            <a:off x="2743199" y="3693844"/>
            <a:ext cx="304799" cy="1258957"/>
          </a:xfrm>
          <a:prstGeom prst="rightBrace">
            <a:avLst/>
          </a:prstGeom>
          <a:ln w="38100">
            <a:solidFill>
              <a:srgbClr val="132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C119EC0-9C17-42FC-AB2A-5A39B848986F}"/>
              </a:ext>
            </a:extLst>
          </p:cNvPr>
          <p:cNvGraphicFramePr>
            <a:graphicFrameLocks noGrp="1"/>
          </p:cNvGraphicFramePr>
          <p:nvPr/>
        </p:nvGraphicFramePr>
        <p:xfrm>
          <a:off x="5552660" y="1761858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9301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1497">
                  <a:extLst>
                    <a:ext uri="{9D8B030D-6E8A-4147-A177-3AD203B41FA5}">
                      <a16:colId xmlns:a16="http://schemas.microsoft.com/office/drawing/2014/main" val="184875385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0AB508-0ADF-4A6A-80DF-5F4E8E04F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0734"/>
              </p:ext>
            </p:extLst>
          </p:nvPr>
        </p:nvGraphicFramePr>
        <p:xfrm>
          <a:off x="5552658" y="2813942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28">
                  <a:extLst>
                    <a:ext uri="{9D8B030D-6E8A-4147-A177-3AD203B41FA5}">
                      <a16:colId xmlns:a16="http://schemas.microsoft.com/office/drawing/2014/main" val="2132104272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787417539"/>
                    </a:ext>
                  </a:extLst>
                </a:gridCol>
                <a:gridCol w="2320456">
                  <a:extLst>
                    <a:ext uri="{9D8B030D-6E8A-4147-A177-3AD203B41FA5}">
                      <a16:colId xmlns:a16="http://schemas.microsoft.com/office/drawing/2014/main" val="4274900260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32005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6182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53217BC-35E6-4A47-B44C-E6F2B503B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33413"/>
              </p:ext>
            </p:extLst>
          </p:nvPr>
        </p:nvGraphicFramePr>
        <p:xfrm>
          <a:off x="5552658" y="2287900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28">
                  <a:extLst>
                    <a:ext uri="{9D8B030D-6E8A-4147-A177-3AD203B41FA5}">
                      <a16:colId xmlns:a16="http://schemas.microsoft.com/office/drawing/2014/main" val="2132104272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787417539"/>
                    </a:ext>
                  </a:extLst>
                </a:gridCol>
                <a:gridCol w="2320456">
                  <a:extLst>
                    <a:ext uri="{9D8B030D-6E8A-4147-A177-3AD203B41FA5}">
                      <a16:colId xmlns:a16="http://schemas.microsoft.com/office/drawing/2014/main" val="4274900260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32005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6182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E66DBE35-B070-49C8-AC23-CB2CDC11D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27168"/>
              </p:ext>
            </p:extLst>
          </p:nvPr>
        </p:nvGraphicFramePr>
        <p:xfrm>
          <a:off x="5572711" y="431554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28">
                  <a:extLst>
                    <a:ext uri="{9D8B030D-6E8A-4147-A177-3AD203B41FA5}">
                      <a16:colId xmlns:a16="http://schemas.microsoft.com/office/drawing/2014/main" val="2132104272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787417539"/>
                    </a:ext>
                  </a:extLst>
                </a:gridCol>
                <a:gridCol w="2320456">
                  <a:extLst>
                    <a:ext uri="{9D8B030D-6E8A-4147-A177-3AD203B41FA5}">
                      <a16:colId xmlns:a16="http://schemas.microsoft.com/office/drawing/2014/main" val="4274900260"/>
                    </a:ext>
                  </a:extLst>
                </a:gridCol>
                <a:gridCol w="1160228">
                  <a:extLst>
                    <a:ext uri="{9D8B030D-6E8A-4147-A177-3AD203B41FA5}">
                      <a16:colId xmlns:a16="http://schemas.microsoft.com/office/drawing/2014/main" val="32005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961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9E20E-AEBC-44D6-B459-6ECF95B6FE51}"/>
                  </a:ext>
                </a:extLst>
              </p:cNvPr>
              <p:cNvSpPr/>
              <p:nvPr/>
            </p:nvSpPr>
            <p:spPr>
              <a:xfrm>
                <a:off x="8298378" y="348855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smtClean="0">
                          <a:solidFill>
                            <a:srgbClr val="13294B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13294B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E9E20E-AEBC-44D6-B459-6ECF95B6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378" y="3488553"/>
                <a:ext cx="3786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AC4C1-5C7C-4BA7-89A1-ED7BED98192D}"/>
              </a:ext>
            </a:extLst>
          </p:cNvPr>
          <p:cNvCxnSpPr>
            <a:stCxn id="7" idx="3"/>
          </p:cNvCxnSpPr>
          <p:nvPr/>
        </p:nvCxnSpPr>
        <p:spPr>
          <a:xfrm flipV="1">
            <a:off x="4408004" y="1984129"/>
            <a:ext cx="932092" cy="568203"/>
          </a:xfrm>
          <a:prstGeom prst="straightConnector1">
            <a:avLst/>
          </a:prstGeom>
          <a:ln w="38100">
            <a:solidFill>
              <a:srgbClr val="E84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65F17B-37A0-42CB-A591-293C7BA6FC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-Folds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65F17B-37A0-42CB-A591-293C7BA6F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9EA-15EE-4B8F-9E5A-8818CD435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5-10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Corresponds to validation set 20%-10% of train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LOOCV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9EA-15EE-4B8F-9E5A-8818CD435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D972-B9DA-4DCE-85F7-2E9D4806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CBF40-5E7D-4647-BE53-8C9DA7D130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Regression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CV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MSE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MSE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CBF40-5E7D-4647-BE53-8C9DA7D13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C14645-CA17-4165-9100-F1FA9D5CCE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CV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Err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Err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C14645-CA17-4165-9100-F1FA9D5CC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4372-D6F8-4247-9974-4333319F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F540-4BBB-480D-8FF5-FB94E7EBB6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Ch 5.2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469F3-2679-4531-90BA-B6676E8046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Lab 5.3.1 – 5.3.3</a:t>
            </a:r>
          </a:p>
        </p:txBody>
      </p:sp>
    </p:spTree>
    <p:extLst>
      <p:ext uri="{BB962C8B-B14F-4D97-AF65-F5344CB8AC3E}">
        <p14:creationId xmlns:p14="http://schemas.microsoft.com/office/powerpoint/2010/main" val="860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EE95-8CFA-4406-B296-1AD327B7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8847-9572-406A-972E-BFA7DED67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and testing models</a:t>
            </a:r>
          </a:p>
        </p:txBody>
      </p:sp>
    </p:spTree>
    <p:extLst>
      <p:ext uri="{BB962C8B-B14F-4D97-AF65-F5344CB8AC3E}">
        <p14:creationId xmlns:p14="http://schemas.microsoft.com/office/powerpoint/2010/main" val="38134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1496-E027-4FD1-AC82-FE7E2182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631E-8E36-4AB1-AEDC-9E2B3CDFB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34DB-81C0-44D2-AB69-2235EA49A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b="1" dirty="0">
              <a:solidFill>
                <a:srgbClr val="E84A27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84A27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84A27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A27"/>
                </a:solidFill>
              </a:rPr>
              <a:t>                                       </a:t>
            </a:r>
            <a:endParaRPr lang="en-US" b="1" dirty="0">
              <a:solidFill>
                <a:srgbClr val="13294B"/>
              </a:solidFill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9540AEA-220F-416D-97E3-50DE9B16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72720"/>
              </p:ext>
            </p:extLst>
          </p:nvPr>
        </p:nvGraphicFramePr>
        <p:xfrm>
          <a:off x="2428461" y="1766587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9D8D01F-9193-4856-A529-C50E7A12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18934"/>
              </p:ext>
            </p:extLst>
          </p:nvPr>
        </p:nvGraphicFramePr>
        <p:xfrm>
          <a:off x="7232374" y="1766587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C6593E89-DBC7-45CC-836C-610F114D8A8E}"/>
              </a:ext>
            </a:extLst>
          </p:cNvPr>
          <p:cNvSpPr/>
          <p:nvPr/>
        </p:nvSpPr>
        <p:spPr>
          <a:xfrm>
            <a:off x="8627165" y="1895061"/>
            <a:ext cx="304799" cy="1881809"/>
          </a:xfrm>
          <a:prstGeom prst="rightBrac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6D613-0D64-45E1-B664-E12402AF663C}"/>
              </a:ext>
            </a:extLst>
          </p:cNvPr>
          <p:cNvSpPr txBox="1"/>
          <p:nvPr/>
        </p:nvSpPr>
        <p:spPr>
          <a:xfrm>
            <a:off x="9399105" y="2574355"/>
            <a:ext cx="169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train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A2953-1634-47DA-8A0F-DDA218516C01}"/>
              </a:ext>
            </a:extLst>
          </p:cNvPr>
          <p:cNvSpPr txBox="1"/>
          <p:nvPr/>
        </p:nvSpPr>
        <p:spPr>
          <a:xfrm>
            <a:off x="9457082" y="4345345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94B"/>
                </a:solidFill>
              </a:rPr>
              <a:t>test</a:t>
            </a:r>
            <a:endParaRPr lang="en-US" sz="28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30C1CEC-E59C-4392-962B-01F4F9EAA0AF}"/>
              </a:ext>
            </a:extLst>
          </p:cNvPr>
          <p:cNvSpPr/>
          <p:nvPr/>
        </p:nvSpPr>
        <p:spPr>
          <a:xfrm>
            <a:off x="8627165" y="3977477"/>
            <a:ext cx="304799" cy="1258957"/>
          </a:xfrm>
          <a:prstGeom prst="rightBrace">
            <a:avLst/>
          </a:prstGeom>
          <a:ln w="38100">
            <a:solidFill>
              <a:srgbClr val="132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8C93-ABF3-4D14-91C6-44618EDE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5219-2719-45BC-B9F0-5FA409706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BV Tradeoff!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77984A-FF58-49B1-993F-2652C4ECDD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unknowable</a:t>
                </a:r>
              </a:p>
              <a:p>
                <a:pPr lvl="1"/>
                <a:r>
                  <a:rPr lang="en-US" dirty="0"/>
                  <a:t>Empirical check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Out-of-sample performance</a:t>
                </a:r>
              </a:p>
              <a:p>
                <a:pPr lvl="1"/>
                <a:r>
                  <a:rPr lang="en-US" dirty="0"/>
                  <a:t>Compare </a:t>
                </a:r>
                <a:r>
                  <a:rPr lang="en-US" i="1" dirty="0">
                    <a:solidFill>
                      <a:srgbClr val="E84A27"/>
                    </a:solidFill>
                  </a:rPr>
                  <a:t>different </a:t>
                </a:r>
                <a:r>
                  <a:rPr lang="en-US" dirty="0"/>
                  <a:t>classes of models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77984A-FF58-49B1-993F-2652C4ECD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FDA5CE7-7293-4D11-8F67-B14A2A328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11" y="1713377"/>
            <a:ext cx="3472198" cy="40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69A1-39C3-4227-832D-8A20194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 vs Test Size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D2EE-CFEC-48FA-8FCF-BCACC043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data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Labels available?</a:t>
            </a:r>
          </a:p>
          <a:p>
            <a:r>
              <a:rPr lang="en-US" dirty="0"/>
              <a:t>Depends on model</a:t>
            </a:r>
          </a:p>
          <a:p>
            <a:pPr lvl="1"/>
            <a:r>
              <a:rPr lang="en-US" dirty="0"/>
              <a:t>Computationally expensive?</a:t>
            </a:r>
          </a:p>
          <a:p>
            <a:endParaRPr lang="en-US" dirty="0"/>
          </a:p>
          <a:p>
            <a:r>
              <a:rPr lang="en-US" dirty="0"/>
              <a:t>Wager &amp; </a:t>
            </a:r>
            <a:r>
              <a:rPr lang="en-US" dirty="0" err="1"/>
              <a:t>Athey</a:t>
            </a:r>
            <a:r>
              <a:rPr lang="en-US" dirty="0"/>
              <a:t> (2017) </a:t>
            </a:r>
            <a:r>
              <a:rPr lang="en-US" i="1" dirty="0"/>
              <a:t>Heterogeneous Treatment Effects using Random Forests</a:t>
            </a:r>
          </a:p>
          <a:p>
            <a:pPr lvl="1"/>
            <a:r>
              <a:rPr lang="en-US" dirty="0"/>
              <a:t>20% - 25%</a:t>
            </a:r>
          </a:p>
          <a:p>
            <a:r>
              <a:rPr lang="en-US" dirty="0" err="1"/>
              <a:t>Suel</a:t>
            </a:r>
            <a:r>
              <a:rPr lang="en-US" dirty="0"/>
              <a:t> et al. (2019) </a:t>
            </a:r>
            <a:r>
              <a:rPr lang="en-US" i="1" dirty="0"/>
              <a:t>Deep Learning on Street Imagery</a:t>
            </a:r>
          </a:p>
          <a:p>
            <a:pPr lvl="1"/>
            <a:r>
              <a:rPr lang="en-US" dirty="0"/>
              <a:t>1%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140A-5F32-47A7-AC5B-57D11271D700}"/>
              </a:ext>
            </a:extLst>
          </p:cNvPr>
          <p:cNvSpPr txBox="1"/>
          <p:nvPr/>
        </p:nvSpPr>
        <p:spPr>
          <a:xfrm>
            <a:off x="6895069" y="1218156"/>
            <a:ext cx="3509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50% – 75%</a:t>
            </a:r>
          </a:p>
        </p:txBody>
      </p:sp>
    </p:spTree>
    <p:extLst>
      <p:ext uri="{BB962C8B-B14F-4D97-AF65-F5344CB8AC3E}">
        <p14:creationId xmlns:p14="http://schemas.microsoft.com/office/powerpoint/2010/main" val="17821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1D5A-0C43-4B5E-B48A-4718840E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not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821F-233F-4589-A5DB-9E5853D8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splitting the sample removes representativeness of population</a:t>
            </a:r>
          </a:p>
          <a:p>
            <a:endParaRPr lang="en-US" dirty="0"/>
          </a:p>
          <a:p>
            <a:r>
              <a:rPr lang="en-US" dirty="0"/>
              <a:t>Ex. Dotcom boom</a:t>
            </a:r>
          </a:p>
        </p:txBody>
      </p:sp>
    </p:spTree>
    <p:extLst>
      <p:ext uri="{BB962C8B-B14F-4D97-AF65-F5344CB8AC3E}">
        <p14:creationId xmlns:p14="http://schemas.microsoft.com/office/powerpoint/2010/main" val="37692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3CB8-B459-477A-8DC8-58B9DAAC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610276-655D-4F60-B069-C427B7F3FB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Leave-one-out &amp;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-fold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610276-655D-4F60-B069-C427B7F3F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8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F9A3-662F-4015-BFC5-CC339317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Cross-Validation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336EF-134F-4C79-8F97-5DC59F77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Compare </a:t>
                </a:r>
                <a:r>
                  <a:rPr lang="en-US" i="1" dirty="0">
                    <a:solidFill>
                      <a:srgbClr val="E84A27"/>
                    </a:solidFill>
                  </a:rPr>
                  <a:t>same</a:t>
                </a:r>
                <a:r>
                  <a:rPr lang="en-US" dirty="0"/>
                  <a:t> classes of models</a:t>
                </a:r>
              </a:p>
              <a:p>
                <a:pPr lvl="1"/>
                <a:r>
                  <a:rPr lang="en-US" dirty="0"/>
                  <a:t>Variables to include</a:t>
                </a:r>
              </a:p>
              <a:p>
                <a:pPr lvl="1"/>
                <a:r>
                  <a:rPr lang="en-US" dirty="0"/>
                  <a:t>Choose hyperparameters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KNN</a:t>
                </a:r>
              </a:p>
              <a:p>
                <a:pPr lvl="1"/>
                <a:r>
                  <a:rPr lang="en-US" dirty="0"/>
                  <a:t>Order of a polynomial</a:t>
                </a:r>
              </a:p>
              <a:p>
                <a:pPr lvl="1"/>
                <a:r>
                  <a:rPr lang="en-US" dirty="0"/>
                  <a:t>Number of lags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336EF-134F-4C79-8F97-5DC59F77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4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1E9D-4DE5-4E10-9067-2035885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Leave-One-Out Cross-Validation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EE763F4-5FC5-4FE3-8263-21B9A4A2D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91508"/>
              </p:ext>
            </p:extLst>
          </p:nvPr>
        </p:nvGraphicFramePr>
        <p:xfrm>
          <a:off x="1348408" y="1482954"/>
          <a:ext cx="1149626" cy="3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626">
                  <a:extLst>
                    <a:ext uri="{9D8B030D-6E8A-4147-A177-3AD203B41FA5}">
                      <a16:colId xmlns:a16="http://schemas.microsoft.com/office/drawing/2014/main" val="2780243170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45107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7268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69760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15146"/>
                  </a:ext>
                </a:extLst>
              </a:tr>
              <a:tr h="714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6350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7BF83986-357B-4CBE-9702-53909AA02324}"/>
              </a:ext>
            </a:extLst>
          </p:cNvPr>
          <p:cNvSpPr/>
          <p:nvPr/>
        </p:nvSpPr>
        <p:spPr>
          <a:xfrm>
            <a:off x="2743199" y="1611428"/>
            <a:ext cx="304799" cy="1881809"/>
          </a:xfrm>
          <a:prstGeom prst="rightBrac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E1373-7C0A-4AC5-A86B-840BDA5C642F}"/>
              </a:ext>
            </a:extLst>
          </p:cNvPr>
          <p:cNvSpPr txBox="1"/>
          <p:nvPr/>
        </p:nvSpPr>
        <p:spPr>
          <a:xfrm>
            <a:off x="3515140" y="2290722"/>
            <a:ext cx="89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84A27"/>
                </a:solidFill>
              </a:rPr>
              <a:t>train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57629-5F94-4FCA-8922-CC8E929BD73B}"/>
              </a:ext>
            </a:extLst>
          </p:cNvPr>
          <p:cNvSpPr txBox="1"/>
          <p:nvPr/>
        </p:nvSpPr>
        <p:spPr>
          <a:xfrm>
            <a:off x="3573116" y="4061712"/>
            <a:ext cx="8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94B"/>
                </a:solidFill>
              </a:rPr>
              <a:t>test</a:t>
            </a:r>
            <a:endParaRPr lang="en-US" sz="28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4335446-4CDD-4DCB-AE95-B901F206145F}"/>
              </a:ext>
            </a:extLst>
          </p:cNvPr>
          <p:cNvSpPr/>
          <p:nvPr/>
        </p:nvSpPr>
        <p:spPr>
          <a:xfrm>
            <a:off x="2743199" y="3693844"/>
            <a:ext cx="304799" cy="1258957"/>
          </a:xfrm>
          <a:prstGeom prst="rightBrace">
            <a:avLst/>
          </a:prstGeom>
          <a:ln w="38100">
            <a:solidFill>
              <a:srgbClr val="132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C119EC0-9C17-42FC-AB2A-5A39B8489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58082"/>
              </p:ext>
            </p:extLst>
          </p:nvPr>
        </p:nvGraphicFramePr>
        <p:xfrm>
          <a:off x="5552660" y="1761858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9301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1497">
                  <a:extLst>
                    <a:ext uri="{9D8B030D-6E8A-4147-A177-3AD203B41FA5}">
                      <a16:colId xmlns:a16="http://schemas.microsoft.com/office/drawing/2014/main" val="184875385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7CCD1FC2-C85C-43A6-9EB7-0C6E6224B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64111"/>
              </p:ext>
            </p:extLst>
          </p:nvPr>
        </p:nvGraphicFramePr>
        <p:xfrm>
          <a:off x="5552660" y="2290722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2699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8099">
                  <a:extLst>
                    <a:ext uri="{9D8B030D-6E8A-4147-A177-3AD203B41FA5}">
                      <a16:colId xmlns:a16="http://schemas.microsoft.com/office/drawing/2014/main" val="100687482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22" name="Table 14">
            <a:extLst>
              <a:ext uri="{FF2B5EF4-FFF2-40B4-BE49-F238E27FC236}">
                <a16:creationId xmlns:a16="http://schemas.microsoft.com/office/drawing/2014/main" id="{E26E0FD0-5374-4D3F-9504-79944F7A3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80602"/>
              </p:ext>
            </p:extLst>
          </p:nvPr>
        </p:nvGraphicFramePr>
        <p:xfrm>
          <a:off x="5552660" y="289913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80684">
                  <a:extLst>
                    <a:ext uri="{9D8B030D-6E8A-4147-A177-3AD203B41FA5}">
                      <a16:colId xmlns:a16="http://schemas.microsoft.com/office/drawing/2014/main" val="1732804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DB0907F5-6E7E-4F50-AB22-2934F6DB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78139"/>
              </p:ext>
            </p:extLst>
          </p:nvPr>
        </p:nvGraphicFramePr>
        <p:xfrm>
          <a:off x="5552660" y="424816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  <a:gridCol w="569301">
                  <a:extLst>
                    <a:ext uri="{9D8B030D-6E8A-4147-A177-3AD203B41FA5}">
                      <a16:colId xmlns:a16="http://schemas.microsoft.com/office/drawing/2014/main" val="2076054286"/>
                    </a:ext>
                  </a:extLst>
                </a:gridCol>
                <a:gridCol w="3491497">
                  <a:extLst>
                    <a:ext uri="{9D8B030D-6E8A-4147-A177-3AD203B41FA5}">
                      <a16:colId xmlns:a16="http://schemas.microsoft.com/office/drawing/2014/main" val="1848753851"/>
                    </a:ext>
                  </a:extLst>
                </a:gridCol>
                <a:gridCol w="580114">
                  <a:extLst>
                    <a:ext uri="{9D8B030D-6E8A-4147-A177-3AD203B41FA5}">
                      <a16:colId xmlns:a16="http://schemas.microsoft.com/office/drawing/2014/main" val="171459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E84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132077-D819-457B-AA92-E8B8BA25B0A9}"/>
                  </a:ext>
                </a:extLst>
              </p:cNvPr>
              <p:cNvSpPr/>
              <p:nvPr/>
            </p:nvSpPr>
            <p:spPr>
              <a:xfrm>
                <a:off x="8298380" y="357440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13294B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132077-D819-457B-AA92-E8B8BA25B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380" y="3574403"/>
                <a:ext cx="3786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8B6CA0-7FD4-4B30-AB75-49D58950DAFF}"/>
              </a:ext>
            </a:extLst>
          </p:cNvPr>
          <p:cNvCxnSpPr/>
          <p:nvPr/>
        </p:nvCxnSpPr>
        <p:spPr>
          <a:xfrm flipV="1">
            <a:off x="4408004" y="1984129"/>
            <a:ext cx="932092" cy="568203"/>
          </a:xfrm>
          <a:prstGeom prst="straightConnector1">
            <a:avLst/>
          </a:prstGeom>
          <a:ln w="38100">
            <a:solidFill>
              <a:srgbClr val="E84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86CC1F49-A028-4C01-9CAA-A53DA72E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74643"/>
              </p:ext>
            </p:extLst>
          </p:nvPr>
        </p:nvGraphicFramePr>
        <p:xfrm>
          <a:off x="5552660" y="5056994"/>
          <a:ext cx="5801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14">
                  <a:extLst>
                    <a:ext uri="{9D8B030D-6E8A-4147-A177-3AD203B41FA5}">
                      <a16:colId xmlns:a16="http://schemas.microsoft.com/office/drawing/2014/main" val="1060246914"/>
                    </a:ext>
                  </a:extLst>
                </a:gridCol>
                <a:gridCol w="5221026">
                  <a:extLst>
                    <a:ext uri="{9D8B030D-6E8A-4147-A177-3AD203B41FA5}">
                      <a16:colId xmlns:a16="http://schemas.microsoft.com/office/drawing/2014/main" val="16546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1329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 Validation 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39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108</TotalTime>
  <Words>263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Cross-Validation</vt:lpstr>
      <vt:lpstr>Sample-Splitting</vt:lpstr>
      <vt:lpstr>What is it?</vt:lpstr>
      <vt:lpstr>Why do we do it?</vt:lpstr>
      <vt:lpstr>Train vs Test Size </vt:lpstr>
      <vt:lpstr>When to not do it</vt:lpstr>
      <vt:lpstr>Cross-Validation</vt:lpstr>
      <vt:lpstr>Cross-Validation </vt:lpstr>
      <vt:lpstr>Leave-One-Out Cross-Validation</vt:lpstr>
      <vt:lpstr>Issues with LOOCV</vt:lpstr>
      <vt:lpstr>k-Fold Cross-Validation</vt:lpstr>
      <vt:lpstr>Number of k-Folds</vt:lpstr>
      <vt:lpstr>Diagnostic Statistics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Cross-Validation</dc:title>
  <dc:creator>Julian Wade</dc:creator>
  <cp:lastModifiedBy>Julian Wade</cp:lastModifiedBy>
  <cp:revision>11</cp:revision>
  <dcterms:created xsi:type="dcterms:W3CDTF">2020-09-11T15:41:34Z</dcterms:created>
  <dcterms:modified xsi:type="dcterms:W3CDTF">2020-09-11T17:30:09Z</dcterms:modified>
</cp:coreProperties>
</file>