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A9D2B-167A-40A1-B956-EE2E92E06BF5}" v="29" dt="2021-03-09T19:39:46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17EA9D2B-167A-40A1-B956-EE2E92E06BF5}"/>
    <pc:docChg chg="modSld">
      <pc:chgData name="John Julian" userId="29300715-b10e-48a2-887f-b7fa4e9e6130" providerId="ADAL" clId="{17EA9D2B-167A-40A1-B956-EE2E92E06BF5}" dt="2021-03-09T19:39:46.934" v="142" actId="20577"/>
      <pc:docMkLst>
        <pc:docMk/>
      </pc:docMkLst>
      <pc:sldChg chg="modAnim">
        <pc:chgData name="John Julian" userId="29300715-b10e-48a2-887f-b7fa4e9e6130" providerId="ADAL" clId="{17EA9D2B-167A-40A1-B956-EE2E92E06BF5}" dt="2021-03-09T19:37:58.771" v="122"/>
        <pc:sldMkLst>
          <pc:docMk/>
          <pc:sldMk cId="3679562572" sldId="257"/>
        </pc:sldMkLst>
      </pc:sldChg>
      <pc:sldChg chg="modSp mod modAnim">
        <pc:chgData name="John Julian" userId="29300715-b10e-48a2-887f-b7fa4e9e6130" providerId="ADAL" clId="{17EA9D2B-167A-40A1-B956-EE2E92E06BF5}" dt="2021-03-09T19:39:46.934" v="142" actId="20577"/>
        <pc:sldMkLst>
          <pc:docMk/>
          <pc:sldMk cId="3413181653" sldId="264"/>
        </pc:sldMkLst>
        <pc:spChg chg="mod">
          <ac:chgData name="John Julian" userId="29300715-b10e-48a2-887f-b7fa4e9e6130" providerId="ADAL" clId="{17EA9D2B-167A-40A1-B956-EE2E92E06BF5}" dt="2021-03-09T19:39:46.934" v="142" actId="20577"/>
          <ac:spMkLst>
            <pc:docMk/>
            <pc:sldMk cId="3413181653" sldId="264"/>
            <ac:spMk id="3" creationId="{52250712-4507-4C82-9AB6-07BE2FB45780}"/>
          </ac:spMkLst>
        </pc:spChg>
      </pc:sldChg>
      <pc:sldChg chg="modAnim">
        <pc:chgData name="John Julian" userId="29300715-b10e-48a2-887f-b7fa4e9e6130" providerId="ADAL" clId="{17EA9D2B-167A-40A1-B956-EE2E92E06BF5}" dt="2021-03-09T19:37:20.513" v="120"/>
        <pc:sldMkLst>
          <pc:docMk/>
          <pc:sldMk cId="3094620759" sldId="265"/>
        </pc:sldMkLst>
      </pc:sldChg>
      <pc:sldChg chg="modSp mod modAnim">
        <pc:chgData name="John Julian" userId="29300715-b10e-48a2-887f-b7fa4e9e6130" providerId="ADAL" clId="{17EA9D2B-167A-40A1-B956-EE2E92E06BF5}" dt="2021-03-09T19:36:55.644" v="116"/>
        <pc:sldMkLst>
          <pc:docMk/>
          <pc:sldMk cId="1090512117" sldId="268"/>
        </pc:sldMkLst>
        <pc:spChg chg="mod">
          <ac:chgData name="John Julian" userId="29300715-b10e-48a2-887f-b7fa4e9e6130" providerId="ADAL" clId="{17EA9D2B-167A-40A1-B956-EE2E92E06BF5}" dt="2021-03-09T19:36:34.687" v="113" actId="20577"/>
          <ac:spMkLst>
            <pc:docMk/>
            <pc:sldMk cId="1090512117" sldId="268"/>
            <ac:spMk id="4" creationId="{F89C3955-AF95-4182-9A1E-C49854819D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56A8-51A5-4B59-B902-534A2386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D3E11-1BB7-4DF9-AF78-D7646673C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tool for the data</a:t>
            </a:r>
          </a:p>
        </p:txBody>
      </p:sp>
    </p:spTree>
    <p:extLst>
      <p:ext uri="{BB962C8B-B14F-4D97-AF65-F5344CB8AC3E}">
        <p14:creationId xmlns:p14="http://schemas.microsoft.com/office/powerpoint/2010/main" val="303534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BFCB-ED6F-48B2-965D-95FBC9CA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have different specialties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2FC6-3519-4E54-8A9B-7C402CA87A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OLS &amp; logistic regression</a:t>
            </a:r>
          </a:p>
          <a:p>
            <a:r>
              <a:rPr lang="en-US" dirty="0"/>
              <a:t>Easy patterns</a:t>
            </a:r>
          </a:p>
          <a:p>
            <a:r>
              <a:rPr lang="en-US" dirty="0"/>
              <a:t>Small-medium data</a:t>
            </a:r>
          </a:p>
          <a:p>
            <a:r>
              <a:rPr lang="en-US" dirty="0"/>
              <a:t>Predicting wages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Support Vector Machine</a:t>
            </a:r>
          </a:p>
          <a:p>
            <a:r>
              <a:rPr lang="en-US" dirty="0"/>
              <a:t>Complex patterns (diff. kernels)</a:t>
            </a:r>
          </a:p>
          <a:p>
            <a:r>
              <a:rPr lang="en-US" dirty="0"/>
              <a:t>Small data</a:t>
            </a:r>
          </a:p>
          <a:p>
            <a:r>
              <a:rPr lang="en-US" dirty="0"/>
              <a:t>Predicting “outliers”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C3955-AF95-4182-9A1E-C49854819D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Random Forests</a:t>
            </a:r>
          </a:p>
          <a:p>
            <a:r>
              <a:rPr lang="en-US" dirty="0"/>
              <a:t>Threshold patterns</a:t>
            </a:r>
          </a:p>
          <a:p>
            <a:r>
              <a:rPr lang="en-US" dirty="0"/>
              <a:t>Small-medium data</a:t>
            </a:r>
          </a:p>
          <a:p>
            <a:r>
              <a:rPr lang="en-US" dirty="0"/>
              <a:t>Eligibility, actions taken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Neural Networks</a:t>
            </a:r>
          </a:p>
          <a:p>
            <a:r>
              <a:rPr lang="en-US" dirty="0"/>
              <a:t>Complex patterns</a:t>
            </a:r>
          </a:p>
          <a:p>
            <a:r>
              <a:rPr lang="en-US" dirty="0"/>
              <a:t>Large data</a:t>
            </a:r>
          </a:p>
          <a:p>
            <a:r>
              <a:rPr lang="en-US" dirty="0"/>
              <a:t>Image recognition, voice recognition, weather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B0E3-625E-4C45-A64C-4D85B5E6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09806-10BC-4EE1-B573-A06B48B3F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weakest predictor</a:t>
            </a:r>
          </a:p>
        </p:txBody>
      </p:sp>
    </p:spTree>
    <p:extLst>
      <p:ext uri="{BB962C8B-B14F-4D97-AF65-F5344CB8AC3E}">
        <p14:creationId xmlns:p14="http://schemas.microsoft.com/office/powerpoint/2010/main" val="356704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C828-1242-42B2-B6D6-4C66B6B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Suppose predicting 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5544-3CC4-4C29-8623-00F5156A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Support Vector Machine: </a:t>
            </a:r>
            <a:r>
              <a:rPr lang="en-US" dirty="0">
                <a:solidFill>
                  <a:srgbClr val="E84A27"/>
                </a:solidFill>
              </a:rPr>
              <a:t>62% accuracy</a:t>
            </a:r>
          </a:p>
          <a:p>
            <a:r>
              <a:rPr lang="en-US" dirty="0"/>
              <a:t>Better than a coin toss</a:t>
            </a:r>
          </a:p>
          <a:p>
            <a:pPr marL="0" indent="0">
              <a:buNone/>
            </a:pPr>
            <a:r>
              <a:rPr lang="en-US" dirty="0"/>
              <a:t>Random Forest: </a:t>
            </a:r>
            <a:r>
              <a:rPr lang="en-US" dirty="0">
                <a:solidFill>
                  <a:srgbClr val="E84A27"/>
                </a:solidFill>
              </a:rPr>
              <a:t>78% accuracy</a:t>
            </a:r>
          </a:p>
          <a:p>
            <a:r>
              <a:rPr lang="en-US" dirty="0"/>
              <a:t>Better than SVM</a:t>
            </a:r>
          </a:p>
          <a:p>
            <a:pPr marL="0" indent="0">
              <a:buNone/>
            </a:pPr>
            <a:r>
              <a:rPr lang="en-US" dirty="0"/>
              <a:t>Neural Network: </a:t>
            </a:r>
            <a:r>
              <a:rPr lang="en-US" dirty="0">
                <a:solidFill>
                  <a:srgbClr val="E84A27"/>
                </a:solidFill>
              </a:rPr>
              <a:t>99.6% accuracy</a:t>
            </a:r>
          </a:p>
          <a:p>
            <a:r>
              <a:rPr lang="en-US" dirty="0"/>
              <a:t>Best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ALS has a 0.005% prevalence</a:t>
            </a:r>
          </a:p>
          <a:p>
            <a:r>
              <a:rPr lang="en-US" dirty="0"/>
              <a:t>Null Model - Always guess </a:t>
            </a:r>
            <a:r>
              <a:rPr lang="en-US" i="1" dirty="0"/>
              <a:t>does not have </a:t>
            </a:r>
            <a:r>
              <a:rPr lang="en-US" dirty="0"/>
              <a:t>ALS: </a:t>
            </a:r>
            <a:r>
              <a:rPr lang="en-US" dirty="0">
                <a:solidFill>
                  <a:srgbClr val="E84A27"/>
                </a:solidFill>
              </a:rPr>
              <a:t>99.995% accuracy</a:t>
            </a:r>
          </a:p>
          <a:p>
            <a:r>
              <a:rPr lang="en-US" dirty="0"/>
              <a:t>Null model is the</a:t>
            </a:r>
            <a:r>
              <a:rPr lang="en-US" dirty="0">
                <a:solidFill>
                  <a:srgbClr val="E84A27"/>
                </a:solidFill>
              </a:rPr>
              <a:t> baseline </a:t>
            </a:r>
            <a:r>
              <a:rPr lang="en-US" dirty="0"/>
              <a:t>-</a:t>
            </a:r>
            <a:r>
              <a:rPr lang="en-US" dirty="0">
                <a:solidFill>
                  <a:srgbClr val="E84A27"/>
                </a:solidFill>
              </a:rPr>
              <a:t> </a:t>
            </a:r>
            <a:r>
              <a:rPr lang="en-US" dirty="0"/>
              <a:t>“worst you can do” </a:t>
            </a:r>
          </a:p>
        </p:txBody>
      </p:sp>
    </p:spTree>
    <p:extLst>
      <p:ext uri="{BB962C8B-B14F-4D97-AF65-F5344CB8AC3E}">
        <p14:creationId xmlns:p14="http://schemas.microsoft.com/office/powerpoint/2010/main" val="30946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D766-7739-4B25-BBD2-073E38AA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we doing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8802-D2FE-4EE9-B053-5347DF10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Train-test splitting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Different algorithms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Null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 of Machine Learning: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E84A27"/>
                </a:solidFill>
                <a:latin typeface="Bauhaus 93" panose="04030905020B02020C02" pitchFamily="82" charset="0"/>
              </a:rPr>
              <a:t>PREDICT ACCURATELY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6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B75B-9436-4CD4-8B83-33DF7DC0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6210-3F4D-4B46-A326-9E0EB1AEF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new data</a:t>
            </a:r>
          </a:p>
        </p:txBody>
      </p:sp>
    </p:spTree>
    <p:extLst>
      <p:ext uri="{BB962C8B-B14F-4D97-AF65-F5344CB8AC3E}">
        <p14:creationId xmlns:p14="http://schemas.microsoft.com/office/powerpoint/2010/main" val="243069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2909-A9A2-4C5C-9531-AC4CB088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Suppose you have the data: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6728864-E4B4-4F2B-9E57-2B0867F3D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6" y="1377880"/>
            <a:ext cx="7315447" cy="4114939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F2BCD63-BFD7-4C7F-89A0-3036D6835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6" y="1371530"/>
            <a:ext cx="7315447" cy="41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7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97DD-67DC-4D56-8A68-57D5B7E3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you predict with OLS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7CBDEE2-351C-4522-8B8D-382B31DE8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6" y="1377880"/>
            <a:ext cx="7315447" cy="4114939"/>
          </a:xfrm>
        </p:spPr>
      </p:pic>
    </p:spTree>
    <p:extLst>
      <p:ext uri="{BB962C8B-B14F-4D97-AF65-F5344CB8AC3E}">
        <p14:creationId xmlns:p14="http://schemas.microsoft.com/office/powerpoint/2010/main" val="105736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78A1-1655-4177-A617-4E1DA047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we can do better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1456405-CD7F-4AD4-B8A2-1E8E830E5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6" y="1377880"/>
            <a:ext cx="7315447" cy="4114939"/>
          </a:xfrm>
        </p:spPr>
      </p:pic>
    </p:spTree>
    <p:extLst>
      <p:ext uri="{BB962C8B-B14F-4D97-AF65-F5344CB8AC3E}">
        <p14:creationId xmlns:p14="http://schemas.microsoft.com/office/powerpoint/2010/main" val="272084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CAA8-33C4-41F6-A7F7-2CBC7FBF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bother with </a:t>
            </a:r>
            <a:r>
              <a:rPr lang="en-US" i="1" dirty="0"/>
              <a:t>strong </a:t>
            </a:r>
            <a:r>
              <a:rPr lang="en-US" dirty="0"/>
              <a:t>OLS assumptions?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A1DC7B6-A9F9-45D9-BB2A-1AA18F65C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6" y="1377880"/>
            <a:ext cx="7315447" cy="4114939"/>
          </a:xfrm>
        </p:spPr>
      </p:pic>
    </p:spTree>
    <p:extLst>
      <p:ext uri="{BB962C8B-B14F-4D97-AF65-F5344CB8AC3E}">
        <p14:creationId xmlns:p14="http://schemas.microsoft.com/office/powerpoint/2010/main" val="325350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7A67-0460-4657-8850-B51BE8B0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bother for </a:t>
            </a:r>
            <a:r>
              <a:rPr lang="en-US" i="1" dirty="0"/>
              <a:t>new data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F9EA8FC-2865-42E5-8A44-C6305501E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6" y="1377880"/>
            <a:ext cx="7315447" cy="4114939"/>
          </a:xfrm>
        </p:spPr>
      </p:pic>
    </p:spTree>
    <p:extLst>
      <p:ext uri="{BB962C8B-B14F-4D97-AF65-F5344CB8AC3E}">
        <p14:creationId xmlns:p14="http://schemas.microsoft.com/office/powerpoint/2010/main" val="109585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F713-4519-4CEC-9963-5C48D2F4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0712-4507-4C82-9AB6-07BE2FB4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>
              <a:solidFill>
                <a:srgbClr val="E84A27"/>
              </a:solidFill>
              <a:latin typeface="Bauhaus 93" panose="04030905020B02020C02" pitchFamily="82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E84A27"/>
                </a:solidFill>
                <a:latin typeface="Bauhaus 93" panose="04030905020B02020C02" pitchFamily="82" charset="0"/>
              </a:rPr>
              <a:t>PREDICT </a:t>
            </a:r>
            <a:r>
              <a:rPr lang="en-US" i="1" u="sng" dirty="0">
                <a:solidFill>
                  <a:srgbClr val="E84A27"/>
                </a:solidFill>
                <a:latin typeface="Bauhaus 93" panose="04030905020B02020C02" pitchFamily="82" charset="0"/>
              </a:rPr>
              <a:t>NEW DATA</a:t>
            </a:r>
            <a:r>
              <a:rPr lang="en-US" u="sng" dirty="0">
                <a:solidFill>
                  <a:srgbClr val="E84A27"/>
                </a:solidFill>
                <a:latin typeface="Bauhaus 93" panose="04030905020B02020C02" pitchFamily="82" charset="0"/>
              </a:rPr>
              <a:t> </a:t>
            </a:r>
            <a:r>
              <a:rPr lang="en-US" dirty="0">
                <a:solidFill>
                  <a:srgbClr val="E84A27"/>
                </a:solidFill>
                <a:latin typeface="Bauhaus 93" panose="04030905020B02020C02" pitchFamily="82" charset="0"/>
              </a:rPr>
              <a:t> ACCURATELY</a:t>
            </a:r>
          </a:p>
          <a:p>
            <a:pPr marL="0" indent="0" algn="ctr">
              <a:buNone/>
            </a:pPr>
            <a:endParaRPr lang="en-US" dirty="0">
              <a:solidFill>
                <a:srgbClr val="E84A27"/>
              </a:solidFill>
              <a:latin typeface="Bauhaus 93" panose="04030905020B02020C02" pitchFamily="82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E84A27"/>
              </a:solidFill>
              <a:latin typeface="Bauhaus 93" panose="04030905020B02020C02" pitchFamily="82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E84A27"/>
              </a:solidFill>
              <a:latin typeface="Bauhaus 93" panose="04030905020B02020C02" pitchFamily="82" charset="0"/>
            </a:endParaRPr>
          </a:p>
          <a:p>
            <a:pPr marL="0" indent="0">
              <a:buNone/>
            </a:pPr>
            <a:r>
              <a:rPr lang="en-US" dirty="0"/>
              <a:t>Think about why we cross-validate hyperparameters with </a:t>
            </a:r>
            <a:r>
              <a:rPr lang="en-US"/>
              <a:t>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8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81</TotalTime>
  <Words>211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Bauhaus 93</vt:lpstr>
      <vt:lpstr>Calibri</vt:lpstr>
      <vt:lpstr>Calibri Light</vt:lpstr>
      <vt:lpstr>Office Theme</vt:lpstr>
      <vt:lpstr>Back to Basics</vt:lpstr>
      <vt:lpstr>Why are we doing this?</vt:lpstr>
      <vt:lpstr>Train-Test Splits</vt:lpstr>
      <vt:lpstr>Suppose you have the data:</vt:lpstr>
      <vt:lpstr>So, you predict with OLS</vt:lpstr>
      <vt:lpstr>But we can do better</vt:lpstr>
      <vt:lpstr>Why bother with strong OLS assumptions?</vt:lpstr>
      <vt:lpstr>We bother for new data</vt:lpstr>
      <vt:lpstr>Objective of Machine Learning</vt:lpstr>
      <vt:lpstr>Different Algorithms</vt:lpstr>
      <vt:lpstr>Algorithms have different specialties</vt:lpstr>
      <vt:lpstr>Null Model</vt:lpstr>
      <vt:lpstr>Suppose predicting 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Basics</dc:title>
  <dc:creator>Julian Wade</dc:creator>
  <cp:lastModifiedBy>Julian Wade</cp:lastModifiedBy>
  <cp:revision>5</cp:revision>
  <dcterms:created xsi:type="dcterms:W3CDTF">2021-03-08T16:39:01Z</dcterms:created>
  <dcterms:modified xsi:type="dcterms:W3CDTF">2021-03-09T19:39:54Z</dcterms:modified>
</cp:coreProperties>
</file>