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8" r:id="rId21"/>
    <p:sldId id="277" r:id="rId22"/>
    <p:sldId id="278" r:id="rId23"/>
    <p:sldId id="279" r:id="rId24"/>
    <p:sldId id="280" r:id="rId25"/>
    <p:sldId id="283" r:id="rId26"/>
    <p:sldId id="284" r:id="rId27"/>
    <p:sldId id="285" r:id="rId28"/>
    <p:sldId id="286" r:id="rId29"/>
    <p:sldId id="287" r:id="rId30"/>
    <p:sldId id="288" r:id="rId31"/>
    <p:sldId id="292" r:id="rId32"/>
    <p:sldId id="293" r:id="rId33"/>
    <p:sldId id="294" r:id="rId34"/>
    <p:sldId id="302" r:id="rId35"/>
    <p:sldId id="303" r:id="rId36"/>
    <p:sldId id="295" r:id="rId37"/>
    <p:sldId id="304" r:id="rId38"/>
    <p:sldId id="297" r:id="rId39"/>
    <p:sldId id="290" r:id="rId40"/>
    <p:sldId id="299" r:id="rId41"/>
    <p:sldId id="305" r:id="rId42"/>
    <p:sldId id="306" r:id="rId43"/>
    <p:sldId id="307" r:id="rId44"/>
    <p:sldId id="289" r:id="rId45"/>
    <p:sldId id="309" r:id="rId46"/>
    <p:sldId id="296" r:id="rId47"/>
    <p:sldId id="3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89C7B-C881-459D-B77F-ACF4A3AF42AB}" v="146" dt="2021-01-31T19:58:41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DDE89C7B-C881-459D-B77F-ACF4A3AF42AB}"/>
    <pc:docChg chg="undo custSel modSld">
      <pc:chgData name="John Julian" userId="29300715-b10e-48a2-887f-b7fa4e9e6130" providerId="ADAL" clId="{DDE89C7B-C881-459D-B77F-ACF4A3AF42AB}" dt="2021-02-04T02:11:33.893" v="701" actId="27636"/>
      <pc:docMkLst>
        <pc:docMk/>
      </pc:docMkLst>
      <pc:sldChg chg="modSp mod">
        <pc:chgData name="John Julian" userId="29300715-b10e-48a2-887f-b7fa4e9e6130" providerId="ADAL" clId="{DDE89C7B-C881-459D-B77F-ACF4A3AF42AB}" dt="2021-01-29T17:44:56.712" v="199" actId="20577"/>
        <pc:sldMkLst>
          <pc:docMk/>
          <pc:sldMk cId="533633824" sldId="258"/>
        </pc:sldMkLst>
        <pc:spChg chg="mod">
          <ac:chgData name="John Julian" userId="29300715-b10e-48a2-887f-b7fa4e9e6130" providerId="ADAL" clId="{DDE89C7B-C881-459D-B77F-ACF4A3AF42AB}" dt="2021-01-29T17:44:56.712" v="199" actId="20577"/>
          <ac:spMkLst>
            <pc:docMk/>
            <pc:sldMk cId="533633824" sldId="258"/>
            <ac:spMk id="3" creationId="{2B6126F2-E703-4A2C-A76E-48AC282EA35E}"/>
          </ac:spMkLst>
        </pc:spChg>
      </pc:sldChg>
      <pc:sldChg chg="modSp mod">
        <pc:chgData name="John Julian" userId="29300715-b10e-48a2-887f-b7fa4e9e6130" providerId="ADAL" clId="{DDE89C7B-C881-459D-B77F-ACF4A3AF42AB}" dt="2021-02-04T02:11:33.893" v="701" actId="27636"/>
        <pc:sldMkLst>
          <pc:docMk/>
          <pc:sldMk cId="2398771799" sldId="259"/>
        </pc:sldMkLst>
        <pc:spChg chg="mod">
          <ac:chgData name="John Julian" userId="29300715-b10e-48a2-887f-b7fa4e9e6130" providerId="ADAL" clId="{DDE89C7B-C881-459D-B77F-ACF4A3AF42AB}" dt="2021-02-04T02:11:33.893" v="701" actId="27636"/>
          <ac:spMkLst>
            <pc:docMk/>
            <pc:sldMk cId="2398771799" sldId="259"/>
            <ac:spMk id="3" creationId="{1A14B97C-42ED-40FE-96BE-F0369C97E1BA}"/>
          </ac:spMkLst>
        </pc:spChg>
      </pc:sldChg>
      <pc:sldChg chg="modSp">
        <pc:chgData name="John Julian" userId="29300715-b10e-48a2-887f-b7fa4e9e6130" providerId="ADAL" clId="{DDE89C7B-C881-459D-B77F-ACF4A3AF42AB}" dt="2021-01-29T17:43:48.370" v="162" actId="207"/>
        <pc:sldMkLst>
          <pc:docMk/>
          <pc:sldMk cId="2484228917" sldId="260"/>
        </pc:sldMkLst>
        <pc:spChg chg="mod">
          <ac:chgData name="John Julian" userId="29300715-b10e-48a2-887f-b7fa4e9e6130" providerId="ADAL" clId="{DDE89C7B-C881-459D-B77F-ACF4A3AF42AB}" dt="2021-01-29T17:43:48.370" v="162" actId="207"/>
          <ac:spMkLst>
            <pc:docMk/>
            <pc:sldMk cId="2484228917" sldId="260"/>
            <ac:spMk id="3" creationId="{C2C2944C-F773-4B0C-BF97-997114ECE559}"/>
          </ac:spMkLst>
        </pc:spChg>
      </pc:sldChg>
      <pc:sldChg chg="modSp mod">
        <pc:chgData name="John Julian" userId="29300715-b10e-48a2-887f-b7fa4e9e6130" providerId="ADAL" clId="{DDE89C7B-C881-459D-B77F-ACF4A3AF42AB}" dt="2021-01-29T17:44:36.405" v="198" actId="20577"/>
        <pc:sldMkLst>
          <pc:docMk/>
          <pc:sldMk cId="3633384751" sldId="266"/>
        </pc:sldMkLst>
        <pc:spChg chg="mod">
          <ac:chgData name="John Julian" userId="29300715-b10e-48a2-887f-b7fa4e9e6130" providerId="ADAL" clId="{DDE89C7B-C881-459D-B77F-ACF4A3AF42AB}" dt="2021-01-29T17:44:36.405" v="198" actId="20577"/>
          <ac:spMkLst>
            <pc:docMk/>
            <pc:sldMk cId="3633384751" sldId="266"/>
            <ac:spMk id="2" creationId="{13D9D7BB-C08E-43B0-A3AF-94D116AB3E87}"/>
          </ac:spMkLst>
        </pc:spChg>
      </pc:sldChg>
      <pc:sldChg chg="addSp delSp modSp">
        <pc:chgData name="John Julian" userId="29300715-b10e-48a2-887f-b7fa4e9e6130" providerId="ADAL" clId="{DDE89C7B-C881-459D-B77F-ACF4A3AF42AB}" dt="2021-01-17T03:59:38.964" v="149" actId="208"/>
        <pc:sldMkLst>
          <pc:docMk/>
          <pc:sldMk cId="2468804585" sldId="270"/>
        </pc:sldMkLst>
        <pc:spChg chg="del">
          <ac:chgData name="John Julian" userId="29300715-b10e-48a2-887f-b7fa4e9e6130" providerId="ADAL" clId="{DDE89C7B-C881-459D-B77F-ACF4A3AF42AB}" dt="2021-01-17T03:57:29.855" v="83" actId="478"/>
          <ac:spMkLst>
            <pc:docMk/>
            <pc:sldMk cId="2468804585" sldId="270"/>
            <ac:spMk id="3" creationId="{E0192DDF-C787-4A89-923E-CA281F6D9DD4}"/>
          </ac:spMkLst>
        </pc:spChg>
        <pc:spChg chg="add mod">
          <ac:chgData name="John Julian" userId="29300715-b10e-48a2-887f-b7fa4e9e6130" providerId="ADAL" clId="{DDE89C7B-C881-459D-B77F-ACF4A3AF42AB}" dt="2021-01-17T03:58:32.104" v="128" actId="207"/>
          <ac:spMkLst>
            <pc:docMk/>
            <pc:sldMk cId="2468804585" sldId="270"/>
            <ac:spMk id="17" creationId="{D7DF1D0A-93DD-4A49-9340-A88DE810CCCB}"/>
          </ac:spMkLst>
        </pc:spChg>
        <pc:spChg chg="add mod">
          <ac:chgData name="John Julian" userId="29300715-b10e-48a2-887f-b7fa4e9e6130" providerId="ADAL" clId="{DDE89C7B-C881-459D-B77F-ACF4A3AF42AB}" dt="2021-01-17T03:58:26.906" v="127" actId="207"/>
          <ac:spMkLst>
            <pc:docMk/>
            <pc:sldMk cId="2468804585" sldId="270"/>
            <ac:spMk id="18" creationId="{9B77C3EB-EF32-4AD8-A954-D09F8115F5D7}"/>
          </ac:spMkLst>
        </pc:spChg>
        <pc:spChg chg="add mod">
          <ac:chgData name="John Julian" userId="29300715-b10e-48a2-887f-b7fa4e9e6130" providerId="ADAL" clId="{DDE89C7B-C881-459D-B77F-ACF4A3AF42AB}" dt="2021-01-17T03:58:16.132" v="122" actId="20577"/>
          <ac:spMkLst>
            <pc:docMk/>
            <pc:sldMk cId="2468804585" sldId="270"/>
            <ac:spMk id="19" creationId="{E1F6B4BA-3AC1-4DB6-9881-1E90CB78E10F}"/>
          </ac:spMkLst>
        </pc:spChg>
        <pc:spChg chg="add mod">
          <ac:chgData name="John Julian" userId="29300715-b10e-48a2-887f-b7fa4e9e6130" providerId="ADAL" clId="{DDE89C7B-C881-459D-B77F-ACF4A3AF42AB}" dt="2021-01-17T03:58:40.483" v="133" actId="20577"/>
          <ac:spMkLst>
            <pc:docMk/>
            <pc:sldMk cId="2468804585" sldId="270"/>
            <ac:spMk id="20" creationId="{61826C4F-2DE5-4397-B8A4-C4D56E7C3F98}"/>
          </ac:spMkLst>
        </pc:spChg>
        <pc:spChg chg="add mod">
          <ac:chgData name="John Julian" userId="29300715-b10e-48a2-887f-b7fa4e9e6130" providerId="ADAL" clId="{DDE89C7B-C881-459D-B77F-ACF4A3AF42AB}" dt="2021-01-17T03:58:20.261" v="125" actId="20577"/>
          <ac:spMkLst>
            <pc:docMk/>
            <pc:sldMk cId="2468804585" sldId="270"/>
            <ac:spMk id="21" creationId="{9EA58648-3149-479E-943F-9960781D08B6}"/>
          </ac:spMkLst>
        </pc:spChg>
        <pc:spChg chg="add mod">
          <ac:chgData name="John Julian" userId="29300715-b10e-48a2-887f-b7fa4e9e6130" providerId="ADAL" clId="{DDE89C7B-C881-459D-B77F-ACF4A3AF42AB}" dt="2021-01-17T03:58:37.996" v="131" actId="20577"/>
          <ac:spMkLst>
            <pc:docMk/>
            <pc:sldMk cId="2468804585" sldId="270"/>
            <ac:spMk id="22" creationId="{60BB89DA-1123-4A32-8A73-756493E58359}"/>
          </ac:spMkLst>
        </pc:spChg>
        <pc:cxnChg chg="add mod">
          <ac:chgData name="John Julian" userId="29300715-b10e-48a2-887f-b7fa4e9e6130" providerId="ADAL" clId="{DDE89C7B-C881-459D-B77F-ACF4A3AF42AB}" dt="2021-01-17T03:56:58.136" v="18" actId="208"/>
          <ac:cxnSpMkLst>
            <pc:docMk/>
            <pc:sldMk cId="2468804585" sldId="270"/>
            <ac:cxnSpMk id="5" creationId="{F1FA881F-C6B9-41AA-8D56-B8AF371E0B35}"/>
          </ac:cxnSpMkLst>
        </pc:cxnChg>
        <pc:cxnChg chg="add mod">
          <ac:chgData name="John Julian" userId="29300715-b10e-48a2-887f-b7fa4e9e6130" providerId="ADAL" clId="{DDE89C7B-C881-459D-B77F-ACF4A3AF42AB}" dt="2021-01-17T03:56:58.136" v="18" actId="208"/>
          <ac:cxnSpMkLst>
            <pc:docMk/>
            <pc:sldMk cId="2468804585" sldId="270"/>
            <ac:cxnSpMk id="6" creationId="{90C67132-BBEA-41AE-9309-127ACAC98FBA}"/>
          </ac:cxnSpMkLst>
        </pc:cxnChg>
        <pc:cxnChg chg="add mod">
          <ac:chgData name="John Julian" userId="29300715-b10e-48a2-887f-b7fa4e9e6130" providerId="ADAL" clId="{DDE89C7B-C881-459D-B77F-ACF4A3AF42AB}" dt="2021-01-17T03:57:13.605" v="79" actId="208"/>
          <ac:cxnSpMkLst>
            <pc:docMk/>
            <pc:sldMk cId="2468804585" sldId="270"/>
            <ac:cxnSpMk id="9" creationId="{A8135034-B686-454C-A830-1B663A724DBC}"/>
          </ac:cxnSpMkLst>
        </pc:cxnChg>
        <pc:cxnChg chg="add mod">
          <ac:chgData name="John Julian" userId="29300715-b10e-48a2-887f-b7fa4e9e6130" providerId="ADAL" clId="{DDE89C7B-C881-459D-B77F-ACF4A3AF42AB}" dt="2021-01-17T03:57:07.052" v="78" actId="1038"/>
          <ac:cxnSpMkLst>
            <pc:docMk/>
            <pc:sldMk cId="2468804585" sldId="270"/>
            <ac:cxnSpMk id="13" creationId="{6F5B96B0-6C41-4139-A54F-E2F0DE688E9D}"/>
          </ac:cxnSpMkLst>
        </pc:cxnChg>
        <pc:cxnChg chg="add mod">
          <ac:chgData name="John Julian" userId="29300715-b10e-48a2-887f-b7fa4e9e6130" providerId="ADAL" clId="{DDE89C7B-C881-459D-B77F-ACF4A3AF42AB}" dt="2021-01-17T03:59:38.964" v="149" actId="208"/>
          <ac:cxnSpMkLst>
            <pc:docMk/>
            <pc:sldMk cId="2468804585" sldId="270"/>
            <ac:cxnSpMk id="24" creationId="{0DA371EB-4524-4E48-84D6-C56BDF59FD1A}"/>
          </ac:cxnSpMkLst>
        </pc:cxnChg>
        <pc:cxnChg chg="add mod">
          <ac:chgData name="John Julian" userId="29300715-b10e-48a2-887f-b7fa4e9e6130" providerId="ADAL" clId="{DDE89C7B-C881-459D-B77F-ACF4A3AF42AB}" dt="2021-01-17T03:59:38.964" v="149" actId="208"/>
          <ac:cxnSpMkLst>
            <pc:docMk/>
            <pc:sldMk cId="2468804585" sldId="270"/>
            <ac:cxnSpMk id="27" creationId="{1B818130-B86F-4B86-8E1F-E5123DE7CFE4}"/>
          </ac:cxnSpMkLst>
        </pc:cxnChg>
      </pc:sldChg>
      <pc:sldChg chg="modSp mod">
        <pc:chgData name="John Julian" userId="29300715-b10e-48a2-887f-b7fa4e9e6130" providerId="ADAL" clId="{DDE89C7B-C881-459D-B77F-ACF4A3AF42AB}" dt="2021-01-29T17:44:21.033" v="172" actId="6549"/>
        <pc:sldMkLst>
          <pc:docMk/>
          <pc:sldMk cId="4154575409" sldId="275"/>
        </pc:sldMkLst>
        <pc:spChg chg="mod">
          <ac:chgData name="John Julian" userId="29300715-b10e-48a2-887f-b7fa4e9e6130" providerId="ADAL" clId="{DDE89C7B-C881-459D-B77F-ACF4A3AF42AB}" dt="2021-01-29T17:44:21.033" v="172" actId="6549"/>
          <ac:spMkLst>
            <pc:docMk/>
            <pc:sldMk cId="4154575409" sldId="275"/>
            <ac:spMk id="2" creationId="{78AD45D7-6D12-44F1-AE06-D82C86E17D89}"/>
          </ac:spMkLst>
        </pc:spChg>
      </pc:sldChg>
      <pc:sldChg chg="modSp">
        <pc:chgData name="John Julian" userId="29300715-b10e-48a2-887f-b7fa4e9e6130" providerId="ADAL" clId="{DDE89C7B-C881-459D-B77F-ACF4A3AF42AB}" dt="2021-01-17T04:00:08.892" v="161" actId="255"/>
        <pc:sldMkLst>
          <pc:docMk/>
          <pc:sldMk cId="2994975453" sldId="276"/>
        </pc:sldMkLst>
        <pc:spChg chg="mod">
          <ac:chgData name="John Julian" userId="29300715-b10e-48a2-887f-b7fa4e9e6130" providerId="ADAL" clId="{DDE89C7B-C881-459D-B77F-ACF4A3AF42AB}" dt="2021-01-17T04:00:08.892" v="161" actId="255"/>
          <ac:spMkLst>
            <pc:docMk/>
            <pc:sldMk cId="2994975453" sldId="276"/>
            <ac:spMk id="3" creationId="{B51B33E6-2343-4284-8379-B5E73589BB9F}"/>
          </ac:spMkLst>
        </pc:spChg>
      </pc:sldChg>
      <pc:sldChg chg="modSp mod modAnim">
        <pc:chgData name="John Julian" userId="29300715-b10e-48a2-887f-b7fa4e9e6130" providerId="ADAL" clId="{DDE89C7B-C881-459D-B77F-ACF4A3AF42AB}" dt="2021-01-31T19:58:41.741" v="699"/>
        <pc:sldMkLst>
          <pc:docMk/>
          <pc:sldMk cId="1563853062" sldId="288"/>
        </pc:sldMkLst>
        <pc:spChg chg="mod">
          <ac:chgData name="John Julian" userId="29300715-b10e-48a2-887f-b7fa4e9e6130" providerId="ADAL" clId="{DDE89C7B-C881-459D-B77F-ACF4A3AF42AB}" dt="2021-01-31T19:58:01.979" v="697" actId="20577"/>
          <ac:spMkLst>
            <pc:docMk/>
            <pc:sldMk cId="1563853062" sldId="288"/>
            <ac:spMk id="3" creationId="{64074F57-2F52-4CA5-871A-27A8521AB768}"/>
          </ac:spMkLst>
        </pc:spChg>
      </pc:sldChg>
      <pc:sldChg chg="modSp mod">
        <pc:chgData name="John Julian" userId="29300715-b10e-48a2-887f-b7fa4e9e6130" providerId="ADAL" clId="{DDE89C7B-C881-459D-B77F-ACF4A3AF42AB}" dt="2021-01-29T17:48:17.791" v="370" actId="20577"/>
        <pc:sldMkLst>
          <pc:docMk/>
          <pc:sldMk cId="1756030305" sldId="310"/>
        </pc:sldMkLst>
        <pc:spChg chg="mod">
          <ac:chgData name="John Julian" userId="29300715-b10e-48a2-887f-b7fa4e9e6130" providerId="ADAL" clId="{DDE89C7B-C881-459D-B77F-ACF4A3AF42AB}" dt="2021-01-29T17:48:17.791" v="370" actId="20577"/>
          <ac:spMkLst>
            <pc:docMk/>
            <pc:sldMk cId="1756030305" sldId="310"/>
            <ac:spMk id="3" creationId="{716BBF86-EF25-40BB-98E5-EAD200A1FA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1022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ritishherald.com/coronavirus-lockdown-leaves-londons-homeless-stuck-on-the-streets/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blog.okfn.org/2020/04/16/coronavirus-why-an-open-future-has-never-been-more-important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emojiisland/free-high-resolution-emoji-icon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emojiisland/free-high-resolution-emoji-icon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emojiisland/free-high-resolution-emoji-icon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pongeBob_SquarePant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Day!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4749-F63F-4D2D-BC85-000FEB28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FA881F-C6B9-41AA-8D56-B8AF371E0B35}"/>
              </a:ext>
            </a:extLst>
          </p:cNvPr>
          <p:cNvCxnSpPr/>
          <p:nvPr/>
        </p:nvCxnSpPr>
        <p:spPr>
          <a:xfrm>
            <a:off x="4445251" y="1892174"/>
            <a:ext cx="0" cy="2534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C67132-BBEA-41AE-9309-127ACAC98FBA}"/>
              </a:ext>
            </a:extLst>
          </p:cNvPr>
          <p:cNvCxnSpPr>
            <a:cxnSpLocks/>
          </p:cNvCxnSpPr>
          <p:nvPr/>
        </p:nvCxnSpPr>
        <p:spPr>
          <a:xfrm flipH="1">
            <a:off x="4445251" y="4427145"/>
            <a:ext cx="35217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135034-B686-454C-A830-1B663A724DBC}"/>
              </a:ext>
            </a:extLst>
          </p:cNvPr>
          <p:cNvCxnSpPr>
            <a:cxnSpLocks/>
          </p:cNvCxnSpPr>
          <p:nvPr/>
        </p:nvCxnSpPr>
        <p:spPr>
          <a:xfrm flipH="1">
            <a:off x="4982424" y="2199992"/>
            <a:ext cx="2115494" cy="18514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5B96B0-6C41-4139-A54F-E2F0DE688E9D}"/>
              </a:ext>
            </a:extLst>
          </p:cNvPr>
          <p:cNvCxnSpPr>
            <a:cxnSpLocks/>
          </p:cNvCxnSpPr>
          <p:nvPr/>
        </p:nvCxnSpPr>
        <p:spPr>
          <a:xfrm flipH="1" flipV="1">
            <a:off x="5115209" y="2304107"/>
            <a:ext cx="2000817" cy="1652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DF1D0A-93DD-4A49-9340-A88DE810CCCB}"/>
              </a:ext>
            </a:extLst>
          </p:cNvPr>
          <p:cNvSpPr txBox="1"/>
          <p:nvPr/>
        </p:nvSpPr>
        <p:spPr>
          <a:xfrm>
            <a:off x="7140172" y="1948354"/>
            <a:ext cx="60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7C3EB-EF32-4AD8-A954-D09F8115F5D7}"/>
              </a:ext>
            </a:extLst>
          </p:cNvPr>
          <p:cNvSpPr txBox="1"/>
          <p:nvPr/>
        </p:nvSpPr>
        <p:spPr>
          <a:xfrm>
            <a:off x="7177895" y="3771698"/>
            <a:ext cx="60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6B4BA-3AC1-4DB6-9881-1E90CB78E10F}"/>
              </a:ext>
            </a:extLst>
          </p:cNvPr>
          <p:cNvSpPr txBox="1"/>
          <p:nvPr/>
        </p:nvSpPr>
        <p:spPr>
          <a:xfrm>
            <a:off x="3932227" y="1707507"/>
            <a:ext cx="60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26C4F-2DE5-4397-B8A4-C4D56E7C3F98}"/>
              </a:ext>
            </a:extLst>
          </p:cNvPr>
          <p:cNvSpPr txBox="1"/>
          <p:nvPr/>
        </p:nvSpPr>
        <p:spPr>
          <a:xfrm>
            <a:off x="7748261" y="4458832"/>
            <a:ext cx="60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A58648-3149-479E-943F-9960781D08B6}"/>
              </a:ext>
            </a:extLst>
          </p:cNvPr>
          <p:cNvSpPr txBox="1"/>
          <p:nvPr/>
        </p:nvSpPr>
        <p:spPr>
          <a:xfrm>
            <a:off x="3932227" y="2882660"/>
            <a:ext cx="60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30000" dirty="0"/>
              <a:t>*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B89DA-1123-4A32-8A73-756493E58359}"/>
              </a:ext>
            </a:extLst>
          </p:cNvPr>
          <p:cNvSpPr txBox="1"/>
          <p:nvPr/>
        </p:nvSpPr>
        <p:spPr>
          <a:xfrm>
            <a:off x="5972269" y="4456168"/>
            <a:ext cx="60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*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A371EB-4524-4E48-84D6-C56BDF59FD1A}"/>
              </a:ext>
            </a:extLst>
          </p:cNvPr>
          <p:cNvCxnSpPr>
            <a:cxnSpLocks/>
          </p:cNvCxnSpPr>
          <p:nvPr/>
        </p:nvCxnSpPr>
        <p:spPr>
          <a:xfrm flipH="1">
            <a:off x="4418089" y="3094485"/>
            <a:ext cx="1658294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818130-B86F-4B86-8E1F-E5123DE7CFE4}"/>
              </a:ext>
            </a:extLst>
          </p:cNvPr>
          <p:cNvCxnSpPr/>
          <p:nvPr/>
        </p:nvCxnSpPr>
        <p:spPr>
          <a:xfrm>
            <a:off x="6068841" y="3067326"/>
            <a:ext cx="19617" cy="135981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80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54CA-1920-49FB-89C4-AE1C619A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55B6F-A22B-4919-920D-59AAEC48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predict a label</a:t>
            </a:r>
          </a:p>
          <a:p>
            <a:r>
              <a:rPr lang="en-US" dirty="0"/>
              <a:t>Tool: features</a:t>
            </a:r>
          </a:p>
          <a:p>
            <a:pPr lvl="1"/>
            <a:r>
              <a:rPr lang="en-US" dirty="0"/>
              <a:t>Req. features strongly correlated with label</a:t>
            </a:r>
          </a:p>
          <a:p>
            <a:pPr lvl="2"/>
            <a:r>
              <a:rPr lang="en-US" dirty="0"/>
              <a:t>For different reasons (along different dimensions)</a:t>
            </a:r>
          </a:p>
          <a:p>
            <a:pPr lvl="1"/>
            <a:r>
              <a:rPr lang="en-US" dirty="0"/>
              <a:t>Ex) Predict hotdog sales</a:t>
            </a:r>
          </a:p>
          <a:p>
            <a:pPr lvl="2"/>
            <a:r>
              <a:rPr lang="en-US" dirty="0"/>
              <a:t>Summer, upcoming holiday, temperature, rain forecast</a:t>
            </a:r>
          </a:p>
          <a:p>
            <a:pPr lvl="3"/>
            <a:r>
              <a:rPr lang="en-US" dirty="0"/>
              <a:t>All environmental variables</a:t>
            </a:r>
          </a:p>
          <a:p>
            <a:pPr lvl="3"/>
            <a:r>
              <a:rPr lang="en-US" dirty="0"/>
              <a:t>Can we do better?</a:t>
            </a:r>
          </a:p>
          <a:p>
            <a:pPr lvl="2"/>
            <a:r>
              <a:rPr lang="en-US" dirty="0"/>
              <a:t>Complements/substitutes: price of hotdog buns, price of hamburgers, </a:t>
            </a:r>
            <a:r>
              <a:rPr lang="en-US" dirty="0" err="1"/>
              <a:t>GrubHub</a:t>
            </a:r>
            <a:r>
              <a:rPr lang="en-US" dirty="0"/>
              <a:t> fee</a:t>
            </a:r>
          </a:p>
          <a:p>
            <a:pPr lvl="2"/>
            <a:r>
              <a:rPr lang="en-US" dirty="0"/>
              <a:t>Regional: city/suburban/rural, business cycle, median income, local population</a:t>
            </a:r>
          </a:p>
          <a:p>
            <a:r>
              <a:rPr lang="en-US" dirty="0"/>
              <a:t>More (quality) observations produce higher quality predictions</a:t>
            </a:r>
          </a:p>
          <a:p>
            <a:pPr lvl="1"/>
            <a:r>
              <a:rPr lang="en-US" dirty="0"/>
              <a:t>Garbage in, garbage out</a:t>
            </a:r>
          </a:p>
          <a:p>
            <a:pPr lvl="2"/>
            <a:r>
              <a:rPr lang="en-US" dirty="0"/>
              <a:t>Predict hotdog sales using windspeeds of Jupiter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C1FBF2B-E2E6-4610-A042-A17C79B1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410827">
            <a:off x="7549284" y="995493"/>
            <a:ext cx="3642779" cy="23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9F82-D47E-4CA3-A7A9-F6CDD203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73D9-07E7-4D38-8DEB-E972046C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is data hungry</a:t>
            </a:r>
          </a:p>
          <a:p>
            <a:pPr lvl="1"/>
            <a:r>
              <a:rPr lang="en-US" dirty="0"/>
              <a:t>Depends on algorithm</a:t>
            </a:r>
          </a:p>
          <a:p>
            <a:r>
              <a:rPr lang="en-US" dirty="0"/>
              <a:t>Algorithms based upon minimum data size requirements for efficacy</a:t>
            </a:r>
          </a:p>
          <a:p>
            <a:pPr lvl="1"/>
            <a:r>
              <a:rPr lang="en-US" dirty="0"/>
              <a:t>Small </a:t>
            </a:r>
          </a:p>
          <a:p>
            <a:pPr lvl="2"/>
            <a:r>
              <a:rPr lang="en-US" dirty="0"/>
              <a:t>OLS</a:t>
            </a:r>
          </a:p>
          <a:p>
            <a:pPr lvl="2"/>
            <a:r>
              <a:rPr lang="en-US" dirty="0"/>
              <a:t>KNN</a:t>
            </a:r>
          </a:p>
          <a:p>
            <a:pPr lvl="2"/>
            <a:r>
              <a:rPr lang="en-US" dirty="0"/>
              <a:t>Naïve Bayes</a:t>
            </a:r>
          </a:p>
          <a:p>
            <a:pPr lvl="1"/>
            <a:r>
              <a:rPr lang="en-US" dirty="0"/>
              <a:t>Medium</a:t>
            </a:r>
          </a:p>
          <a:p>
            <a:pPr lvl="2"/>
            <a:r>
              <a:rPr lang="en-US" dirty="0"/>
              <a:t>Logit</a:t>
            </a:r>
          </a:p>
          <a:p>
            <a:pPr lvl="2"/>
            <a:r>
              <a:rPr lang="en-US" dirty="0"/>
              <a:t>Support vector machines</a:t>
            </a:r>
          </a:p>
          <a:p>
            <a:pPr lvl="2"/>
            <a:r>
              <a:rPr lang="en-US" dirty="0"/>
              <a:t>Random Forest</a:t>
            </a:r>
          </a:p>
          <a:p>
            <a:pPr lvl="1"/>
            <a:r>
              <a:rPr lang="en-US" dirty="0"/>
              <a:t>Large</a:t>
            </a:r>
          </a:p>
          <a:p>
            <a:pPr lvl="2"/>
            <a:r>
              <a:rPr lang="en-US" dirty="0"/>
              <a:t>Neural networks – I will find you and I will correlate you. But only with oodles of data</a:t>
            </a:r>
          </a:p>
        </p:txBody>
      </p:sp>
    </p:spTree>
    <p:extLst>
      <p:ext uri="{BB962C8B-B14F-4D97-AF65-F5344CB8AC3E}">
        <p14:creationId xmlns:p14="http://schemas.microsoft.com/office/powerpoint/2010/main" val="146914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97AB-56D0-4A78-8767-A1758C85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for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97BC-A5E0-4AA7-B12C-6C644192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 data requirement: representative sample splits</a:t>
            </a:r>
          </a:p>
          <a:p>
            <a:pPr lvl="1"/>
            <a:r>
              <a:rPr lang="en-US" dirty="0"/>
              <a:t>Start with whole data</a:t>
            </a:r>
          </a:p>
          <a:p>
            <a:pPr lvl="2"/>
            <a:r>
              <a:rPr lang="en-US" dirty="0"/>
              <a:t>Split data into a </a:t>
            </a:r>
            <a:r>
              <a:rPr lang="en-US" dirty="0">
                <a:solidFill>
                  <a:srgbClr val="E84A27"/>
                </a:solidFill>
              </a:rPr>
              <a:t>train set </a:t>
            </a:r>
            <a:r>
              <a:rPr lang="en-US" dirty="0"/>
              <a:t>and a </a:t>
            </a:r>
            <a:r>
              <a:rPr lang="en-US" dirty="0">
                <a:solidFill>
                  <a:schemeClr val="accent1"/>
                </a:solidFill>
              </a:rPr>
              <a:t>test set</a:t>
            </a:r>
            <a:endParaRPr lang="en-US" dirty="0"/>
          </a:p>
          <a:p>
            <a:pPr lvl="2"/>
            <a:r>
              <a:rPr lang="en-US" dirty="0"/>
              <a:t>Split </a:t>
            </a:r>
            <a:r>
              <a:rPr lang="en-US" dirty="0">
                <a:solidFill>
                  <a:srgbClr val="E84A27"/>
                </a:solidFill>
              </a:rPr>
              <a:t>train set </a:t>
            </a:r>
            <a:r>
              <a:rPr lang="en-US" dirty="0"/>
              <a:t>into validation sets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72EAC-9778-43F1-8D2A-26937D92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424" y="3038322"/>
            <a:ext cx="6179152" cy="25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4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B3C2-4317-4355-82DA-CDDC6635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Troublesome Data for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0BF45-9E7F-4AD9-824F-C90FC6D16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Failing representative sample splitting from unit of observation</a:t>
                </a:r>
              </a:p>
              <a:p>
                <a:pPr lvl="1"/>
                <a:r>
                  <a:rPr lang="en-US" dirty="0"/>
                  <a:t>Data over countries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200)</a:t>
                </a:r>
              </a:p>
              <a:p>
                <a:pPr lvl="1"/>
                <a:r>
                  <a:rPr lang="en-US" dirty="0"/>
                  <a:t>States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50)</a:t>
                </a:r>
              </a:p>
              <a:p>
                <a:pPr lvl="1"/>
                <a:r>
                  <a:rPr lang="en-US" dirty="0"/>
                  <a:t>Industries (2 digit NAICS,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What to do?</a:t>
                </a:r>
              </a:p>
              <a:p>
                <a:pPr lvl="1"/>
                <a:r>
                  <a:rPr lang="en-US" dirty="0"/>
                  <a:t>Use time dimension</a:t>
                </a:r>
              </a:p>
              <a:p>
                <a:pPr lvl="2"/>
                <a:r>
                  <a:rPr lang="en-US" dirty="0"/>
                  <a:t>Yearly data won’t help here. Probably need daily data, which does not exist</a:t>
                </a:r>
              </a:p>
              <a:p>
                <a:pPr lvl="1"/>
                <a:r>
                  <a:rPr lang="en-US" dirty="0"/>
                  <a:t>Increase granularity</a:t>
                </a:r>
              </a:p>
              <a:p>
                <a:pPr lvl="2"/>
                <a:r>
                  <a:rPr lang="en-US" dirty="0"/>
                  <a:t>Region: counties (maybe with time dimension), census tracts</a:t>
                </a:r>
              </a:p>
              <a:p>
                <a:pPr lvl="2"/>
                <a:r>
                  <a:rPr lang="en-US" dirty="0"/>
                  <a:t>Industry: 6 digit NAICS with time dimension</a:t>
                </a:r>
              </a:p>
              <a:p>
                <a:pPr lvl="1"/>
                <a:r>
                  <a:rPr lang="en-US" dirty="0"/>
                  <a:t>Adapt question</a:t>
                </a:r>
              </a:p>
              <a:p>
                <a:pPr lvl="2"/>
                <a:r>
                  <a:rPr lang="en-US" dirty="0"/>
                  <a:t>Individuals, companies, products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50BF45-9E7F-4AD9-824F-C90FC6D1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7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45D7-6D12-44F1-AE06-D82C86E1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– Unit of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C407-5CB4-496F-ADEA-2E50D17E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6187289" cy="45854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of COVID-19, I want to predict the annual state-level unemployment growth rates from 2019 to 2020. My dataset covers 53,287 individuals. </a:t>
            </a:r>
          </a:p>
          <a:p>
            <a:pPr marL="0" indent="0">
              <a:buNone/>
            </a:pPr>
            <a:r>
              <a:rPr lang="en-US" dirty="0"/>
              <a:t>How many observations do I have?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9D77D-9B9E-439E-BB38-8259DD97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184" y="342900"/>
            <a:ext cx="3870616" cy="2175014"/>
          </a:xfrm>
          <a:prstGeom prst="rect">
            <a:avLst/>
          </a:prstGeom>
        </p:spPr>
      </p:pic>
      <p:pic>
        <p:nvPicPr>
          <p:cNvPr id="6" name="Picture 5" descr="A picture containing cake, decorated, fruit, colorful&#10;&#10;Description automatically generated">
            <a:extLst>
              <a:ext uri="{FF2B5EF4-FFF2-40B4-BE49-F238E27FC236}">
                <a16:creationId xmlns:a16="http://schemas.microsoft.com/office/drawing/2014/main" id="{E05B7305-F550-4D76-ACF3-43FED147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3127" y="1208482"/>
            <a:ext cx="1720985" cy="1702915"/>
          </a:xfrm>
          <a:prstGeom prst="rect">
            <a:avLst/>
          </a:prstGeom>
        </p:spPr>
      </p:pic>
      <p:pic>
        <p:nvPicPr>
          <p:cNvPr id="9" name="Picture 8" descr="A picture containing indoor, floor, laying, lying&#10;&#10;Description automatically generated">
            <a:extLst>
              <a:ext uri="{FF2B5EF4-FFF2-40B4-BE49-F238E27FC236}">
                <a16:creationId xmlns:a16="http://schemas.microsoft.com/office/drawing/2014/main" id="{A5860660-64E3-4A03-B2C2-BC6B522C6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83184" y="2971053"/>
            <a:ext cx="3870616" cy="25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7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40F5-EB11-48A9-8FFA-63CA5BAC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33E6-2343-4284-8379-B5E73589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96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99497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759B-4D67-4EB3-AC87-09B4D318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Nitty Gritty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126F2-E703-4A2C-A76E-48AC282EA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data, data?</a:t>
            </a:r>
          </a:p>
        </p:txBody>
      </p:sp>
    </p:spTree>
    <p:extLst>
      <p:ext uri="{BB962C8B-B14F-4D97-AF65-F5344CB8AC3E}">
        <p14:creationId xmlns:p14="http://schemas.microsoft.com/office/powerpoint/2010/main" val="533633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9577-FE06-4D9A-8F43-FCAEFF86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Structures and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C142-FC4D-47E5-8C31-D4154227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Cross-section</a:t>
            </a:r>
          </a:p>
          <a:p>
            <a:pPr lvl="2"/>
            <a:r>
              <a:rPr lang="en-US" dirty="0"/>
              <a:t>Observations: “individuals”</a:t>
            </a:r>
          </a:p>
          <a:p>
            <a:pPr lvl="2"/>
            <a:r>
              <a:rPr lang="en-US" dirty="0"/>
              <a:t>i.e. regions, people, companies, etc.</a:t>
            </a:r>
          </a:p>
          <a:p>
            <a:pPr lvl="1"/>
            <a:r>
              <a:rPr lang="en-US" dirty="0"/>
              <a:t>Panel	</a:t>
            </a:r>
          </a:p>
          <a:p>
            <a:pPr lvl="2"/>
            <a:r>
              <a:rPr lang="en-US" dirty="0"/>
              <a:t>Observations: individuals and time</a:t>
            </a:r>
          </a:p>
          <a:p>
            <a:pPr lvl="2"/>
            <a:r>
              <a:rPr lang="en-US" dirty="0"/>
              <a:t>Ex) monthly state unemployment rates</a:t>
            </a:r>
          </a:p>
          <a:p>
            <a:pPr lvl="1"/>
            <a:r>
              <a:rPr lang="en-US" dirty="0"/>
              <a:t>Time series</a:t>
            </a:r>
          </a:p>
          <a:p>
            <a:pPr lvl="2"/>
            <a:r>
              <a:rPr lang="en-US" dirty="0"/>
              <a:t>Observations: time</a:t>
            </a:r>
          </a:p>
          <a:p>
            <a:pPr lvl="2"/>
            <a:r>
              <a:rPr lang="en-US" dirty="0"/>
              <a:t>Ex) interest rates, exchange rates</a:t>
            </a:r>
          </a:p>
          <a:p>
            <a:pPr lvl="2"/>
            <a:r>
              <a:rPr lang="en-US" dirty="0"/>
              <a:t>How to tell: Would it make sense for me to have lagged label as a feature?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Every column is a feature</a:t>
            </a:r>
          </a:p>
          <a:p>
            <a:pPr lvl="1"/>
            <a:r>
              <a:rPr lang="en-US" dirty="0"/>
              <a:t>Every row is an observation </a:t>
            </a:r>
          </a:p>
        </p:txBody>
      </p:sp>
    </p:spTree>
    <p:extLst>
      <p:ext uri="{BB962C8B-B14F-4D97-AF65-F5344CB8AC3E}">
        <p14:creationId xmlns:p14="http://schemas.microsoft.com/office/powerpoint/2010/main" val="17731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3CFF-2EFD-454E-97B6-C7654CAD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Are these data properly formatted?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B3CA-1A65-435E-92EF-F80B68F27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D934130-7BA4-489D-AE8A-BCB9A94F2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156842"/>
                  </p:ext>
                </p:extLst>
              </p:nvPr>
            </p:nvGraphicFramePr>
            <p:xfrm>
              <a:off x="1949544" y="2694043"/>
              <a:ext cx="829291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6694254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9984361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3165590"/>
                        </a:ext>
                      </a:extLst>
                    </a:gridCol>
                    <a:gridCol w="1409637">
                      <a:extLst>
                        <a:ext uri="{9D8B030D-6E8A-4147-A177-3AD203B41FA5}">
                          <a16:colId xmlns:a16="http://schemas.microsoft.com/office/drawing/2014/main" val="1861857512"/>
                        </a:ext>
                      </a:extLst>
                    </a:gridCol>
                    <a:gridCol w="1409637">
                      <a:extLst>
                        <a:ext uri="{9D8B030D-6E8A-4147-A177-3AD203B41FA5}">
                          <a16:colId xmlns:a16="http://schemas.microsoft.com/office/drawing/2014/main" val="3302799206"/>
                        </a:ext>
                      </a:extLst>
                    </a:gridCol>
                    <a:gridCol w="1409637">
                      <a:extLst>
                        <a:ext uri="{9D8B030D-6E8A-4147-A177-3AD203B41FA5}">
                          <a16:colId xmlns:a16="http://schemas.microsoft.com/office/drawing/2014/main" val="3975740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GDP_2013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GDP_2014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U-rate_2013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U-rate_2014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U-rate_2015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550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25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8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4982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D934130-7BA4-489D-AE8A-BCB9A94F2D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156842"/>
                  </p:ext>
                </p:extLst>
              </p:nvPr>
            </p:nvGraphicFramePr>
            <p:xfrm>
              <a:off x="1949544" y="2694043"/>
              <a:ext cx="829291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16694254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09984361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3165590"/>
                        </a:ext>
                      </a:extLst>
                    </a:gridCol>
                    <a:gridCol w="1409637">
                      <a:extLst>
                        <a:ext uri="{9D8B030D-6E8A-4147-A177-3AD203B41FA5}">
                          <a16:colId xmlns:a16="http://schemas.microsoft.com/office/drawing/2014/main" val="1861857512"/>
                        </a:ext>
                      </a:extLst>
                    </a:gridCol>
                    <a:gridCol w="1409637">
                      <a:extLst>
                        <a:ext uri="{9D8B030D-6E8A-4147-A177-3AD203B41FA5}">
                          <a16:colId xmlns:a16="http://schemas.microsoft.com/office/drawing/2014/main" val="3302799206"/>
                        </a:ext>
                      </a:extLst>
                    </a:gridCol>
                    <a:gridCol w="1409637">
                      <a:extLst>
                        <a:ext uri="{9D8B030D-6E8A-4147-A177-3AD203B41FA5}">
                          <a16:colId xmlns:a16="http://schemas.microsoft.com/office/drawing/2014/main" val="39757408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GDP_2013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GDP_2014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U-rate_2013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U-rate_2014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U-rate_2015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6550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25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88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" t="-309836" r="-51531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9836" r="-4130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309836" r="-3148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931" t="-309836" r="-20129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9610" t="-309836" r="-1021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7500" t="-309836" r="-17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982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16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E9A0-404A-40F2-B8FB-14F604EAA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10AD1-5496-4640-A849-01A0B28BC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Qualitative vs. Quantitative</a:t>
            </a:r>
          </a:p>
        </p:txBody>
      </p:sp>
    </p:spTree>
    <p:extLst>
      <p:ext uri="{BB962C8B-B14F-4D97-AF65-F5344CB8AC3E}">
        <p14:creationId xmlns:p14="http://schemas.microsoft.com/office/powerpoint/2010/main" val="313254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A7AC-2FDA-46B0-8E58-9A9494DA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4F9E-357D-4EA2-8768-69D058E6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822CCB78-D802-4324-ADAD-938722242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38781"/>
                  </p:ext>
                </p:extLst>
              </p:nvPr>
            </p:nvGraphicFramePr>
            <p:xfrm>
              <a:off x="2032000" y="1952363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6132065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1328335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875545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0999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518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50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929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61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92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1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225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822CCB78-D802-4324-ADAD-9387222426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38781"/>
                  </p:ext>
                </p:extLst>
              </p:nvPr>
            </p:nvGraphicFramePr>
            <p:xfrm>
              <a:off x="2032000" y="1952363"/>
              <a:ext cx="8128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61320659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51328335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8755459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10999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518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50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929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61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92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1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706557" r="-30059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01" t="-706557" r="-201502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706557" r="-10089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706557" r="-120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225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668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678E-E0CA-4EE9-AC2E-9B713C6B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7C2E-CC62-471E-A19E-163A892C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Pivoted from “wide” format to “long” format</a:t>
            </a:r>
          </a:p>
          <a:p>
            <a:r>
              <a:rPr lang="en-US" dirty="0"/>
              <a:t>Long format – properly formatted for analysis</a:t>
            </a:r>
          </a:p>
          <a:p>
            <a:r>
              <a:rPr lang="en-US" dirty="0"/>
              <a:t>Wide format – Manual inspection, </a:t>
            </a:r>
            <a:r>
              <a:rPr lang="en-US" i="1" dirty="0"/>
              <a:t>maybe</a:t>
            </a:r>
            <a:r>
              <a:rPr lang="en-US" dirty="0"/>
              <a:t> summary statistic/EDA</a:t>
            </a:r>
          </a:p>
          <a:p>
            <a:pPr lvl="1"/>
            <a:r>
              <a:rPr lang="en-US" dirty="0"/>
              <a:t>Application – Calculating skill </a:t>
            </a:r>
            <a:r>
              <a:rPr lang="en-US" dirty="0" err="1"/>
              <a:t>mediods</a:t>
            </a:r>
            <a:r>
              <a:rPr lang="en-US" dirty="0"/>
              <a:t> across job postings</a:t>
            </a:r>
          </a:p>
          <a:p>
            <a:pPr lvl="1"/>
            <a:r>
              <a:rPr lang="en-US" dirty="0"/>
              <a:t>Plotting a subset of data</a:t>
            </a:r>
          </a:p>
          <a:p>
            <a:r>
              <a:rPr lang="en-US" dirty="0"/>
              <a:t>If plotting a subset, why not input a subset of the data instead of pivoting?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5ACC-7454-444D-B7D1-A4B41139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C5A9-74BA-4A21-B4F4-7028C3E07E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WAIT ONE MINUTE! </a:t>
            </a:r>
          </a:p>
          <a:p>
            <a:pPr marL="0" indent="0">
              <a:buNone/>
            </a:pPr>
            <a:r>
              <a:rPr lang="en-US" dirty="0"/>
              <a:t>What about the missing data?</a:t>
            </a:r>
          </a:p>
          <a:p>
            <a:endParaRPr lang="en-US" dirty="0"/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6AA0A5FF-6492-4F50-B6BB-D8E456836F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4618" y="1143000"/>
            <a:ext cx="4576763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9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40C9-6E35-42E7-A4BC-A8A43C71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34E5-6B6D-4792-A4EB-805F06350E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astute budding machine learner! </a:t>
            </a:r>
          </a:p>
          <a:p>
            <a:pPr marL="0" indent="0">
              <a:buNone/>
            </a:pPr>
            <a:r>
              <a:rPr lang="en-US" dirty="0"/>
              <a:t>Pivoting from wide to long </a:t>
            </a:r>
            <a:r>
              <a:rPr lang="en-US" i="1" dirty="0"/>
              <a:t>or </a:t>
            </a:r>
            <a:r>
              <a:rPr lang="en-US" dirty="0"/>
              <a:t>from long to wide will likely lead to missing values!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Nerd Emoji - Free PNG Emojis | Emoji Island">
            <a:extLst>
              <a:ext uri="{FF2B5EF4-FFF2-40B4-BE49-F238E27FC236}">
                <a16:creationId xmlns:a16="http://schemas.microsoft.com/office/drawing/2014/main" id="{1C3F39D5-580E-40C9-8A25-E42197F8FF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18" y="1143000"/>
            <a:ext cx="4576763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2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B71D-88A7-49BE-B632-0AE5A4D9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7075-5CAF-42FA-908D-5A0024EE0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Well then what do you do with those missing values?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845EABA6-92B1-4FA0-8665-B9ED4038AE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4618" y="1143000"/>
            <a:ext cx="4576763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9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D805-0FC2-49C0-AD70-12F3DCE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Pivoting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5739-9663-4AD5-A6A3-54A7EB69E7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Well, dear astute machine learner…</a:t>
            </a:r>
          </a:p>
        </p:txBody>
      </p:sp>
      <p:pic>
        <p:nvPicPr>
          <p:cNvPr id="5" name="Picture 2" descr="Nerd Emoji - Free PNG Emojis | Emoji Island">
            <a:extLst>
              <a:ext uri="{FF2B5EF4-FFF2-40B4-BE49-F238E27FC236}">
                <a16:creationId xmlns:a16="http://schemas.microsoft.com/office/drawing/2014/main" id="{8DBB1B9B-DC9D-44ED-A5B2-692A925982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18" y="1143000"/>
            <a:ext cx="4576763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2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482A-9CD6-4844-A4AE-DF30A529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36E9-B829-4CF2-89DE-D37C0915A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Fill the missing value</a:t>
            </a:r>
          </a:p>
          <a:p>
            <a:pPr lvl="1"/>
            <a:r>
              <a:rPr lang="en-US" dirty="0"/>
              <a:t>Forward fill (use “previous” values) or backward fill (use “future” values)</a:t>
            </a:r>
          </a:p>
          <a:p>
            <a:pPr lvl="1"/>
            <a:r>
              <a:rPr lang="en-US" dirty="0"/>
              <a:t>Global average or median</a:t>
            </a:r>
          </a:p>
          <a:p>
            <a:pPr lvl="1"/>
            <a:r>
              <a:rPr lang="en-US" dirty="0"/>
              <a:t>Within “group” average or median</a:t>
            </a:r>
          </a:p>
          <a:p>
            <a:pPr lvl="2"/>
            <a:r>
              <a:rPr lang="en-US" dirty="0"/>
              <a:t>Unit = individual, variable = wage, group = working in manufacturing</a:t>
            </a:r>
          </a:p>
          <a:p>
            <a:pPr lvl="1"/>
            <a:r>
              <a:rPr lang="en-US" dirty="0"/>
              <a:t>Interpolate the missing value (requires time dimension)</a:t>
            </a:r>
          </a:p>
          <a:p>
            <a:pPr lvl="2"/>
            <a:r>
              <a:rPr lang="en-US" dirty="0"/>
              <a:t>Linearly</a:t>
            </a:r>
          </a:p>
          <a:p>
            <a:pPr lvl="2"/>
            <a:r>
              <a:rPr lang="en-US" dirty="0">
                <a:solidFill>
                  <a:srgbClr val="E84A27"/>
                </a:solidFill>
              </a:rPr>
              <a:t>Cubic spline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Drop the observations</a:t>
            </a:r>
          </a:p>
          <a:p>
            <a:pPr lvl="1"/>
            <a:r>
              <a:rPr lang="en-US" dirty="0"/>
              <a:t>My recommendation </a:t>
            </a:r>
          </a:p>
          <a:p>
            <a:pPr lvl="1"/>
            <a:r>
              <a:rPr lang="en-US" dirty="0"/>
              <a:t>Fabricating data and introducing noise (garbage in…)</a:t>
            </a:r>
          </a:p>
          <a:p>
            <a:r>
              <a:rPr lang="en-US" dirty="0"/>
              <a:t>Ultimately, your choice. </a:t>
            </a:r>
          </a:p>
          <a:p>
            <a:pPr lvl="1"/>
            <a:r>
              <a:rPr lang="en-US" dirty="0">
                <a:solidFill>
                  <a:srgbClr val="E84A27"/>
                </a:solidFill>
              </a:rPr>
              <a:t>WHATEVER YOU DO</a:t>
            </a:r>
            <a:r>
              <a:rPr lang="en-US" dirty="0"/>
              <a:t>, explicitly document your decision (otherwise suspicious)</a:t>
            </a:r>
          </a:p>
        </p:txBody>
      </p:sp>
    </p:spTree>
    <p:extLst>
      <p:ext uri="{BB962C8B-B14F-4D97-AF65-F5344CB8AC3E}">
        <p14:creationId xmlns:p14="http://schemas.microsoft.com/office/powerpoint/2010/main" val="3477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3658-A5EB-479B-8070-ED9B1F2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and what to do with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74F57-2F52-4CA5-871A-27A8521AB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Types</a:t>
                </a:r>
              </a:p>
              <a:p>
                <a:pPr lvl="1"/>
                <a:r>
                  <a:rPr lang="en-US" dirty="0"/>
                  <a:t>Continuous</a:t>
                </a:r>
              </a:p>
              <a:p>
                <a:pPr lvl="2"/>
                <a:r>
                  <a:rPr lang="en-US" dirty="0"/>
                  <a:t>Just make it a column</a:t>
                </a:r>
              </a:p>
              <a:p>
                <a:pPr lvl="1"/>
                <a:r>
                  <a:rPr lang="en-US" dirty="0"/>
                  <a:t>Binary</a:t>
                </a:r>
              </a:p>
              <a:p>
                <a:pPr lvl="2"/>
                <a:r>
                  <a:rPr lang="en-US" dirty="0"/>
                  <a:t>Create “dummy” variables</a:t>
                </a:r>
              </a:p>
              <a:p>
                <a:pPr lvl="2"/>
                <a:r>
                  <a:rPr lang="en-US" dirty="0"/>
                  <a:t>0 or 1, where 1 indicates being “true”</a:t>
                </a:r>
              </a:p>
              <a:p>
                <a:pPr lvl="1"/>
                <a:r>
                  <a:rPr lang="en-US" dirty="0"/>
                  <a:t>Categorical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pPr lvl="2"/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“dummy” variables</a:t>
                </a:r>
              </a:p>
              <a:p>
                <a:pPr lvl="2"/>
                <a:r>
                  <a:rPr lang="en-US" dirty="0"/>
                  <a:t>If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dummy variables are 0, we know by deduction we are in the left-out class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74F57-2F52-4CA5-871A-27A8521AB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8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B71D-88A7-49BE-B632-0AE5A4D9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and what to do with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07075-5CAF-42FA-908D-5A0024EE0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what about variables such as age?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845EABA6-92B1-4FA0-8665-B9ED4038AE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74618" y="1143000"/>
            <a:ext cx="4576763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2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D805-0FC2-49C0-AD70-12F3DCE8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and what to do with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D5739-9663-4AD5-A6A3-54A7EB69E7B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Well, dear astute machine learner…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There are a lot of “bins” in age</a:t>
                </a:r>
              </a:p>
              <a:p>
                <a:pPr lvl="1"/>
                <a:r>
                  <a:rPr lang="en-US" dirty="0"/>
                  <a:t>Age is a </a:t>
                </a:r>
                <a:r>
                  <a:rPr lang="en-US" dirty="0">
                    <a:solidFill>
                      <a:srgbClr val="E84A27"/>
                    </a:solidFill>
                  </a:rPr>
                  <a:t>cardinal</a:t>
                </a:r>
                <a:r>
                  <a:rPr lang="en-US" dirty="0"/>
                  <a:t> variable (being alive 40 years = 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20 years)</a:t>
                </a:r>
              </a:p>
              <a:p>
                <a:pPr lvl="1"/>
                <a:r>
                  <a:rPr lang="en-US" dirty="0"/>
                  <a:t>Therefore, age is approximately continuous.</a:t>
                </a:r>
              </a:p>
              <a:p>
                <a:pPr marL="0" indent="0">
                  <a:buNone/>
                </a:pPr>
                <a:r>
                  <a:rPr lang="en-US" dirty="0"/>
                  <a:t>Otherwise, we would have to treat monetary variables as discrete too!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ED5739-9663-4AD5-A6A3-54A7EB69E7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67" r="-3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Nerd Emoji - Free PNG Emojis | Emoji Island">
            <a:extLst>
              <a:ext uri="{FF2B5EF4-FFF2-40B4-BE49-F238E27FC236}">
                <a16:creationId xmlns:a16="http://schemas.microsoft.com/office/drawing/2014/main" id="{8DBB1B9B-DC9D-44ED-A5B2-692A9259827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618" y="1143000"/>
            <a:ext cx="4576763" cy="457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1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5C28-620A-4DDD-A66B-CD4CE028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Brief History of Economic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B97C-42ED-40FE-96BE-F0369C97E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Adam Smith (1723 – 1790)</a:t>
            </a:r>
          </a:p>
          <a:p>
            <a:pPr lvl="1"/>
            <a:r>
              <a:rPr lang="en-US" dirty="0"/>
              <a:t>Anti-mercantilist, division of labor &amp; the invisible hand</a:t>
            </a:r>
          </a:p>
          <a:p>
            <a:r>
              <a:rPr lang="en-US" dirty="0"/>
              <a:t>David Ricardo (1772 – 1823)</a:t>
            </a:r>
          </a:p>
          <a:p>
            <a:pPr lvl="1"/>
            <a:r>
              <a:rPr lang="en-US" dirty="0"/>
              <a:t>Specialization and (free) international trade</a:t>
            </a:r>
          </a:p>
          <a:p>
            <a:r>
              <a:rPr lang="en-US"/>
              <a:t>Alfred </a:t>
            </a:r>
            <a:r>
              <a:rPr lang="en-US" dirty="0"/>
              <a:t>Marshall (1842 – 1924)</a:t>
            </a:r>
          </a:p>
          <a:p>
            <a:pPr lvl="1"/>
            <a:r>
              <a:rPr lang="en-US" dirty="0">
                <a:solidFill>
                  <a:srgbClr val="E84A27"/>
                </a:solidFill>
              </a:rPr>
              <a:t>Brought mathematics to economics</a:t>
            </a:r>
            <a:r>
              <a:rPr lang="en-US" dirty="0"/>
              <a:t> in early 1900s (Galileo in Physics, early 1600s)</a:t>
            </a:r>
          </a:p>
          <a:p>
            <a:pPr lvl="1"/>
            <a:r>
              <a:rPr lang="en-US" dirty="0"/>
              <a:t>S&amp;D curves, marginal utility, marginal cost</a:t>
            </a:r>
          </a:p>
          <a:p>
            <a:r>
              <a:rPr lang="en-US" dirty="0"/>
              <a:t>John Maynard Keynes (1883 – 1946)</a:t>
            </a:r>
          </a:p>
          <a:p>
            <a:pPr lvl="1"/>
            <a:r>
              <a:rPr lang="en-US" dirty="0"/>
              <a:t>Business cycles, fiscal &amp; monetary policy, unemployment</a:t>
            </a:r>
          </a:p>
          <a:p>
            <a:r>
              <a:rPr lang="en-US" dirty="0"/>
              <a:t>Milton Friedman (1912 – 2006)</a:t>
            </a:r>
          </a:p>
          <a:p>
            <a:pPr lvl="1"/>
            <a:r>
              <a:rPr lang="en-US" dirty="0"/>
              <a:t>Laissez-faire – free markets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71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3658-A5EB-479B-8070-ED9B1F2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and what to do with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4F57-2F52-4CA5-871A-27A8521AB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Continuous</a:t>
            </a:r>
          </a:p>
          <a:p>
            <a:pPr lvl="2"/>
            <a:r>
              <a:rPr lang="en-US" dirty="0"/>
              <a:t>Just make it a column</a:t>
            </a:r>
          </a:p>
          <a:p>
            <a:pPr lvl="1"/>
            <a:r>
              <a:rPr lang="en-US" dirty="0"/>
              <a:t>Discrete</a:t>
            </a:r>
          </a:p>
          <a:p>
            <a:pPr lvl="2"/>
            <a:r>
              <a:rPr lang="en-US" dirty="0"/>
              <a:t>Create binary/indicator/</a:t>
            </a:r>
            <a:r>
              <a:rPr lang="en-US" dirty="0">
                <a:solidFill>
                  <a:srgbClr val="E84A27"/>
                </a:solidFill>
              </a:rPr>
              <a:t>dummy</a:t>
            </a:r>
            <a:r>
              <a:rPr lang="en-US" dirty="0"/>
              <a:t>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BA483B-0A91-4459-8D5C-0D138B7D4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26171"/>
              </p:ext>
            </p:extLst>
          </p:nvPr>
        </p:nvGraphicFramePr>
        <p:xfrm>
          <a:off x="1497846" y="3435723"/>
          <a:ext cx="35902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01">
                  <a:extLst>
                    <a:ext uri="{9D8B030D-6E8A-4147-A177-3AD203B41FA5}">
                      <a16:colId xmlns:a16="http://schemas.microsoft.com/office/drawing/2014/main" val="2707966098"/>
                    </a:ext>
                  </a:extLst>
                </a:gridCol>
                <a:gridCol w="1795101">
                  <a:extLst>
                    <a:ext uri="{9D8B030D-6E8A-4147-A177-3AD203B41FA5}">
                      <a16:colId xmlns:a16="http://schemas.microsoft.com/office/drawing/2014/main" val="942409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Pfft, what’s that?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6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Adulting is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46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parttime</a:t>
                      </a:r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6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Parents’ dime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0653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2DDCA4F-3E7E-496F-9AD7-A08498336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2315"/>
              </p:ext>
            </p:extLst>
          </p:nvPr>
        </p:nvGraphicFramePr>
        <p:xfrm>
          <a:off x="6905530" y="3435723"/>
          <a:ext cx="444827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668">
                  <a:extLst>
                    <a:ext uri="{9D8B030D-6E8A-4147-A177-3AD203B41FA5}">
                      <a16:colId xmlns:a16="http://schemas.microsoft.com/office/drawing/2014/main" val="718354857"/>
                    </a:ext>
                  </a:extLst>
                </a:gridCol>
                <a:gridCol w="1225995">
                  <a:extLst>
                    <a:ext uri="{9D8B030D-6E8A-4147-A177-3AD203B41FA5}">
                      <a16:colId xmlns:a16="http://schemas.microsoft.com/office/drawing/2014/main" val="497967869"/>
                    </a:ext>
                  </a:extLst>
                </a:gridCol>
                <a:gridCol w="1415607">
                  <a:extLst>
                    <a:ext uri="{9D8B030D-6E8A-4147-A177-3AD203B41FA5}">
                      <a16:colId xmlns:a16="http://schemas.microsoft.com/office/drawing/2014/main" val="172486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Is_student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Not_student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7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Pfft, what’s that?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9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Adulting is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5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parttime</a:t>
                      </a:r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Parents’ dime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7718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0EC9C3BE-87E2-4730-AB3B-BD27BD194D68}"/>
              </a:ext>
            </a:extLst>
          </p:cNvPr>
          <p:cNvSpPr/>
          <p:nvPr/>
        </p:nvSpPr>
        <p:spPr>
          <a:xfrm>
            <a:off x="5341545" y="4191755"/>
            <a:ext cx="1222217" cy="54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49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32CC-F893-46B0-85D7-134309D2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in practice…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DCD60-5BEA-4639-BFD3-CEA674CD2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There is an intercept </a:t>
                </a:r>
              </a:p>
              <a:p>
                <a:pPr lvl="1"/>
                <a:r>
                  <a:rPr lang="en-US" dirty="0"/>
                  <a:t>(Okay, well in OLS and logistic regression)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Inestimable!        Intercept = </a:t>
                </a:r>
                <a:r>
                  <a:rPr lang="en-US" dirty="0" err="1"/>
                  <a:t>Is_student</a:t>
                </a:r>
                <a:r>
                  <a:rPr lang="en-US" dirty="0"/>
                  <a:t> + </a:t>
                </a:r>
                <a:r>
                  <a:rPr lang="en-US" dirty="0" err="1"/>
                  <a:t>Not_student</a:t>
                </a:r>
                <a:endParaRPr lang="en-US" dirty="0"/>
              </a:p>
              <a:p>
                <a:pPr lvl="1"/>
                <a:r>
                  <a:rPr lang="en-US" dirty="0"/>
                  <a:t>Need to choose one dummy to be the baseline (how about </a:t>
                </a:r>
                <a:r>
                  <a:rPr lang="en-US" dirty="0" err="1"/>
                  <a:t>Not_student</a:t>
                </a:r>
                <a:r>
                  <a:rPr lang="en-US" dirty="0"/>
                  <a:t>)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𝑤𝑎𝑔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𝑠𝑡𝑢𝑑𝑒𝑛𝑡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Interpretation of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association of change in wage from being a student with respect to non-students</a:t>
                </a:r>
                <a:endParaRPr lang="ar-AE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BDCD60-5BEA-4639-BFD3-CEA674CD2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79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CA093A-EFDA-4FB3-9A04-3B4688D1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456704"/>
              </p:ext>
            </p:extLst>
          </p:nvPr>
        </p:nvGraphicFramePr>
        <p:xfrm>
          <a:off x="3084591" y="1851366"/>
          <a:ext cx="6022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646">
                  <a:extLst>
                    <a:ext uri="{9D8B030D-6E8A-4147-A177-3AD203B41FA5}">
                      <a16:colId xmlns:a16="http://schemas.microsoft.com/office/drawing/2014/main" val="718354857"/>
                    </a:ext>
                  </a:extLst>
                </a:gridCol>
                <a:gridCol w="1301304">
                  <a:extLst>
                    <a:ext uri="{9D8B030D-6E8A-4147-A177-3AD203B41FA5}">
                      <a16:colId xmlns:a16="http://schemas.microsoft.com/office/drawing/2014/main" val="885785577"/>
                    </a:ext>
                  </a:extLst>
                </a:gridCol>
                <a:gridCol w="1301304">
                  <a:extLst>
                    <a:ext uri="{9D8B030D-6E8A-4147-A177-3AD203B41FA5}">
                      <a16:colId xmlns:a16="http://schemas.microsoft.com/office/drawing/2014/main" val="497967869"/>
                    </a:ext>
                  </a:extLst>
                </a:gridCol>
                <a:gridCol w="1502564">
                  <a:extLst>
                    <a:ext uri="{9D8B030D-6E8A-4147-A177-3AD203B41FA5}">
                      <a16:colId xmlns:a16="http://schemas.microsoft.com/office/drawing/2014/main" val="172486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Is_student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Not_student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77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Pfft, what’s that?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9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Adulting is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58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dirty="0" err="1"/>
                        <a:t>parttime</a:t>
                      </a:r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7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Parents’ dime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7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0341-74A1-4461-A757-87E5967A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Variables and what to do with them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2A2C-0737-47C6-BFE4-0F3A3AF85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models also only want one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Is_student</a:t>
                </a:r>
                <a:r>
                  <a:rPr lang="en-US" dirty="0"/>
                  <a:t> = 1, then you are a student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Is_student</a:t>
                </a:r>
                <a:r>
                  <a:rPr lang="en-US" dirty="0"/>
                  <a:t> = 0, then you are not</a:t>
                </a:r>
              </a:p>
              <a:p>
                <a:r>
                  <a:rPr lang="en-US" dirty="0"/>
                  <a:t>Discrete – multiple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classes</a:t>
                </a:r>
              </a:p>
              <a:p>
                <a:pPr lvl="1"/>
                <a:r>
                  <a:rPr lang="en-US" dirty="0"/>
                  <a:t>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dummy variables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F2A2C-0737-47C6-BFE4-0F3A3AF85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10E0B3-6A27-422E-9A2D-97A9163B6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43411"/>
              </p:ext>
            </p:extLst>
          </p:nvPr>
        </p:nvGraphicFramePr>
        <p:xfrm>
          <a:off x="1271509" y="3806898"/>
          <a:ext cx="33095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773">
                  <a:extLst>
                    <a:ext uri="{9D8B030D-6E8A-4147-A177-3AD203B41FA5}">
                      <a16:colId xmlns:a16="http://schemas.microsoft.com/office/drawing/2014/main" val="1077359429"/>
                    </a:ext>
                  </a:extLst>
                </a:gridCol>
                <a:gridCol w="1654773">
                  <a:extLst>
                    <a:ext uri="{9D8B030D-6E8A-4147-A177-3AD203B41FA5}">
                      <a16:colId xmlns:a16="http://schemas.microsoft.com/office/drawing/2014/main" val="3358945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34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5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9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99022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ext, colorful, decorated, painted&#10;&#10;Description automatically generated">
            <a:extLst>
              <a:ext uri="{FF2B5EF4-FFF2-40B4-BE49-F238E27FC236}">
                <a16:creationId xmlns:a16="http://schemas.microsoft.com/office/drawing/2014/main" id="{8C4C9537-545B-472D-8715-C3539ED72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87215" y="1163631"/>
            <a:ext cx="3160980" cy="226536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5702240-57AA-43E7-B6F4-0130BFE51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139999"/>
              </p:ext>
            </p:extLst>
          </p:nvPr>
        </p:nvGraphicFramePr>
        <p:xfrm>
          <a:off x="7095369" y="3806898"/>
          <a:ext cx="35528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155825083"/>
                    </a:ext>
                  </a:extLst>
                </a:gridCol>
                <a:gridCol w="765493">
                  <a:extLst>
                    <a:ext uri="{9D8B030D-6E8A-4147-A177-3AD203B41FA5}">
                      <a16:colId xmlns:a16="http://schemas.microsoft.com/office/drawing/2014/main" val="471104817"/>
                    </a:ext>
                  </a:extLst>
                </a:gridCol>
                <a:gridCol w="1034733">
                  <a:extLst>
                    <a:ext uri="{9D8B030D-6E8A-4147-A177-3AD203B41FA5}">
                      <a16:colId xmlns:a16="http://schemas.microsoft.com/office/drawing/2014/main" val="144951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06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375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8743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3D764604-B179-4958-93ED-9812143863DD}"/>
              </a:ext>
            </a:extLst>
          </p:cNvPr>
          <p:cNvSpPr/>
          <p:nvPr/>
        </p:nvSpPr>
        <p:spPr>
          <a:xfrm>
            <a:off x="5227103" y="4276974"/>
            <a:ext cx="1222217" cy="543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4B5-C0A0-4C0B-BCF0-364147A4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Discrete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E3447C-D210-496F-9E50-E6987BAFB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=10,000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Label: wage</a:t>
                </a:r>
              </a:p>
              <a:p>
                <a:pPr lvl="1"/>
                <a:r>
                  <a:rPr lang="en-US" dirty="0"/>
                  <a:t>Features: </a:t>
                </a:r>
              </a:p>
              <a:p>
                <a:pPr lvl="2"/>
                <a:r>
                  <a:rPr lang="en-US" dirty="0"/>
                  <a:t>Gender (2) – female, male</a:t>
                </a:r>
              </a:p>
              <a:p>
                <a:pPr lvl="2"/>
                <a:r>
                  <a:rPr lang="en-US" dirty="0"/>
                  <a:t>Race (4) – Asian, black, white, the politically incorrect </a:t>
                </a:r>
                <a:r>
                  <a:rPr lang="en-US" i="1" dirty="0"/>
                  <a:t>other </a:t>
                </a:r>
                <a:r>
                  <a:rPr lang="en-US" dirty="0"/>
                  <a:t>race</a:t>
                </a:r>
              </a:p>
              <a:p>
                <a:r>
                  <a:rPr lang="en-US" dirty="0"/>
                  <a:t>The best you can do is predict 8 different averages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10,000/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8=1,250</m:t>
                    </m:r>
                  </m:oMath>
                </a14:m>
                <a:r>
                  <a:rPr lang="en-US" dirty="0"/>
                  <a:t> per race-gender cell on average</a:t>
                </a:r>
              </a:p>
              <a:p>
                <a:pPr lvl="1"/>
                <a:r>
                  <a:rPr lang="en-US" b="1" dirty="0">
                    <a:solidFill>
                      <a:srgbClr val="E84A27"/>
                    </a:solidFill>
                  </a:rPr>
                  <a:t>Shrunk observation space size of 10,000 to a prediction space size of 8!!!!!!!!!!!</a:t>
                </a:r>
              </a:p>
              <a:p>
                <a:pPr lvl="1"/>
                <a:r>
                  <a:rPr lang="en-US" b="1" dirty="0"/>
                  <a:t>Mathematically equivalent to first averaging all gender-race cells then fitting</a:t>
                </a:r>
              </a:p>
              <a:p>
                <a:r>
                  <a:rPr lang="en-US" dirty="0"/>
                  <a:t>Takeaway</a:t>
                </a:r>
              </a:p>
              <a:p>
                <a:pPr lvl="1"/>
                <a:r>
                  <a:rPr lang="en-US" dirty="0"/>
                  <a:t>Discrete variables can have strong predictive measures (gender gap, systemic racism)</a:t>
                </a:r>
              </a:p>
              <a:p>
                <a:pPr lvl="1"/>
                <a:r>
                  <a:rPr lang="en-US" dirty="0"/>
                  <a:t>Limited breadth they can predict</a:t>
                </a:r>
              </a:p>
              <a:p>
                <a:pPr lvl="1"/>
                <a:r>
                  <a:rPr lang="en-US" dirty="0"/>
                  <a:t>Try to include more continuous variables (</a:t>
                </a:r>
                <a:r>
                  <a:rPr lang="en-US" i="1" dirty="0"/>
                  <a:t>Goal: at least one continuous per discrete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E3447C-D210-496F-9E50-E6987BAFB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793" r="-232" b="-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66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207F-E7B7-4F22-8202-C8EF3D17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effects – Econometrics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127B-98DE-4066-A7AB-2AF643A52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Dummies for region/individuals and/or time</a:t>
            </a:r>
          </a:p>
          <a:p>
            <a:r>
              <a:rPr lang="en-US" dirty="0"/>
              <a:t>Caution!</a:t>
            </a:r>
          </a:p>
          <a:p>
            <a:pPr lvl="1"/>
            <a:r>
              <a:rPr lang="en-US" dirty="0"/>
              <a:t>Potential for introducing </a:t>
            </a:r>
            <a:r>
              <a:rPr lang="en-US" i="1" dirty="0"/>
              <a:t>many </a:t>
            </a:r>
            <a:r>
              <a:rPr lang="en-US" dirty="0"/>
              <a:t>bad variables</a:t>
            </a:r>
          </a:p>
          <a:p>
            <a:pPr lvl="2"/>
            <a:r>
              <a:rPr lang="en-US" dirty="0"/>
              <a:t>Garbage in…</a:t>
            </a:r>
          </a:p>
          <a:p>
            <a:pPr lvl="1"/>
            <a:r>
              <a:rPr lang="en-US" dirty="0"/>
              <a:t>Increase computational cost (time to fit model)</a:t>
            </a:r>
          </a:p>
          <a:p>
            <a:r>
              <a:rPr lang="en-US" dirty="0"/>
              <a:t>Maybe year dummies make sense</a:t>
            </a:r>
          </a:p>
          <a:p>
            <a:pPr lvl="1"/>
            <a:r>
              <a:rPr lang="en-US" dirty="0"/>
              <a:t>Probably not region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See ECON 474 for linear regression fixed-effect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3F6485C8-121C-4BF6-9E48-EFB04A9E3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0698488"/>
                  </p:ext>
                </p:extLst>
              </p:nvPr>
            </p:nvGraphicFramePr>
            <p:xfrm>
              <a:off x="7714202" y="666228"/>
              <a:ext cx="363959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1728">
                      <a:extLst>
                        <a:ext uri="{9D8B030D-6E8A-4147-A177-3AD203B41FA5}">
                          <a16:colId xmlns:a16="http://schemas.microsoft.com/office/drawing/2014/main" val="3613206592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3513283353"/>
                        </a:ext>
                      </a:extLst>
                    </a:gridCol>
                    <a:gridCol w="871855">
                      <a:extLst>
                        <a:ext uri="{9D8B030D-6E8A-4147-A177-3AD203B41FA5}">
                          <a16:colId xmlns:a16="http://schemas.microsoft.com/office/drawing/2014/main" val="2587554594"/>
                        </a:ext>
                      </a:extLst>
                    </a:gridCol>
                    <a:gridCol w="947197">
                      <a:extLst>
                        <a:ext uri="{9D8B030D-6E8A-4147-A177-3AD203B41FA5}">
                          <a16:colId xmlns:a16="http://schemas.microsoft.com/office/drawing/2014/main" val="310999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518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50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929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61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92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1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5225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8">
                <a:extLst>
                  <a:ext uri="{FF2B5EF4-FFF2-40B4-BE49-F238E27FC236}">
                    <a16:creationId xmlns:a16="http://schemas.microsoft.com/office/drawing/2014/main" id="{3F6485C8-121C-4BF6-9E48-EFB04A9E3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0698488"/>
                  </p:ext>
                </p:extLst>
              </p:nvPr>
            </p:nvGraphicFramePr>
            <p:xfrm>
              <a:off x="7714202" y="666228"/>
              <a:ext cx="3639598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1728">
                      <a:extLst>
                        <a:ext uri="{9D8B030D-6E8A-4147-A177-3AD203B41FA5}">
                          <a16:colId xmlns:a16="http://schemas.microsoft.com/office/drawing/2014/main" val="3613206592"/>
                        </a:ext>
                      </a:extLst>
                    </a:gridCol>
                    <a:gridCol w="698818">
                      <a:extLst>
                        <a:ext uri="{9D8B030D-6E8A-4147-A177-3AD203B41FA5}">
                          <a16:colId xmlns:a16="http://schemas.microsoft.com/office/drawing/2014/main" val="3513283353"/>
                        </a:ext>
                      </a:extLst>
                    </a:gridCol>
                    <a:gridCol w="871855">
                      <a:extLst>
                        <a:ext uri="{9D8B030D-6E8A-4147-A177-3AD203B41FA5}">
                          <a16:colId xmlns:a16="http://schemas.microsoft.com/office/drawing/2014/main" val="2587554594"/>
                        </a:ext>
                      </a:extLst>
                    </a:gridCol>
                    <a:gridCol w="947197">
                      <a:extLst>
                        <a:ext uri="{9D8B030D-6E8A-4147-A177-3AD203B41FA5}">
                          <a16:colId xmlns:a16="http://schemas.microsoft.com/office/drawing/2014/main" val="3109997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Region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GDP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U-rate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9518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500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10,000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19293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Narnia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861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92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6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Hogwarts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E84A27"/>
                              </a:solidFill>
                            </a:rPr>
                            <a:t>NA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513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3" t="-706557" r="-227174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0870" t="-706557" r="-26347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9790" t="-706557" r="-111888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974" t="-706557" r="-2564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5225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07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4BC9-BCB3-4D05-97A0-5E776C51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Note on Granularity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7A95-DADE-4B50-91EB-AC964FA4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</a:p>
          <a:p>
            <a:pPr lvl="1"/>
            <a:r>
              <a:rPr lang="en-US" dirty="0"/>
              <a:t>Label – daily exchange rate from January 1</a:t>
            </a:r>
            <a:r>
              <a:rPr lang="en-US" baseline="30000" dirty="0"/>
              <a:t>st</a:t>
            </a:r>
            <a:r>
              <a:rPr lang="en-US" dirty="0"/>
              <a:t> to December 26</a:t>
            </a:r>
            <a:r>
              <a:rPr lang="en-US" baseline="30000" dirty="0"/>
              <a:t>th</a:t>
            </a:r>
            <a:r>
              <a:rPr lang="en-US" dirty="0"/>
              <a:t> 2019	</a:t>
            </a:r>
          </a:p>
          <a:p>
            <a:pPr lvl="1"/>
            <a:r>
              <a:rPr lang="en-US" dirty="0"/>
              <a:t>Feature – quarterly GDP</a:t>
            </a:r>
          </a:p>
          <a:p>
            <a:pPr lvl="1"/>
            <a:r>
              <a:rPr lang="en-US" dirty="0"/>
              <a:t>Even worse!</a:t>
            </a:r>
          </a:p>
          <a:p>
            <a:pPr lvl="1"/>
            <a:endParaRPr lang="en-US" dirty="0"/>
          </a:p>
          <a:p>
            <a:r>
              <a:rPr lang="en-US" dirty="0"/>
              <a:t>Same applies to regions</a:t>
            </a:r>
          </a:p>
          <a:p>
            <a:pPr lvl="1"/>
            <a:r>
              <a:rPr lang="en-US" dirty="0"/>
              <a:t>Label – Census tract level</a:t>
            </a:r>
          </a:p>
          <a:p>
            <a:pPr lvl="1"/>
            <a:r>
              <a:rPr lang="en-US" dirty="0"/>
              <a:t>Feature – state level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Want features to match label dimension as closely as possible!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04AA4E3-717D-4091-8DE4-F2F7FE223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01" y="2115930"/>
            <a:ext cx="4668693" cy="262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9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0EB9-C760-42E9-B04C-E9B70E0E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C833-E712-4C1E-BB15-A84341D7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Incredibly useful, especially when need </a:t>
            </a:r>
            <a:r>
              <a:rPr lang="en-US" i="1" dirty="0"/>
              <a:t>more </a:t>
            </a:r>
            <a:r>
              <a:rPr lang="en-US" dirty="0"/>
              <a:t>variables</a:t>
            </a:r>
            <a:endParaRPr lang="en-US" i="1" dirty="0"/>
          </a:p>
          <a:p>
            <a:pPr lvl="1"/>
            <a:r>
              <a:rPr lang="en-US" dirty="0"/>
              <a:t>I very rarely ever use just one data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E84A27"/>
                </a:solidFill>
              </a:rPr>
              <a:t>Joins</a:t>
            </a:r>
            <a:r>
              <a:rPr lang="en-US" dirty="0"/>
              <a:t> (merging data together)</a:t>
            </a:r>
          </a:p>
          <a:p>
            <a:r>
              <a:rPr lang="en-US" dirty="0"/>
              <a:t>Each data set should have a </a:t>
            </a:r>
            <a:r>
              <a:rPr lang="en-US" dirty="0">
                <a:solidFill>
                  <a:srgbClr val="E84A27"/>
                </a:solidFill>
              </a:rPr>
              <a:t>key</a:t>
            </a:r>
            <a:r>
              <a:rPr lang="en-US" dirty="0"/>
              <a:t> to locate where to merge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Current Population Survey: CPSIDP </a:t>
            </a:r>
          </a:p>
          <a:p>
            <a:pPr lvl="2"/>
            <a:r>
              <a:rPr lang="en-US" dirty="0"/>
              <a:t>Time</a:t>
            </a:r>
          </a:p>
          <a:p>
            <a:pPr lvl="2"/>
            <a:r>
              <a:rPr lang="en-US" dirty="0"/>
              <a:t>Federal Information Process Standards (FIPS) codes: states, counties, tracts</a:t>
            </a:r>
          </a:p>
          <a:p>
            <a:pPr lvl="3"/>
            <a:r>
              <a:rPr lang="en-US" dirty="0"/>
              <a:t>Illinois FIPS: 17, Champaign county FIPS: 019, full Champaign FIPS: 17019</a:t>
            </a:r>
          </a:p>
          <a:p>
            <a:pPr lvl="2"/>
            <a:r>
              <a:rPr lang="en-US" dirty="0"/>
              <a:t>Perhaps multiple: FIPS </a:t>
            </a:r>
            <a:r>
              <a:rPr lang="en-US" i="1" dirty="0"/>
              <a:t>and </a:t>
            </a:r>
            <a:r>
              <a:rPr lang="en-US" dirty="0"/>
              <a:t>time 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3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F8E8-A224-4628-B557-E2ED7976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Join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14F3B7-99F8-4620-BA78-A172F2F04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00771"/>
              </p:ext>
            </p:extLst>
          </p:nvPr>
        </p:nvGraphicFramePr>
        <p:xfrm>
          <a:off x="1408568" y="1604726"/>
          <a:ext cx="28375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54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418754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A55B60F-681E-4F6A-B6C0-F906C5DE3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082935"/>
              </p:ext>
            </p:extLst>
          </p:nvPr>
        </p:nvGraphicFramePr>
        <p:xfrm>
          <a:off x="1408568" y="3537641"/>
          <a:ext cx="35814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270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213113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Mr. </a:t>
                      </a:r>
                      <a:r>
                        <a:rPr lang="en-US" dirty="0" err="1"/>
                        <a:t>Krabs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37A7571-3937-4097-A50B-6D17C0B26F53}"/>
              </a:ext>
            </a:extLst>
          </p:cNvPr>
          <p:cNvSpPr/>
          <p:nvPr/>
        </p:nvSpPr>
        <p:spPr>
          <a:xfrm>
            <a:off x="5160475" y="2919742"/>
            <a:ext cx="1801640" cy="51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863F-C2D8-448B-ACB0-CD44ABAC8397}"/>
              </a:ext>
            </a:extLst>
          </p:cNvPr>
          <p:cNvSpPr txBox="1"/>
          <p:nvPr/>
        </p:nvSpPr>
        <p:spPr>
          <a:xfrm>
            <a:off x="719749" y="2084796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ACA77-705B-44F3-987F-E3DD237CD9E3}"/>
              </a:ext>
            </a:extLst>
          </p:cNvPr>
          <p:cNvSpPr txBox="1"/>
          <p:nvPr/>
        </p:nvSpPr>
        <p:spPr>
          <a:xfrm>
            <a:off x="719749" y="4017711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E7EDBA2-5D55-4E79-902A-CBD6B45DE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653466"/>
              </p:ext>
            </p:extLst>
          </p:nvPr>
        </p:nvGraphicFramePr>
        <p:xfrm>
          <a:off x="7346132" y="1470106"/>
          <a:ext cx="446864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982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07414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  <a:gridCol w="2143518">
                  <a:extLst>
                    <a:ext uri="{9D8B030D-6E8A-4147-A177-3AD203B41FA5}">
                      <a16:colId xmlns:a16="http://schemas.microsoft.com/office/drawing/2014/main" val="121833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B95EB3-E8D2-48CF-8612-2B79B74EB913}"/>
              </a:ext>
            </a:extLst>
          </p:cNvPr>
          <p:cNvSpPr/>
          <p:nvPr/>
        </p:nvSpPr>
        <p:spPr>
          <a:xfrm>
            <a:off x="7125077" y="3784349"/>
            <a:ext cx="1547389" cy="1752600"/>
          </a:xfrm>
          <a:custGeom>
            <a:avLst/>
            <a:gdLst>
              <a:gd name="connsiteX0" fmla="*/ 905347 w 1547389"/>
              <a:gd name="connsiteY0" fmla="*/ 0 h 1752600"/>
              <a:gd name="connsiteX1" fmla="*/ 1545524 w 1547389"/>
              <a:gd name="connsiteY1" fmla="*/ 256662 h 1752600"/>
              <a:gd name="connsiteX2" fmla="*/ 1547389 w 1547389"/>
              <a:gd name="connsiteY2" fmla="*/ 258849 h 1752600"/>
              <a:gd name="connsiteX3" fmla="*/ 1438702 w 1547389"/>
              <a:gd name="connsiteY3" fmla="*/ 386352 h 1752600"/>
              <a:gd name="connsiteX4" fmla="*/ 1284083 w 1547389"/>
              <a:gd name="connsiteY4" fmla="*/ 876300 h 1752600"/>
              <a:gd name="connsiteX5" fmla="*/ 1438702 w 1547389"/>
              <a:gd name="connsiteY5" fmla="*/ 1366248 h 1752600"/>
              <a:gd name="connsiteX6" fmla="*/ 1547389 w 1547389"/>
              <a:gd name="connsiteY6" fmla="*/ 1493751 h 1752600"/>
              <a:gd name="connsiteX7" fmla="*/ 1545524 w 1547389"/>
              <a:gd name="connsiteY7" fmla="*/ 1495938 h 1752600"/>
              <a:gd name="connsiteX8" fmla="*/ 905347 w 1547389"/>
              <a:gd name="connsiteY8" fmla="*/ 1752600 h 1752600"/>
              <a:gd name="connsiteX9" fmla="*/ 0 w 1547389"/>
              <a:gd name="connsiteY9" fmla="*/ 876300 h 1752600"/>
              <a:gd name="connsiteX10" fmla="*/ 905347 w 1547389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9" h="1752600">
                <a:moveTo>
                  <a:pt x="905347" y="0"/>
                </a:moveTo>
                <a:cubicBezTo>
                  <a:pt x="1155351" y="0"/>
                  <a:pt x="1381688" y="98083"/>
                  <a:pt x="1545524" y="256662"/>
                </a:cubicBezTo>
                <a:lnTo>
                  <a:pt x="1547389" y="258849"/>
                </a:lnTo>
                <a:lnTo>
                  <a:pt x="1438702" y="386352"/>
                </a:lnTo>
                <a:cubicBezTo>
                  <a:pt x="1341084" y="526211"/>
                  <a:pt x="1284083" y="694813"/>
                  <a:pt x="1284083" y="876300"/>
                </a:cubicBezTo>
                <a:cubicBezTo>
                  <a:pt x="1284083" y="1057788"/>
                  <a:pt x="1341084" y="1226389"/>
                  <a:pt x="1438702" y="1366248"/>
                </a:cubicBezTo>
                <a:lnTo>
                  <a:pt x="1547389" y="1493751"/>
                </a:lnTo>
                <a:lnTo>
                  <a:pt x="1545524" y="1495938"/>
                </a:lnTo>
                <a:cubicBezTo>
                  <a:pt x="1381688" y="1654517"/>
                  <a:pt x="1155351" y="1752600"/>
                  <a:pt x="905347" y="1752600"/>
                </a:cubicBezTo>
                <a:cubicBezTo>
                  <a:pt x="405338" y="1752600"/>
                  <a:pt x="0" y="1360267"/>
                  <a:pt x="0" y="876300"/>
                </a:cubicBezTo>
                <a:cubicBezTo>
                  <a:pt x="0" y="392333"/>
                  <a:pt x="405338" y="0"/>
                  <a:pt x="905347" y="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EC53BF-EC5F-49B5-B051-5207A4F209F7}"/>
              </a:ext>
            </a:extLst>
          </p:cNvPr>
          <p:cNvSpPr/>
          <p:nvPr/>
        </p:nvSpPr>
        <p:spPr>
          <a:xfrm>
            <a:off x="8672466" y="3784349"/>
            <a:ext cx="1547388" cy="1752600"/>
          </a:xfrm>
          <a:custGeom>
            <a:avLst/>
            <a:gdLst>
              <a:gd name="connsiteX0" fmla="*/ 642041 w 1547388"/>
              <a:gd name="connsiteY0" fmla="*/ 0 h 1752600"/>
              <a:gd name="connsiteX1" fmla="*/ 1547388 w 1547388"/>
              <a:gd name="connsiteY1" fmla="*/ 876300 h 1752600"/>
              <a:gd name="connsiteX2" fmla="*/ 642041 w 1547388"/>
              <a:gd name="connsiteY2" fmla="*/ 1752600 h 1752600"/>
              <a:gd name="connsiteX3" fmla="*/ 1864 w 1547388"/>
              <a:gd name="connsiteY3" fmla="*/ 1495938 h 1752600"/>
              <a:gd name="connsiteX4" fmla="*/ 0 w 1547388"/>
              <a:gd name="connsiteY4" fmla="*/ 1493751 h 1752600"/>
              <a:gd name="connsiteX5" fmla="*/ 108686 w 1547388"/>
              <a:gd name="connsiteY5" fmla="*/ 1366248 h 1752600"/>
              <a:gd name="connsiteX6" fmla="*/ 263305 w 1547388"/>
              <a:gd name="connsiteY6" fmla="*/ 876300 h 1752600"/>
              <a:gd name="connsiteX7" fmla="*/ 108686 w 1547388"/>
              <a:gd name="connsiteY7" fmla="*/ 386352 h 1752600"/>
              <a:gd name="connsiteX8" fmla="*/ 0 w 1547388"/>
              <a:gd name="connsiteY8" fmla="*/ 258849 h 1752600"/>
              <a:gd name="connsiteX9" fmla="*/ 1864 w 1547388"/>
              <a:gd name="connsiteY9" fmla="*/ 256662 h 1752600"/>
              <a:gd name="connsiteX10" fmla="*/ 642041 w 1547388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8" h="1752600">
                <a:moveTo>
                  <a:pt x="642041" y="0"/>
                </a:moveTo>
                <a:cubicBezTo>
                  <a:pt x="1142050" y="0"/>
                  <a:pt x="1547388" y="392333"/>
                  <a:pt x="1547388" y="876300"/>
                </a:cubicBezTo>
                <a:cubicBezTo>
                  <a:pt x="1547388" y="1360267"/>
                  <a:pt x="1142050" y="1752600"/>
                  <a:pt x="642041" y="1752600"/>
                </a:cubicBezTo>
                <a:cubicBezTo>
                  <a:pt x="392036" y="1752600"/>
                  <a:pt x="165700" y="1654517"/>
                  <a:pt x="1864" y="1495938"/>
                </a:cubicBezTo>
                <a:lnTo>
                  <a:pt x="0" y="1493751"/>
                </a:lnTo>
                <a:lnTo>
                  <a:pt x="108686" y="1366248"/>
                </a:lnTo>
                <a:cubicBezTo>
                  <a:pt x="206304" y="1226389"/>
                  <a:pt x="263305" y="1057788"/>
                  <a:pt x="263305" y="876300"/>
                </a:cubicBezTo>
                <a:cubicBezTo>
                  <a:pt x="263305" y="694813"/>
                  <a:pt x="206304" y="526211"/>
                  <a:pt x="108686" y="386352"/>
                </a:cubicBezTo>
                <a:lnTo>
                  <a:pt x="0" y="258849"/>
                </a:lnTo>
                <a:lnTo>
                  <a:pt x="1864" y="256662"/>
                </a:lnTo>
                <a:cubicBezTo>
                  <a:pt x="165700" y="98083"/>
                  <a:pt x="392036" y="0"/>
                  <a:pt x="642041" y="0"/>
                </a:cubicBez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75D900-FFEC-490B-9A48-5B25F9B18469}"/>
              </a:ext>
            </a:extLst>
          </p:cNvPr>
          <p:cNvSpPr/>
          <p:nvPr/>
        </p:nvSpPr>
        <p:spPr>
          <a:xfrm>
            <a:off x="8400107" y="4043198"/>
            <a:ext cx="526611" cy="1234902"/>
          </a:xfrm>
          <a:custGeom>
            <a:avLst/>
            <a:gdLst>
              <a:gd name="connsiteX0" fmla="*/ 263306 w 526611"/>
              <a:gd name="connsiteY0" fmla="*/ 0 h 1234902"/>
              <a:gd name="connsiteX1" fmla="*/ 371992 w 526611"/>
              <a:gd name="connsiteY1" fmla="*/ 127503 h 1234902"/>
              <a:gd name="connsiteX2" fmla="*/ 526611 w 526611"/>
              <a:gd name="connsiteY2" fmla="*/ 617451 h 1234902"/>
              <a:gd name="connsiteX3" fmla="*/ 371992 w 526611"/>
              <a:gd name="connsiteY3" fmla="*/ 1107399 h 1234902"/>
              <a:gd name="connsiteX4" fmla="*/ 263306 w 526611"/>
              <a:gd name="connsiteY4" fmla="*/ 1234902 h 1234902"/>
              <a:gd name="connsiteX5" fmla="*/ 154619 w 526611"/>
              <a:gd name="connsiteY5" fmla="*/ 1107399 h 1234902"/>
              <a:gd name="connsiteX6" fmla="*/ 0 w 526611"/>
              <a:gd name="connsiteY6" fmla="*/ 617451 h 1234902"/>
              <a:gd name="connsiteX7" fmla="*/ 154619 w 526611"/>
              <a:gd name="connsiteY7" fmla="*/ 127503 h 1234902"/>
              <a:gd name="connsiteX8" fmla="*/ 263306 w 526611"/>
              <a:gd name="connsiteY8" fmla="*/ 0 h 123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611" h="1234902">
                <a:moveTo>
                  <a:pt x="263306" y="0"/>
                </a:moveTo>
                <a:lnTo>
                  <a:pt x="371992" y="127503"/>
                </a:lnTo>
                <a:cubicBezTo>
                  <a:pt x="469610" y="267362"/>
                  <a:pt x="526611" y="435964"/>
                  <a:pt x="526611" y="617451"/>
                </a:cubicBezTo>
                <a:cubicBezTo>
                  <a:pt x="526611" y="798939"/>
                  <a:pt x="469610" y="967540"/>
                  <a:pt x="371992" y="1107399"/>
                </a:cubicBezTo>
                <a:lnTo>
                  <a:pt x="263306" y="1234902"/>
                </a:lnTo>
                <a:lnTo>
                  <a:pt x="154619" y="1107399"/>
                </a:lnTo>
                <a:cubicBezTo>
                  <a:pt x="57001" y="967540"/>
                  <a:pt x="0" y="798939"/>
                  <a:pt x="0" y="617451"/>
                </a:cubicBezTo>
                <a:cubicBezTo>
                  <a:pt x="0" y="435964"/>
                  <a:pt x="57001" y="267362"/>
                  <a:pt x="154619" y="127503"/>
                </a:cubicBezTo>
                <a:lnTo>
                  <a:pt x="263306" y="0"/>
                </a:lnTo>
                <a:close/>
              </a:path>
            </a:pathLst>
          </a:cu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50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F8E8-A224-4628-B557-E2ED7976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Join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14F3B7-99F8-4620-BA78-A172F2F04B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8568" y="1604726"/>
          <a:ext cx="28375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54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418754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A55B60F-681E-4F6A-B6C0-F906C5DE3F5E}"/>
              </a:ext>
            </a:extLst>
          </p:cNvPr>
          <p:cNvGraphicFramePr>
            <a:graphicFrameLocks/>
          </p:cNvGraphicFramePr>
          <p:nvPr/>
        </p:nvGraphicFramePr>
        <p:xfrm>
          <a:off x="1408568" y="3537641"/>
          <a:ext cx="35814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270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213113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Mr. </a:t>
                      </a:r>
                      <a:r>
                        <a:rPr lang="en-US" dirty="0" err="1"/>
                        <a:t>Krabs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37A7571-3937-4097-A50B-6D17C0B26F53}"/>
              </a:ext>
            </a:extLst>
          </p:cNvPr>
          <p:cNvSpPr/>
          <p:nvPr/>
        </p:nvSpPr>
        <p:spPr>
          <a:xfrm>
            <a:off x="5160475" y="2919742"/>
            <a:ext cx="1801640" cy="51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863F-C2D8-448B-ACB0-CD44ABAC8397}"/>
              </a:ext>
            </a:extLst>
          </p:cNvPr>
          <p:cNvSpPr txBox="1"/>
          <p:nvPr/>
        </p:nvSpPr>
        <p:spPr>
          <a:xfrm>
            <a:off x="719749" y="2084796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ACA77-705B-44F3-987F-E3DD237CD9E3}"/>
              </a:ext>
            </a:extLst>
          </p:cNvPr>
          <p:cNvSpPr txBox="1"/>
          <p:nvPr/>
        </p:nvSpPr>
        <p:spPr>
          <a:xfrm>
            <a:off x="719749" y="4017711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E7EDBA2-5D55-4E79-902A-CBD6B45DE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429582"/>
              </p:ext>
            </p:extLst>
          </p:nvPr>
        </p:nvGraphicFramePr>
        <p:xfrm>
          <a:off x="7346132" y="1470106"/>
          <a:ext cx="446864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982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07414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  <a:gridCol w="2143518">
                  <a:extLst>
                    <a:ext uri="{9D8B030D-6E8A-4147-A177-3AD203B41FA5}">
                      <a16:colId xmlns:a16="http://schemas.microsoft.com/office/drawing/2014/main" val="121833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Mr. </a:t>
                      </a:r>
                      <a:r>
                        <a:rPr lang="en-US" dirty="0" err="1"/>
                        <a:t>Krabs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B95EB3-E8D2-48CF-8612-2B79B74EB913}"/>
              </a:ext>
            </a:extLst>
          </p:cNvPr>
          <p:cNvSpPr/>
          <p:nvPr/>
        </p:nvSpPr>
        <p:spPr>
          <a:xfrm>
            <a:off x="7125077" y="3784349"/>
            <a:ext cx="1547389" cy="1752600"/>
          </a:xfrm>
          <a:custGeom>
            <a:avLst/>
            <a:gdLst>
              <a:gd name="connsiteX0" fmla="*/ 905347 w 1547389"/>
              <a:gd name="connsiteY0" fmla="*/ 0 h 1752600"/>
              <a:gd name="connsiteX1" fmla="*/ 1545524 w 1547389"/>
              <a:gd name="connsiteY1" fmla="*/ 256662 h 1752600"/>
              <a:gd name="connsiteX2" fmla="*/ 1547389 w 1547389"/>
              <a:gd name="connsiteY2" fmla="*/ 258849 h 1752600"/>
              <a:gd name="connsiteX3" fmla="*/ 1438702 w 1547389"/>
              <a:gd name="connsiteY3" fmla="*/ 386352 h 1752600"/>
              <a:gd name="connsiteX4" fmla="*/ 1284083 w 1547389"/>
              <a:gd name="connsiteY4" fmla="*/ 876300 h 1752600"/>
              <a:gd name="connsiteX5" fmla="*/ 1438702 w 1547389"/>
              <a:gd name="connsiteY5" fmla="*/ 1366248 h 1752600"/>
              <a:gd name="connsiteX6" fmla="*/ 1547389 w 1547389"/>
              <a:gd name="connsiteY6" fmla="*/ 1493751 h 1752600"/>
              <a:gd name="connsiteX7" fmla="*/ 1545524 w 1547389"/>
              <a:gd name="connsiteY7" fmla="*/ 1495938 h 1752600"/>
              <a:gd name="connsiteX8" fmla="*/ 905347 w 1547389"/>
              <a:gd name="connsiteY8" fmla="*/ 1752600 h 1752600"/>
              <a:gd name="connsiteX9" fmla="*/ 0 w 1547389"/>
              <a:gd name="connsiteY9" fmla="*/ 876300 h 1752600"/>
              <a:gd name="connsiteX10" fmla="*/ 905347 w 1547389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9" h="1752600">
                <a:moveTo>
                  <a:pt x="905347" y="0"/>
                </a:moveTo>
                <a:cubicBezTo>
                  <a:pt x="1155351" y="0"/>
                  <a:pt x="1381688" y="98083"/>
                  <a:pt x="1545524" y="256662"/>
                </a:cubicBezTo>
                <a:lnTo>
                  <a:pt x="1547389" y="258849"/>
                </a:lnTo>
                <a:lnTo>
                  <a:pt x="1438702" y="386352"/>
                </a:lnTo>
                <a:cubicBezTo>
                  <a:pt x="1341084" y="526211"/>
                  <a:pt x="1284083" y="694813"/>
                  <a:pt x="1284083" y="876300"/>
                </a:cubicBezTo>
                <a:cubicBezTo>
                  <a:pt x="1284083" y="1057788"/>
                  <a:pt x="1341084" y="1226389"/>
                  <a:pt x="1438702" y="1366248"/>
                </a:cubicBezTo>
                <a:lnTo>
                  <a:pt x="1547389" y="1493751"/>
                </a:lnTo>
                <a:lnTo>
                  <a:pt x="1545524" y="1495938"/>
                </a:lnTo>
                <a:cubicBezTo>
                  <a:pt x="1381688" y="1654517"/>
                  <a:pt x="1155351" y="1752600"/>
                  <a:pt x="905347" y="1752600"/>
                </a:cubicBezTo>
                <a:cubicBezTo>
                  <a:pt x="405338" y="1752600"/>
                  <a:pt x="0" y="1360267"/>
                  <a:pt x="0" y="876300"/>
                </a:cubicBezTo>
                <a:cubicBezTo>
                  <a:pt x="0" y="392333"/>
                  <a:pt x="405338" y="0"/>
                  <a:pt x="905347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EC53BF-EC5F-49B5-B051-5207A4F209F7}"/>
              </a:ext>
            </a:extLst>
          </p:cNvPr>
          <p:cNvSpPr/>
          <p:nvPr/>
        </p:nvSpPr>
        <p:spPr>
          <a:xfrm>
            <a:off x="8672466" y="3784349"/>
            <a:ext cx="1547388" cy="1752600"/>
          </a:xfrm>
          <a:custGeom>
            <a:avLst/>
            <a:gdLst>
              <a:gd name="connsiteX0" fmla="*/ 642041 w 1547388"/>
              <a:gd name="connsiteY0" fmla="*/ 0 h 1752600"/>
              <a:gd name="connsiteX1" fmla="*/ 1547388 w 1547388"/>
              <a:gd name="connsiteY1" fmla="*/ 876300 h 1752600"/>
              <a:gd name="connsiteX2" fmla="*/ 642041 w 1547388"/>
              <a:gd name="connsiteY2" fmla="*/ 1752600 h 1752600"/>
              <a:gd name="connsiteX3" fmla="*/ 1864 w 1547388"/>
              <a:gd name="connsiteY3" fmla="*/ 1495938 h 1752600"/>
              <a:gd name="connsiteX4" fmla="*/ 0 w 1547388"/>
              <a:gd name="connsiteY4" fmla="*/ 1493751 h 1752600"/>
              <a:gd name="connsiteX5" fmla="*/ 108686 w 1547388"/>
              <a:gd name="connsiteY5" fmla="*/ 1366248 h 1752600"/>
              <a:gd name="connsiteX6" fmla="*/ 263305 w 1547388"/>
              <a:gd name="connsiteY6" fmla="*/ 876300 h 1752600"/>
              <a:gd name="connsiteX7" fmla="*/ 108686 w 1547388"/>
              <a:gd name="connsiteY7" fmla="*/ 386352 h 1752600"/>
              <a:gd name="connsiteX8" fmla="*/ 0 w 1547388"/>
              <a:gd name="connsiteY8" fmla="*/ 258849 h 1752600"/>
              <a:gd name="connsiteX9" fmla="*/ 1864 w 1547388"/>
              <a:gd name="connsiteY9" fmla="*/ 256662 h 1752600"/>
              <a:gd name="connsiteX10" fmla="*/ 642041 w 1547388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8" h="1752600">
                <a:moveTo>
                  <a:pt x="642041" y="0"/>
                </a:moveTo>
                <a:cubicBezTo>
                  <a:pt x="1142050" y="0"/>
                  <a:pt x="1547388" y="392333"/>
                  <a:pt x="1547388" y="876300"/>
                </a:cubicBezTo>
                <a:cubicBezTo>
                  <a:pt x="1547388" y="1360267"/>
                  <a:pt x="1142050" y="1752600"/>
                  <a:pt x="642041" y="1752600"/>
                </a:cubicBezTo>
                <a:cubicBezTo>
                  <a:pt x="392036" y="1752600"/>
                  <a:pt x="165700" y="1654517"/>
                  <a:pt x="1864" y="1495938"/>
                </a:cubicBezTo>
                <a:lnTo>
                  <a:pt x="0" y="1493751"/>
                </a:lnTo>
                <a:lnTo>
                  <a:pt x="108686" y="1366248"/>
                </a:lnTo>
                <a:cubicBezTo>
                  <a:pt x="206304" y="1226389"/>
                  <a:pt x="263305" y="1057788"/>
                  <a:pt x="263305" y="876300"/>
                </a:cubicBezTo>
                <a:cubicBezTo>
                  <a:pt x="263305" y="694813"/>
                  <a:pt x="206304" y="526211"/>
                  <a:pt x="108686" y="386352"/>
                </a:cubicBezTo>
                <a:lnTo>
                  <a:pt x="0" y="258849"/>
                </a:lnTo>
                <a:lnTo>
                  <a:pt x="1864" y="256662"/>
                </a:lnTo>
                <a:cubicBezTo>
                  <a:pt x="165700" y="98083"/>
                  <a:pt x="392036" y="0"/>
                  <a:pt x="642041" y="0"/>
                </a:cubicBezTo>
                <a:close/>
              </a:path>
            </a:pathLst>
          </a:custGeom>
          <a:solidFill>
            <a:schemeClr val="accent2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75D900-FFEC-490B-9A48-5B25F9B18469}"/>
              </a:ext>
            </a:extLst>
          </p:cNvPr>
          <p:cNvSpPr/>
          <p:nvPr/>
        </p:nvSpPr>
        <p:spPr>
          <a:xfrm>
            <a:off x="8409160" y="4043198"/>
            <a:ext cx="526611" cy="1234902"/>
          </a:xfrm>
          <a:custGeom>
            <a:avLst/>
            <a:gdLst>
              <a:gd name="connsiteX0" fmla="*/ 263306 w 526611"/>
              <a:gd name="connsiteY0" fmla="*/ 0 h 1234902"/>
              <a:gd name="connsiteX1" fmla="*/ 371992 w 526611"/>
              <a:gd name="connsiteY1" fmla="*/ 127503 h 1234902"/>
              <a:gd name="connsiteX2" fmla="*/ 526611 w 526611"/>
              <a:gd name="connsiteY2" fmla="*/ 617451 h 1234902"/>
              <a:gd name="connsiteX3" fmla="*/ 371992 w 526611"/>
              <a:gd name="connsiteY3" fmla="*/ 1107399 h 1234902"/>
              <a:gd name="connsiteX4" fmla="*/ 263306 w 526611"/>
              <a:gd name="connsiteY4" fmla="*/ 1234902 h 1234902"/>
              <a:gd name="connsiteX5" fmla="*/ 154619 w 526611"/>
              <a:gd name="connsiteY5" fmla="*/ 1107399 h 1234902"/>
              <a:gd name="connsiteX6" fmla="*/ 0 w 526611"/>
              <a:gd name="connsiteY6" fmla="*/ 617451 h 1234902"/>
              <a:gd name="connsiteX7" fmla="*/ 154619 w 526611"/>
              <a:gd name="connsiteY7" fmla="*/ 127503 h 1234902"/>
              <a:gd name="connsiteX8" fmla="*/ 263306 w 526611"/>
              <a:gd name="connsiteY8" fmla="*/ 0 h 123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611" h="1234902">
                <a:moveTo>
                  <a:pt x="263306" y="0"/>
                </a:moveTo>
                <a:lnTo>
                  <a:pt x="371992" y="127503"/>
                </a:lnTo>
                <a:cubicBezTo>
                  <a:pt x="469610" y="267362"/>
                  <a:pt x="526611" y="435964"/>
                  <a:pt x="526611" y="617451"/>
                </a:cubicBezTo>
                <a:cubicBezTo>
                  <a:pt x="526611" y="798939"/>
                  <a:pt x="469610" y="967540"/>
                  <a:pt x="371992" y="1107399"/>
                </a:cubicBezTo>
                <a:lnTo>
                  <a:pt x="263306" y="1234902"/>
                </a:lnTo>
                <a:lnTo>
                  <a:pt x="154619" y="1107399"/>
                </a:lnTo>
                <a:cubicBezTo>
                  <a:pt x="57001" y="967540"/>
                  <a:pt x="0" y="798939"/>
                  <a:pt x="0" y="617451"/>
                </a:cubicBezTo>
                <a:cubicBezTo>
                  <a:pt x="0" y="435964"/>
                  <a:pt x="57001" y="267362"/>
                  <a:pt x="154619" y="127503"/>
                </a:cubicBezTo>
                <a:lnTo>
                  <a:pt x="263306" y="0"/>
                </a:lnTo>
                <a:close/>
              </a:path>
            </a:pathLst>
          </a:cu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91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F8E8-A224-4628-B557-E2ED7976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Inner Join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14F3B7-99F8-4620-BA78-A172F2F04B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8568" y="1604726"/>
          <a:ext cx="28375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54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418754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A55B60F-681E-4F6A-B6C0-F906C5DE3F5E}"/>
              </a:ext>
            </a:extLst>
          </p:cNvPr>
          <p:cNvGraphicFramePr>
            <a:graphicFrameLocks/>
          </p:cNvGraphicFramePr>
          <p:nvPr/>
        </p:nvGraphicFramePr>
        <p:xfrm>
          <a:off x="1408568" y="3537641"/>
          <a:ext cx="35814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270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213113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Mr. </a:t>
                      </a:r>
                      <a:r>
                        <a:rPr lang="en-US" dirty="0" err="1"/>
                        <a:t>Krabs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37A7571-3937-4097-A50B-6D17C0B26F53}"/>
              </a:ext>
            </a:extLst>
          </p:cNvPr>
          <p:cNvSpPr/>
          <p:nvPr/>
        </p:nvSpPr>
        <p:spPr>
          <a:xfrm>
            <a:off x="5160475" y="2919742"/>
            <a:ext cx="1801640" cy="51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863F-C2D8-448B-ACB0-CD44ABAC8397}"/>
              </a:ext>
            </a:extLst>
          </p:cNvPr>
          <p:cNvSpPr txBox="1"/>
          <p:nvPr/>
        </p:nvSpPr>
        <p:spPr>
          <a:xfrm>
            <a:off x="719749" y="2084796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ACA77-705B-44F3-987F-E3DD237CD9E3}"/>
              </a:ext>
            </a:extLst>
          </p:cNvPr>
          <p:cNvSpPr txBox="1"/>
          <p:nvPr/>
        </p:nvSpPr>
        <p:spPr>
          <a:xfrm>
            <a:off x="719749" y="4017711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E7EDBA2-5D55-4E79-902A-CBD6B45DE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90138"/>
              </p:ext>
            </p:extLst>
          </p:nvPr>
        </p:nvGraphicFramePr>
        <p:xfrm>
          <a:off x="7346132" y="1470106"/>
          <a:ext cx="446864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982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07414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  <a:gridCol w="2143518">
                  <a:extLst>
                    <a:ext uri="{9D8B030D-6E8A-4147-A177-3AD203B41FA5}">
                      <a16:colId xmlns:a16="http://schemas.microsoft.com/office/drawing/2014/main" val="121833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B95EB3-E8D2-48CF-8612-2B79B74EB913}"/>
              </a:ext>
            </a:extLst>
          </p:cNvPr>
          <p:cNvSpPr/>
          <p:nvPr/>
        </p:nvSpPr>
        <p:spPr>
          <a:xfrm>
            <a:off x="7125077" y="3784349"/>
            <a:ext cx="1547389" cy="1752600"/>
          </a:xfrm>
          <a:custGeom>
            <a:avLst/>
            <a:gdLst>
              <a:gd name="connsiteX0" fmla="*/ 905347 w 1547389"/>
              <a:gd name="connsiteY0" fmla="*/ 0 h 1752600"/>
              <a:gd name="connsiteX1" fmla="*/ 1545524 w 1547389"/>
              <a:gd name="connsiteY1" fmla="*/ 256662 h 1752600"/>
              <a:gd name="connsiteX2" fmla="*/ 1547389 w 1547389"/>
              <a:gd name="connsiteY2" fmla="*/ 258849 h 1752600"/>
              <a:gd name="connsiteX3" fmla="*/ 1438702 w 1547389"/>
              <a:gd name="connsiteY3" fmla="*/ 386352 h 1752600"/>
              <a:gd name="connsiteX4" fmla="*/ 1284083 w 1547389"/>
              <a:gd name="connsiteY4" fmla="*/ 876300 h 1752600"/>
              <a:gd name="connsiteX5" fmla="*/ 1438702 w 1547389"/>
              <a:gd name="connsiteY5" fmla="*/ 1366248 h 1752600"/>
              <a:gd name="connsiteX6" fmla="*/ 1547389 w 1547389"/>
              <a:gd name="connsiteY6" fmla="*/ 1493751 h 1752600"/>
              <a:gd name="connsiteX7" fmla="*/ 1545524 w 1547389"/>
              <a:gd name="connsiteY7" fmla="*/ 1495938 h 1752600"/>
              <a:gd name="connsiteX8" fmla="*/ 905347 w 1547389"/>
              <a:gd name="connsiteY8" fmla="*/ 1752600 h 1752600"/>
              <a:gd name="connsiteX9" fmla="*/ 0 w 1547389"/>
              <a:gd name="connsiteY9" fmla="*/ 876300 h 1752600"/>
              <a:gd name="connsiteX10" fmla="*/ 905347 w 1547389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9" h="1752600">
                <a:moveTo>
                  <a:pt x="905347" y="0"/>
                </a:moveTo>
                <a:cubicBezTo>
                  <a:pt x="1155351" y="0"/>
                  <a:pt x="1381688" y="98083"/>
                  <a:pt x="1545524" y="256662"/>
                </a:cubicBezTo>
                <a:lnTo>
                  <a:pt x="1547389" y="258849"/>
                </a:lnTo>
                <a:lnTo>
                  <a:pt x="1438702" y="386352"/>
                </a:lnTo>
                <a:cubicBezTo>
                  <a:pt x="1341084" y="526211"/>
                  <a:pt x="1284083" y="694813"/>
                  <a:pt x="1284083" y="876300"/>
                </a:cubicBezTo>
                <a:cubicBezTo>
                  <a:pt x="1284083" y="1057788"/>
                  <a:pt x="1341084" y="1226389"/>
                  <a:pt x="1438702" y="1366248"/>
                </a:cubicBezTo>
                <a:lnTo>
                  <a:pt x="1547389" y="1493751"/>
                </a:lnTo>
                <a:lnTo>
                  <a:pt x="1545524" y="1495938"/>
                </a:lnTo>
                <a:cubicBezTo>
                  <a:pt x="1381688" y="1654517"/>
                  <a:pt x="1155351" y="1752600"/>
                  <a:pt x="905347" y="1752600"/>
                </a:cubicBezTo>
                <a:cubicBezTo>
                  <a:pt x="405338" y="1752600"/>
                  <a:pt x="0" y="1360267"/>
                  <a:pt x="0" y="876300"/>
                </a:cubicBezTo>
                <a:cubicBezTo>
                  <a:pt x="0" y="392333"/>
                  <a:pt x="405338" y="0"/>
                  <a:pt x="905347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EC53BF-EC5F-49B5-B051-5207A4F209F7}"/>
              </a:ext>
            </a:extLst>
          </p:cNvPr>
          <p:cNvSpPr/>
          <p:nvPr/>
        </p:nvSpPr>
        <p:spPr>
          <a:xfrm>
            <a:off x="8672466" y="3784349"/>
            <a:ext cx="1547388" cy="1752600"/>
          </a:xfrm>
          <a:custGeom>
            <a:avLst/>
            <a:gdLst>
              <a:gd name="connsiteX0" fmla="*/ 642041 w 1547388"/>
              <a:gd name="connsiteY0" fmla="*/ 0 h 1752600"/>
              <a:gd name="connsiteX1" fmla="*/ 1547388 w 1547388"/>
              <a:gd name="connsiteY1" fmla="*/ 876300 h 1752600"/>
              <a:gd name="connsiteX2" fmla="*/ 642041 w 1547388"/>
              <a:gd name="connsiteY2" fmla="*/ 1752600 h 1752600"/>
              <a:gd name="connsiteX3" fmla="*/ 1864 w 1547388"/>
              <a:gd name="connsiteY3" fmla="*/ 1495938 h 1752600"/>
              <a:gd name="connsiteX4" fmla="*/ 0 w 1547388"/>
              <a:gd name="connsiteY4" fmla="*/ 1493751 h 1752600"/>
              <a:gd name="connsiteX5" fmla="*/ 108686 w 1547388"/>
              <a:gd name="connsiteY5" fmla="*/ 1366248 h 1752600"/>
              <a:gd name="connsiteX6" fmla="*/ 263305 w 1547388"/>
              <a:gd name="connsiteY6" fmla="*/ 876300 h 1752600"/>
              <a:gd name="connsiteX7" fmla="*/ 108686 w 1547388"/>
              <a:gd name="connsiteY7" fmla="*/ 386352 h 1752600"/>
              <a:gd name="connsiteX8" fmla="*/ 0 w 1547388"/>
              <a:gd name="connsiteY8" fmla="*/ 258849 h 1752600"/>
              <a:gd name="connsiteX9" fmla="*/ 1864 w 1547388"/>
              <a:gd name="connsiteY9" fmla="*/ 256662 h 1752600"/>
              <a:gd name="connsiteX10" fmla="*/ 642041 w 1547388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8" h="1752600">
                <a:moveTo>
                  <a:pt x="642041" y="0"/>
                </a:moveTo>
                <a:cubicBezTo>
                  <a:pt x="1142050" y="0"/>
                  <a:pt x="1547388" y="392333"/>
                  <a:pt x="1547388" y="876300"/>
                </a:cubicBezTo>
                <a:cubicBezTo>
                  <a:pt x="1547388" y="1360267"/>
                  <a:pt x="1142050" y="1752600"/>
                  <a:pt x="642041" y="1752600"/>
                </a:cubicBezTo>
                <a:cubicBezTo>
                  <a:pt x="392036" y="1752600"/>
                  <a:pt x="165700" y="1654517"/>
                  <a:pt x="1864" y="1495938"/>
                </a:cubicBezTo>
                <a:lnTo>
                  <a:pt x="0" y="1493751"/>
                </a:lnTo>
                <a:lnTo>
                  <a:pt x="108686" y="1366248"/>
                </a:lnTo>
                <a:cubicBezTo>
                  <a:pt x="206304" y="1226389"/>
                  <a:pt x="263305" y="1057788"/>
                  <a:pt x="263305" y="876300"/>
                </a:cubicBezTo>
                <a:cubicBezTo>
                  <a:pt x="263305" y="694813"/>
                  <a:pt x="206304" y="526211"/>
                  <a:pt x="108686" y="386352"/>
                </a:cubicBezTo>
                <a:lnTo>
                  <a:pt x="0" y="258849"/>
                </a:lnTo>
                <a:lnTo>
                  <a:pt x="1864" y="256662"/>
                </a:lnTo>
                <a:cubicBezTo>
                  <a:pt x="165700" y="98083"/>
                  <a:pt x="392036" y="0"/>
                  <a:pt x="642041" y="0"/>
                </a:cubicBezTo>
                <a:close/>
              </a:path>
            </a:pathLst>
          </a:custGeom>
          <a:solidFill>
            <a:schemeClr val="bg1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75D900-FFEC-490B-9A48-5B25F9B18469}"/>
              </a:ext>
            </a:extLst>
          </p:cNvPr>
          <p:cNvSpPr/>
          <p:nvPr/>
        </p:nvSpPr>
        <p:spPr>
          <a:xfrm>
            <a:off x="8409160" y="4043198"/>
            <a:ext cx="526611" cy="1234902"/>
          </a:xfrm>
          <a:custGeom>
            <a:avLst/>
            <a:gdLst>
              <a:gd name="connsiteX0" fmla="*/ 263306 w 526611"/>
              <a:gd name="connsiteY0" fmla="*/ 0 h 1234902"/>
              <a:gd name="connsiteX1" fmla="*/ 371992 w 526611"/>
              <a:gd name="connsiteY1" fmla="*/ 127503 h 1234902"/>
              <a:gd name="connsiteX2" fmla="*/ 526611 w 526611"/>
              <a:gd name="connsiteY2" fmla="*/ 617451 h 1234902"/>
              <a:gd name="connsiteX3" fmla="*/ 371992 w 526611"/>
              <a:gd name="connsiteY3" fmla="*/ 1107399 h 1234902"/>
              <a:gd name="connsiteX4" fmla="*/ 263306 w 526611"/>
              <a:gd name="connsiteY4" fmla="*/ 1234902 h 1234902"/>
              <a:gd name="connsiteX5" fmla="*/ 154619 w 526611"/>
              <a:gd name="connsiteY5" fmla="*/ 1107399 h 1234902"/>
              <a:gd name="connsiteX6" fmla="*/ 0 w 526611"/>
              <a:gd name="connsiteY6" fmla="*/ 617451 h 1234902"/>
              <a:gd name="connsiteX7" fmla="*/ 154619 w 526611"/>
              <a:gd name="connsiteY7" fmla="*/ 127503 h 1234902"/>
              <a:gd name="connsiteX8" fmla="*/ 263306 w 526611"/>
              <a:gd name="connsiteY8" fmla="*/ 0 h 123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611" h="1234902">
                <a:moveTo>
                  <a:pt x="263306" y="0"/>
                </a:moveTo>
                <a:lnTo>
                  <a:pt x="371992" y="127503"/>
                </a:lnTo>
                <a:cubicBezTo>
                  <a:pt x="469610" y="267362"/>
                  <a:pt x="526611" y="435964"/>
                  <a:pt x="526611" y="617451"/>
                </a:cubicBezTo>
                <a:cubicBezTo>
                  <a:pt x="526611" y="798939"/>
                  <a:pt x="469610" y="967540"/>
                  <a:pt x="371992" y="1107399"/>
                </a:cubicBezTo>
                <a:lnTo>
                  <a:pt x="263306" y="1234902"/>
                </a:lnTo>
                <a:lnTo>
                  <a:pt x="154619" y="1107399"/>
                </a:lnTo>
                <a:cubicBezTo>
                  <a:pt x="57001" y="967540"/>
                  <a:pt x="0" y="798939"/>
                  <a:pt x="0" y="617451"/>
                </a:cubicBezTo>
                <a:cubicBezTo>
                  <a:pt x="0" y="435964"/>
                  <a:pt x="57001" y="267362"/>
                  <a:pt x="154619" y="127503"/>
                </a:cubicBezTo>
                <a:lnTo>
                  <a:pt x="263306" y="0"/>
                </a:lnTo>
                <a:close/>
              </a:path>
            </a:pathLst>
          </a:cu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7983-57D1-4D9C-BF6E-30672F4C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Why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2944C-F773-4B0C-BF97-997114ECE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100 years of mathematical economic theory</a:t>
                </a:r>
              </a:p>
              <a:p>
                <a:pPr lvl="1"/>
                <a:r>
                  <a:rPr lang="en-US" dirty="0"/>
                  <a:t>How nations, individuals, firms, &amp; other economic agents interact optimally</a:t>
                </a:r>
              </a:p>
              <a:p>
                <a:pPr lvl="1"/>
                <a:r>
                  <a:rPr lang="en-US" dirty="0"/>
                  <a:t>Mathematically beautiful, but just a theory</a:t>
                </a:r>
              </a:p>
              <a:p>
                <a:r>
                  <a:rPr lang="en-US" dirty="0"/>
                  <a:t>Econometrics – test economic theory</a:t>
                </a:r>
              </a:p>
              <a:p>
                <a:pPr lvl="1"/>
                <a:r>
                  <a:rPr lang="en-US" dirty="0"/>
                  <a:t>Estimate supply and demand elasticities</a:t>
                </a:r>
              </a:p>
              <a:p>
                <a:pPr lvl="1"/>
                <a:r>
                  <a:rPr lang="en-US" dirty="0"/>
                  <a:t>Responses to monetary policy</a:t>
                </a:r>
              </a:p>
              <a:p>
                <a:pPr lvl="1"/>
                <a:r>
                  <a:rPr lang="en-US" dirty="0"/>
                  <a:t>Causal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relationships</a:t>
                </a:r>
              </a:p>
              <a:p>
                <a:r>
                  <a:rPr lang="en-US" dirty="0"/>
                  <a:t>Machine learning - predictions</a:t>
                </a:r>
              </a:p>
              <a:p>
                <a:pPr lvl="1"/>
                <a:r>
                  <a:rPr lang="en-US" dirty="0"/>
                  <a:t>Spam filters</a:t>
                </a:r>
              </a:p>
              <a:p>
                <a:pPr lvl="1"/>
                <a:r>
                  <a:rPr lang="en-US" dirty="0"/>
                  <a:t>Voice/image recognition</a:t>
                </a:r>
              </a:p>
              <a:p>
                <a:pPr lvl="1"/>
                <a:r>
                  <a:rPr lang="en-US" dirty="0">
                    <a:solidFill>
                      <a:srgbClr val="E84A27"/>
                    </a:solidFill>
                  </a:rPr>
                  <a:t>Forecasts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C2944C-F773-4B0C-BF97-997114ECE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2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F8E8-A224-4628-B557-E2ED7976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Outer Join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14F3B7-99F8-4620-BA78-A172F2F04B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08568" y="1604726"/>
          <a:ext cx="28375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54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418754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A55B60F-681E-4F6A-B6C0-F906C5DE3F5E}"/>
              </a:ext>
            </a:extLst>
          </p:cNvPr>
          <p:cNvGraphicFramePr>
            <a:graphicFrameLocks/>
          </p:cNvGraphicFramePr>
          <p:nvPr/>
        </p:nvGraphicFramePr>
        <p:xfrm>
          <a:off x="1408568" y="3537641"/>
          <a:ext cx="35814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0270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213113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Mr. </a:t>
                      </a:r>
                      <a:r>
                        <a:rPr lang="en-US" dirty="0" err="1"/>
                        <a:t>Krabs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37A7571-3937-4097-A50B-6D17C0B26F53}"/>
              </a:ext>
            </a:extLst>
          </p:cNvPr>
          <p:cNvSpPr/>
          <p:nvPr/>
        </p:nvSpPr>
        <p:spPr>
          <a:xfrm>
            <a:off x="5160475" y="2919742"/>
            <a:ext cx="1801640" cy="51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863F-C2D8-448B-ACB0-CD44ABAC8397}"/>
              </a:ext>
            </a:extLst>
          </p:cNvPr>
          <p:cNvSpPr txBox="1"/>
          <p:nvPr/>
        </p:nvSpPr>
        <p:spPr>
          <a:xfrm>
            <a:off x="719749" y="2084796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ACA77-705B-44F3-987F-E3DD237CD9E3}"/>
              </a:ext>
            </a:extLst>
          </p:cNvPr>
          <p:cNvSpPr txBox="1"/>
          <p:nvPr/>
        </p:nvSpPr>
        <p:spPr>
          <a:xfrm>
            <a:off x="719749" y="4017711"/>
            <a:ext cx="543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E7EDBA2-5D55-4E79-902A-CBD6B45DE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334884"/>
              </p:ext>
            </p:extLst>
          </p:nvPr>
        </p:nvGraphicFramePr>
        <p:xfrm>
          <a:off x="7346132" y="1470106"/>
          <a:ext cx="4468640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0982">
                  <a:extLst>
                    <a:ext uri="{9D8B030D-6E8A-4147-A177-3AD203B41FA5}">
                      <a16:colId xmlns:a16="http://schemas.microsoft.com/office/drawing/2014/main" val="2630103983"/>
                    </a:ext>
                  </a:extLst>
                </a:gridCol>
                <a:gridCol w="1074140">
                  <a:extLst>
                    <a:ext uri="{9D8B030D-6E8A-4147-A177-3AD203B41FA5}">
                      <a16:colId xmlns:a16="http://schemas.microsoft.com/office/drawing/2014/main" val="537862288"/>
                    </a:ext>
                  </a:extLst>
                </a:gridCol>
                <a:gridCol w="2143518">
                  <a:extLst>
                    <a:ext uri="{9D8B030D-6E8A-4147-A177-3AD203B41FA5}">
                      <a16:colId xmlns:a16="http://schemas.microsoft.com/office/drawing/2014/main" val="121833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46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SpongeBob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Pineapple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6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Squidward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Easter Island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50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5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Mr. </a:t>
                      </a:r>
                      <a:r>
                        <a:rPr lang="en-US" dirty="0" err="1"/>
                        <a:t>Krabs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77069"/>
                  </a:ext>
                </a:extLst>
              </a:tr>
            </a:tbl>
          </a:graphicData>
        </a:graphic>
      </p:graphicFrame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B95EB3-E8D2-48CF-8612-2B79B74EB913}"/>
              </a:ext>
            </a:extLst>
          </p:cNvPr>
          <p:cNvSpPr/>
          <p:nvPr/>
        </p:nvSpPr>
        <p:spPr>
          <a:xfrm>
            <a:off x="7125077" y="3784349"/>
            <a:ext cx="1547389" cy="1752600"/>
          </a:xfrm>
          <a:custGeom>
            <a:avLst/>
            <a:gdLst>
              <a:gd name="connsiteX0" fmla="*/ 905347 w 1547389"/>
              <a:gd name="connsiteY0" fmla="*/ 0 h 1752600"/>
              <a:gd name="connsiteX1" fmla="*/ 1545524 w 1547389"/>
              <a:gd name="connsiteY1" fmla="*/ 256662 h 1752600"/>
              <a:gd name="connsiteX2" fmla="*/ 1547389 w 1547389"/>
              <a:gd name="connsiteY2" fmla="*/ 258849 h 1752600"/>
              <a:gd name="connsiteX3" fmla="*/ 1438702 w 1547389"/>
              <a:gd name="connsiteY3" fmla="*/ 386352 h 1752600"/>
              <a:gd name="connsiteX4" fmla="*/ 1284083 w 1547389"/>
              <a:gd name="connsiteY4" fmla="*/ 876300 h 1752600"/>
              <a:gd name="connsiteX5" fmla="*/ 1438702 w 1547389"/>
              <a:gd name="connsiteY5" fmla="*/ 1366248 h 1752600"/>
              <a:gd name="connsiteX6" fmla="*/ 1547389 w 1547389"/>
              <a:gd name="connsiteY6" fmla="*/ 1493751 h 1752600"/>
              <a:gd name="connsiteX7" fmla="*/ 1545524 w 1547389"/>
              <a:gd name="connsiteY7" fmla="*/ 1495938 h 1752600"/>
              <a:gd name="connsiteX8" fmla="*/ 905347 w 1547389"/>
              <a:gd name="connsiteY8" fmla="*/ 1752600 h 1752600"/>
              <a:gd name="connsiteX9" fmla="*/ 0 w 1547389"/>
              <a:gd name="connsiteY9" fmla="*/ 876300 h 1752600"/>
              <a:gd name="connsiteX10" fmla="*/ 905347 w 1547389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9" h="1752600">
                <a:moveTo>
                  <a:pt x="905347" y="0"/>
                </a:moveTo>
                <a:cubicBezTo>
                  <a:pt x="1155351" y="0"/>
                  <a:pt x="1381688" y="98083"/>
                  <a:pt x="1545524" y="256662"/>
                </a:cubicBezTo>
                <a:lnTo>
                  <a:pt x="1547389" y="258849"/>
                </a:lnTo>
                <a:lnTo>
                  <a:pt x="1438702" y="386352"/>
                </a:lnTo>
                <a:cubicBezTo>
                  <a:pt x="1341084" y="526211"/>
                  <a:pt x="1284083" y="694813"/>
                  <a:pt x="1284083" y="876300"/>
                </a:cubicBezTo>
                <a:cubicBezTo>
                  <a:pt x="1284083" y="1057788"/>
                  <a:pt x="1341084" y="1226389"/>
                  <a:pt x="1438702" y="1366248"/>
                </a:cubicBezTo>
                <a:lnTo>
                  <a:pt x="1547389" y="1493751"/>
                </a:lnTo>
                <a:lnTo>
                  <a:pt x="1545524" y="1495938"/>
                </a:lnTo>
                <a:cubicBezTo>
                  <a:pt x="1381688" y="1654517"/>
                  <a:pt x="1155351" y="1752600"/>
                  <a:pt x="905347" y="1752600"/>
                </a:cubicBezTo>
                <a:cubicBezTo>
                  <a:pt x="405338" y="1752600"/>
                  <a:pt x="0" y="1360267"/>
                  <a:pt x="0" y="876300"/>
                </a:cubicBezTo>
                <a:cubicBezTo>
                  <a:pt x="0" y="392333"/>
                  <a:pt x="405338" y="0"/>
                  <a:pt x="905347" y="0"/>
                </a:cubicBezTo>
                <a:close/>
              </a:path>
            </a:pathLst>
          </a:custGeom>
          <a:solidFill>
            <a:schemeClr val="accent2"/>
          </a:solidFill>
          <a:ln w="381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EC53BF-EC5F-49B5-B051-5207A4F209F7}"/>
              </a:ext>
            </a:extLst>
          </p:cNvPr>
          <p:cNvSpPr/>
          <p:nvPr/>
        </p:nvSpPr>
        <p:spPr>
          <a:xfrm>
            <a:off x="8672466" y="3784349"/>
            <a:ext cx="1547388" cy="1752600"/>
          </a:xfrm>
          <a:custGeom>
            <a:avLst/>
            <a:gdLst>
              <a:gd name="connsiteX0" fmla="*/ 642041 w 1547388"/>
              <a:gd name="connsiteY0" fmla="*/ 0 h 1752600"/>
              <a:gd name="connsiteX1" fmla="*/ 1547388 w 1547388"/>
              <a:gd name="connsiteY1" fmla="*/ 876300 h 1752600"/>
              <a:gd name="connsiteX2" fmla="*/ 642041 w 1547388"/>
              <a:gd name="connsiteY2" fmla="*/ 1752600 h 1752600"/>
              <a:gd name="connsiteX3" fmla="*/ 1864 w 1547388"/>
              <a:gd name="connsiteY3" fmla="*/ 1495938 h 1752600"/>
              <a:gd name="connsiteX4" fmla="*/ 0 w 1547388"/>
              <a:gd name="connsiteY4" fmla="*/ 1493751 h 1752600"/>
              <a:gd name="connsiteX5" fmla="*/ 108686 w 1547388"/>
              <a:gd name="connsiteY5" fmla="*/ 1366248 h 1752600"/>
              <a:gd name="connsiteX6" fmla="*/ 263305 w 1547388"/>
              <a:gd name="connsiteY6" fmla="*/ 876300 h 1752600"/>
              <a:gd name="connsiteX7" fmla="*/ 108686 w 1547388"/>
              <a:gd name="connsiteY7" fmla="*/ 386352 h 1752600"/>
              <a:gd name="connsiteX8" fmla="*/ 0 w 1547388"/>
              <a:gd name="connsiteY8" fmla="*/ 258849 h 1752600"/>
              <a:gd name="connsiteX9" fmla="*/ 1864 w 1547388"/>
              <a:gd name="connsiteY9" fmla="*/ 256662 h 1752600"/>
              <a:gd name="connsiteX10" fmla="*/ 642041 w 1547388"/>
              <a:gd name="connsiteY10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47388" h="1752600">
                <a:moveTo>
                  <a:pt x="642041" y="0"/>
                </a:moveTo>
                <a:cubicBezTo>
                  <a:pt x="1142050" y="0"/>
                  <a:pt x="1547388" y="392333"/>
                  <a:pt x="1547388" y="876300"/>
                </a:cubicBezTo>
                <a:cubicBezTo>
                  <a:pt x="1547388" y="1360267"/>
                  <a:pt x="1142050" y="1752600"/>
                  <a:pt x="642041" y="1752600"/>
                </a:cubicBezTo>
                <a:cubicBezTo>
                  <a:pt x="392036" y="1752600"/>
                  <a:pt x="165700" y="1654517"/>
                  <a:pt x="1864" y="1495938"/>
                </a:cubicBezTo>
                <a:lnTo>
                  <a:pt x="0" y="1493751"/>
                </a:lnTo>
                <a:lnTo>
                  <a:pt x="108686" y="1366248"/>
                </a:lnTo>
                <a:cubicBezTo>
                  <a:pt x="206304" y="1226389"/>
                  <a:pt x="263305" y="1057788"/>
                  <a:pt x="263305" y="876300"/>
                </a:cubicBezTo>
                <a:cubicBezTo>
                  <a:pt x="263305" y="694813"/>
                  <a:pt x="206304" y="526211"/>
                  <a:pt x="108686" y="386352"/>
                </a:cubicBezTo>
                <a:lnTo>
                  <a:pt x="0" y="258849"/>
                </a:lnTo>
                <a:lnTo>
                  <a:pt x="1864" y="256662"/>
                </a:lnTo>
                <a:cubicBezTo>
                  <a:pt x="165700" y="98083"/>
                  <a:pt x="392036" y="0"/>
                  <a:pt x="642041" y="0"/>
                </a:cubicBezTo>
                <a:close/>
              </a:path>
            </a:pathLst>
          </a:custGeom>
          <a:solidFill>
            <a:schemeClr val="accent2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75D900-FFEC-490B-9A48-5B25F9B18469}"/>
              </a:ext>
            </a:extLst>
          </p:cNvPr>
          <p:cNvSpPr/>
          <p:nvPr/>
        </p:nvSpPr>
        <p:spPr>
          <a:xfrm>
            <a:off x="8365402" y="4043198"/>
            <a:ext cx="615636" cy="1234902"/>
          </a:xfrm>
          <a:custGeom>
            <a:avLst/>
            <a:gdLst>
              <a:gd name="connsiteX0" fmla="*/ 263306 w 526611"/>
              <a:gd name="connsiteY0" fmla="*/ 0 h 1234902"/>
              <a:gd name="connsiteX1" fmla="*/ 371992 w 526611"/>
              <a:gd name="connsiteY1" fmla="*/ 127503 h 1234902"/>
              <a:gd name="connsiteX2" fmla="*/ 526611 w 526611"/>
              <a:gd name="connsiteY2" fmla="*/ 617451 h 1234902"/>
              <a:gd name="connsiteX3" fmla="*/ 371992 w 526611"/>
              <a:gd name="connsiteY3" fmla="*/ 1107399 h 1234902"/>
              <a:gd name="connsiteX4" fmla="*/ 263306 w 526611"/>
              <a:gd name="connsiteY4" fmla="*/ 1234902 h 1234902"/>
              <a:gd name="connsiteX5" fmla="*/ 154619 w 526611"/>
              <a:gd name="connsiteY5" fmla="*/ 1107399 h 1234902"/>
              <a:gd name="connsiteX6" fmla="*/ 0 w 526611"/>
              <a:gd name="connsiteY6" fmla="*/ 617451 h 1234902"/>
              <a:gd name="connsiteX7" fmla="*/ 154619 w 526611"/>
              <a:gd name="connsiteY7" fmla="*/ 127503 h 1234902"/>
              <a:gd name="connsiteX8" fmla="*/ 263306 w 526611"/>
              <a:gd name="connsiteY8" fmla="*/ 0 h 123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611" h="1234902">
                <a:moveTo>
                  <a:pt x="263306" y="0"/>
                </a:moveTo>
                <a:lnTo>
                  <a:pt x="371992" y="127503"/>
                </a:lnTo>
                <a:cubicBezTo>
                  <a:pt x="469610" y="267362"/>
                  <a:pt x="526611" y="435964"/>
                  <a:pt x="526611" y="617451"/>
                </a:cubicBezTo>
                <a:cubicBezTo>
                  <a:pt x="526611" y="798939"/>
                  <a:pt x="469610" y="967540"/>
                  <a:pt x="371992" y="1107399"/>
                </a:cubicBezTo>
                <a:lnTo>
                  <a:pt x="263306" y="1234902"/>
                </a:lnTo>
                <a:lnTo>
                  <a:pt x="154619" y="1107399"/>
                </a:lnTo>
                <a:cubicBezTo>
                  <a:pt x="57001" y="967540"/>
                  <a:pt x="0" y="798939"/>
                  <a:pt x="0" y="617451"/>
                </a:cubicBezTo>
                <a:cubicBezTo>
                  <a:pt x="0" y="435964"/>
                  <a:pt x="57001" y="267362"/>
                  <a:pt x="154619" y="127503"/>
                </a:cubicBezTo>
                <a:lnTo>
                  <a:pt x="263306" y="0"/>
                </a:lnTo>
                <a:close/>
              </a:path>
            </a:pathLst>
          </a:custGeom>
          <a:solidFill>
            <a:schemeClr val="accent2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37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7A9A-0A3B-4571-ADDF-871BDA4D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BDE2B-C1C4-4419-9A02-1EB819D2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a time series class</a:t>
            </a:r>
          </a:p>
          <a:p>
            <a:pPr lvl="1"/>
            <a:r>
              <a:rPr lang="en-US" dirty="0"/>
              <a:t>Your standard errors and coefficients will be wrong</a:t>
            </a:r>
          </a:p>
          <a:p>
            <a:pPr lvl="2"/>
            <a:r>
              <a:rPr lang="en-US" dirty="0"/>
              <a:t>Go take ECON 472</a:t>
            </a:r>
          </a:p>
          <a:p>
            <a:pPr lvl="1"/>
            <a:r>
              <a:rPr lang="en-US" dirty="0"/>
              <a:t>But machine learning doesn’t care about that</a:t>
            </a:r>
          </a:p>
          <a:p>
            <a:pPr lvl="1"/>
            <a:endParaRPr lang="en-US" dirty="0"/>
          </a:p>
          <a:p>
            <a:r>
              <a:rPr lang="en-US" dirty="0"/>
              <a:t>Create features that are lags of you label and proceed as normal</a:t>
            </a:r>
          </a:p>
          <a:p>
            <a:pPr lvl="1"/>
            <a:r>
              <a:rPr lang="en-US" dirty="0"/>
              <a:t>BE CAREFUL with missing dates</a:t>
            </a:r>
          </a:p>
        </p:txBody>
      </p:sp>
    </p:spTree>
    <p:extLst>
      <p:ext uri="{BB962C8B-B14F-4D97-AF65-F5344CB8AC3E}">
        <p14:creationId xmlns:p14="http://schemas.microsoft.com/office/powerpoint/2010/main" val="276822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9DA-5731-4D51-8A45-B83E426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Yahoo GBP per USD Exchange Rate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C2A5-0704-41DA-A28D-CC173B665D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754D6-3887-4242-BF44-D62C7A60D3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Properly formatted with lag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A000ED-84AE-444C-980B-45B7B4B0D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01621"/>
              </p:ext>
            </p:extLst>
          </p:nvPr>
        </p:nvGraphicFramePr>
        <p:xfrm>
          <a:off x="1212913" y="1791379"/>
          <a:ext cx="44321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087">
                  <a:extLst>
                    <a:ext uri="{9D8B030D-6E8A-4147-A177-3AD203B41FA5}">
                      <a16:colId xmlns:a16="http://schemas.microsoft.com/office/drawing/2014/main" val="4122738158"/>
                    </a:ext>
                  </a:extLst>
                </a:gridCol>
                <a:gridCol w="2216087">
                  <a:extLst>
                    <a:ext uri="{9D8B030D-6E8A-4147-A177-3AD203B41FA5}">
                      <a16:colId xmlns:a16="http://schemas.microsoft.com/office/drawing/2014/main" val="1978855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5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8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0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042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F8D89B-8E0E-4304-B0A8-69E39E53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63676"/>
              </p:ext>
            </p:extLst>
          </p:nvPr>
        </p:nvGraphicFramePr>
        <p:xfrm>
          <a:off x="6172200" y="1791379"/>
          <a:ext cx="49364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295">
                  <a:extLst>
                    <a:ext uri="{9D8B030D-6E8A-4147-A177-3AD203B41FA5}">
                      <a16:colId xmlns:a16="http://schemas.microsoft.com/office/drawing/2014/main" val="4122738158"/>
                    </a:ext>
                  </a:extLst>
                </a:gridCol>
                <a:gridCol w="1447222">
                  <a:extLst>
                    <a:ext uri="{9D8B030D-6E8A-4147-A177-3AD203B41FA5}">
                      <a16:colId xmlns:a16="http://schemas.microsoft.com/office/drawing/2014/main" val="917816409"/>
                    </a:ext>
                  </a:extLst>
                </a:gridCol>
                <a:gridCol w="1104523">
                  <a:extLst>
                    <a:ext uri="{9D8B030D-6E8A-4147-A177-3AD203B41FA5}">
                      <a16:colId xmlns:a16="http://schemas.microsoft.com/office/drawing/2014/main" val="1978855019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306964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Lag 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5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8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0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43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5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5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2019-01-07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042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BA57CC-8E28-42B2-B7C9-92CC7FDD9CAE}"/>
              </a:ext>
            </a:extLst>
          </p:cNvPr>
          <p:cNvSpPr txBox="1"/>
          <p:nvPr/>
        </p:nvSpPr>
        <p:spPr>
          <a:xfrm>
            <a:off x="828895" y="4790289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lag means cannot predict weekends AND Mondays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BUT! In this application the missing weekend observations should be ignored</a:t>
            </a:r>
          </a:p>
        </p:txBody>
      </p:sp>
    </p:spTree>
    <p:extLst>
      <p:ext uri="{BB962C8B-B14F-4D97-AF65-F5344CB8AC3E}">
        <p14:creationId xmlns:p14="http://schemas.microsoft.com/office/powerpoint/2010/main" val="389726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3CCC-589F-434D-812F-431F24CF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7FF9-04A7-4279-8CD1-14F93DA6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a prediction problem:</a:t>
            </a:r>
          </a:p>
          <a:p>
            <a:pPr lvl="1"/>
            <a:r>
              <a:rPr lang="en-US" dirty="0"/>
              <a:t>on something you care about</a:t>
            </a:r>
          </a:p>
          <a:p>
            <a:pPr lvl="1"/>
            <a:r>
              <a:rPr lang="en-US" dirty="0"/>
              <a:t>with representative sample splitting,</a:t>
            </a:r>
          </a:p>
          <a:p>
            <a:pPr lvl="1"/>
            <a:r>
              <a:rPr lang="en-US" dirty="0"/>
              <a:t>at least 2,000 observations,</a:t>
            </a:r>
          </a:p>
          <a:p>
            <a:pPr lvl="1"/>
            <a:r>
              <a:rPr lang="en-US" dirty="0"/>
              <a:t>and at least 8 features.</a:t>
            </a:r>
          </a:p>
          <a:p>
            <a:r>
              <a:rPr lang="en-US" dirty="0"/>
              <a:t>Try to ensure at least 50% of features are continuous</a:t>
            </a:r>
          </a:p>
          <a:p>
            <a:r>
              <a:rPr lang="en-US" dirty="0"/>
              <a:t>Don’t limit yourself to one data source</a:t>
            </a:r>
          </a:p>
          <a:p>
            <a:r>
              <a:rPr lang="en-US" dirty="0"/>
              <a:t>Use your economics training to help you think of features</a:t>
            </a:r>
          </a:p>
          <a:p>
            <a:endParaRPr lang="en-US" dirty="0"/>
          </a:p>
          <a:p>
            <a:r>
              <a:rPr lang="en-US" dirty="0"/>
              <a:t>Ask me or TAs for help if you need it! Office hours are perfect for this!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94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97F0-0382-4A77-ACE7-245751D3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BF86-EF25-40BB-98E5-EAD200A1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Skim read</a:t>
            </a:r>
            <a:endParaRPr lang="en-US" dirty="0"/>
          </a:p>
          <a:p>
            <a:r>
              <a:rPr lang="en-US" dirty="0"/>
              <a:t>PfDA Chapter 4: NumPy</a:t>
            </a:r>
          </a:p>
          <a:p>
            <a:r>
              <a:rPr lang="en-US" dirty="0"/>
              <a:t>PfDA Chapter 5 (and 6 and 7 and 8 and 10): Pandas</a:t>
            </a:r>
          </a:p>
          <a:p>
            <a:r>
              <a:rPr lang="en-US" dirty="0"/>
              <a:t>PfDA Chapter 10: Matplotlib</a:t>
            </a:r>
          </a:p>
          <a:p>
            <a:r>
              <a:rPr lang="en-US" dirty="0"/>
              <a:t>And Seaborn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5603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C136-D0FD-4321-9F5D-C51EA5BE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Economic Machine Learning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57E8-98C7-48B3-9D0E-1C519458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– </a:t>
            </a:r>
            <a:r>
              <a:rPr lang="en-US" dirty="0">
                <a:solidFill>
                  <a:srgbClr val="E84A27"/>
                </a:solidFill>
              </a:rPr>
              <a:t>labelled</a:t>
            </a:r>
          </a:p>
          <a:p>
            <a:pPr lvl="1"/>
            <a:r>
              <a:rPr lang="en-US" dirty="0"/>
              <a:t>Predict sales next quarter</a:t>
            </a:r>
          </a:p>
          <a:p>
            <a:pPr lvl="1"/>
            <a:r>
              <a:rPr lang="en-US" dirty="0"/>
              <a:t>Predict customer satisfaction on a new product launch</a:t>
            </a:r>
          </a:p>
          <a:p>
            <a:pPr lvl="1"/>
            <a:r>
              <a:rPr lang="en-US" dirty="0"/>
              <a:t>Predict credit card fraud</a:t>
            </a:r>
          </a:p>
          <a:p>
            <a:r>
              <a:rPr lang="en-US" dirty="0"/>
              <a:t>Unsupervised – </a:t>
            </a:r>
            <a:r>
              <a:rPr lang="en-US" dirty="0">
                <a:solidFill>
                  <a:srgbClr val="E84A27"/>
                </a:solidFill>
              </a:rPr>
              <a:t>unlabeled</a:t>
            </a:r>
          </a:p>
          <a:p>
            <a:pPr lvl="1"/>
            <a:r>
              <a:rPr lang="en-US" dirty="0"/>
              <a:t>Identify groups of customers based upon spending habits</a:t>
            </a:r>
          </a:p>
          <a:p>
            <a:pPr lvl="1"/>
            <a:r>
              <a:rPr lang="en-US" dirty="0"/>
              <a:t>Identify expenditure patterns over the business cycle</a:t>
            </a:r>
          </a:p>
          <a:p>
            <a:pPr lvl="1"/>
            <a:r>
              <a:rPr lang="en-US" dirty="0"/>
              <a:t>Identify occupation groupings from skills</a:t>
            </a:r>
          </a:p>
          <a:p>
            <a:r>
              <a:rPr lang="en-US" dirty="0"/>
              <a:t>Need </a:t>
            </a:r>
            <a:r>
              <a:rPr lang="en-US" dirty="0">
                <a:solidFill>
                  <a:srgbClr val="E84A27"/>
                </a:solidFill>
              </a:rPr>
              <a:t>features</a:t>
            </a:r>
            <a:r>
              <a:rPr lang="en-US" dirty="0"/>
              <a:t> to answer these questions</a:t>
            </a:r>
          </a:p>
          <a:p>
            <a:pPr lvl="1"/>
            <a:r>
              <a:rPr lang="en-US" dirty="0"/>
              <a:t>Can be expensive to obtain (proprietary data, experiments, etc.)</a:t>
            </a:r>
          </a:p>
        </p:txBody>
      </p:sp>
    </p:spTree>
    <p:extLst>
      <p:ext uri="{BB962C8B-B14F-4D97-AF65-F5344CB8AC3E}">
        <p14:creationId xmlns:p14="http://schemas.microsoft.com/office/powerpoint/2010/main" val="21876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5892-4478-413B-9085-8EDBA492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you bring to the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026F0-32C6-4EB8-B11F-4554FF9ED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economics degree</a:t>
                </a:r>
              </a:p>
              <a:p>
                <a:pPr lvl="1"/>
                <a:r>
                  <a:rPr lang="en-US" dirty="0"/>
                  <a:t>Formally taught how the economy (where businesses live) work	</a:t>
                </a:r>
              </a:p>
              <a:p>
                <a:pPr lvl="2"/>
                <a:r>
                  <a:rPr lang="en-US" dirty="0"/>
                  <a:t>Micro </a:t>
                </a:r>
                <a:r>
                  <a:rPr lang="en-US" i="1" dirty="0"/>
                  <a:t>and</a:t>
                </a:r>
                <a:r>
                  <a:rPr lang="en-US" dirty="0"/>
                  <a:t> macro perspective</a:t>
                </a:r>
              </a:p>
              <a:p>
                <a:pPr lvl="2"/>
                <a:r>
                  <a:rPr lang="en-US" dirty="0"/>
                  <a:t>Price/quantity decisions, profit: marginal benefit/cost, Fed interest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i="1" dirty="0"/>
                  <a:t>s, </a:t>
                </a:r>
                <a:r>
                  <a:rPr lang="en-US" dirty="0"/>
                  <a:t>specialization</a:t>
                </a:r>
              </a:p>
              <a:p>
                <a:pPr lvl="1"/>
                <a:r>
                  <a:rPr lang="en-US" dirty="0"/>
                  <a:t>Use theory to make decisions</a:t>
                </a:r>
              </a:p>
              <a:p>
                <a:pPr lvl="1"/>
                <a:r>
                  <a:rPr lang="en-US" dirty="0"/>
                  <a:t>You understand economic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relationships</a:t>
                </a:r>
              </a:p>
              <a:p>
                <a:pPr lvl="1"/>
                <a:r>
                  <a:rPr lang="en-US" dirty="0"/>
                  <a:t>Help identify features you should obtain and </a:t>
                </a:r>
                <a:r>
                  <a:rPr lang="en-US" i="1" dirty="0">
                    <a:solidFill>
                      <a:srgbClr val="E84A27"/>
                    </a:solidFill>
                  </a:rPr>
                  <a:t>why</a:t>
                </a:r>
                <a:r>
                  <a:rPr lang="en-US" dirty="0"/>
                  <a:t> you need them</a:t>
                </a:r>
              </a:p>
              <a:p>
                <a:r>
                  <a:rPr lang="en-US" dirty="0"/>
                  <a:t>Can you phrase the problem in a supply and demand context?</a:t>
                </a:r>
              </a:p>
              <a:p>
                <a:pPr lvl="1"/>
                <a:r>
                  <a:rPr lang="en-US" dirty="0"/>
                  <a:t>Price takers?</a:t>
                </a:r>
              </a:p>
              <a:p>
                <a:pPr lvl="1"/>
                <a:r>
                  <a:rPr lang="en-US" dirty="0"/>
                  <a:t>Price ceilings or floors?</a:t>
                </a:r>
              </a:p>
              <a:p>
                <a:pPr lvl="1"/>
                <a:r>
                  <a:rPr lang="en-US" dirty="0"/>
                  <a:t>Opportunity costs, utility/production functions?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1026F0-32C6-4EB8-B11F-4554FF9ED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6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2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9BC5-30B8-4F34-881C-52A26A76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Thinking About Problems with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B186-1F0B-4239-BB1C-6B4060289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care about: supply, demand, or equilibrium?</a:t>
            </a:r>
          </a:p>
          <a:p>
            <a:pPr lvl="1"/>
            <a:r>
              <a:rPr lang="en-US" dirty="0"/>
              <a:t>Supply:</a:t>
            </a:r>
          </a:p>
          <a:p>
            <a:pPr lvl="2"/>
            <a:r>
              <a:rPr lang="en-US" dirty="0"/>
              <a:t>What are the inputs, complements, substitutes, and/or investments</a:t>
            </a:r>
          </a:p>
          <a:p>
            <a:pPr lvl="2"/>
            <a:r>
              <a:rPr lang="en-US" dirty="0"/>
              <a:t>Ex) Image = f(pixels); pixels = g(color)</a:t>
            </a:r>
          </a:p>
          <a:p>
            <a:pPr lvl="2"/>
            <a:r>
              <a:rPr lang="en-US" dirty="0"/>
              <a:t>Label = image, features = pixels</a:t>
            </a:r>
          </a:p>
          <a:p>
            <a:pPr lvl="1"/>
            <a:r>
              <a:rPr lang="en-US" dirty="0"/>
              <a:t>Demand:</a:t>
            </a:r>
          </a:p>
          <a:p>
            <a:pPr lvl="2"/>
            <a:r>
              <a:rPr lang="en-US" dirty="0"/>
              <a:t>Income, alternative options, preferences</a:t>
            </a:r>
          </a:p>
          <a:p>
            <a:pPr lvl="2"/>
            <a:r>
              <a:rPr lang="en-US" dirty="0"/>
              <a:t>Ex) predicting customer product satisfaction: rating = u(customer, product)</a:t>
            </a:r>
          </a:p>
          <a:p>
            <a:pPr lvl="2"/>
            <a:r>
              <a:rPr lang="en-US" dirty="0"/>
              <a:t>Label = rating, features = customer characteristics, product characteristic</a:t>
            </a:r>
          </a:p>
          <a:p>
            <a:pPr lvl="1"/>
            <a:r>
              <a:rPr lang="en-US" dirty="0"/>
              <a:t>Equilibrium – the majority of situations</a:t>
            </a:r>
          </a:p>
          <a:p>
            <a:pPr lvl="2"/>
            <a:r>
              <a:rPr lang="en-US" dirty="0"/>
              <a:t>Require both supply and demand characteristics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4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1CF2-FE55-4CC6-84F7-9E9B1647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Equilibrium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7B19-0ADA-45A0-94DA-A634009E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ctr"/>
            <a:r>
              <a:rPr lang="en-US" dirty="0"/>
              <a:t>Predicting census tract house prices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Producers</a:t>
            </a:r>
            <a:r>
              <a:rPr lang="en-US" dirty="0"/>
              <a:t>: Housing construction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Consumers</a:t>
            </a:r>
            <a:r>
              <a:rPr lang="en-US" dirty="0"/>
              <a:t>: homeowners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S</a:t>
            </a:r>
            <a:r>
              <a:rPr lang="en-US" dirty="0"/>
              <a:t>: ability to build new houses - population density, new building permits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D</a:t>
            </a:r>
            <a:r>
              <a:rPr lang="en-US" dirty="0"/>
              <a:t>: desire to live in the area - weather, employment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E</a:t>
            </a:r>
            <a:r>
              <a:rPr lang="en-US" dirty="0"/>
              <a:t>: migration flows (driven by: jobs shortage or natural disaster)</a:t>
            </a:r>
          </a:p>
          <a:p>
            <a:pPr fontAlgn="ctr"/>
            <a:r>
              <a:rPr lang="en-US" dirty="0"/>
              <a:t>Predicting credit card fraud 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Producers</a:t>
            </a:r>
            <a:r>
              <a:rPr lang="en-US" dirty="0"/>
              <a:t>: creditors 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Consumers</a:t>
            </a:r>
            <a:r>
              <a:rPr lang="en-US" dirty="0"/>
              <a:t>: </a:t>
            </a:r>
            <a:r>
              <a:rPr lang="en-US" dirty="0" err="1"/>
              <a:t>creditees</a:t>
            </a:r>
            <a:r>
              <a:rPr lang="en-US" dirty="0"/>
              <a:t> 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S</a:t>
            </a:r>
            <a:r>
              <a:rPr lang="en-US" dirty="0"/>
              <a:t>: Competitors interest rate, federal funds rate</a:t>
            </a:r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D</a:t>
            </a:r>
            <a:r>
              <a:rPr lang="en-US" dirty="0"/>
              <a:t>: Income, MPC/MPS, assets/liabilities, economic conditions faced by </a:t>
            </a:r>
            <a:r>
              <a:rPr lang="en-US" dirty="0" err="1"/>
              <a:t>creditee</a:t>
            </a:r>
            <a:endParaRPr lang="en-US" dirty="0"/>
          </a:p>
          <a:p>
            <a:pPr lvl="1" fontAlgn="ctr"/>
            <a:r>
              <a:rPr lang="en-US" dirty="0">
                <a:solidFill>
                  <a:srgbClr val="E84A27"/>
                </a:solidFill>
              </a:rPr>
              <a:t>E</a:t>
            </a:r>
            <a:r>
              <a:rPr lang="en-US" dirty="0"/>
              <a:t>: credit interest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5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D7BB-C08E-43B0-A3AF-94D116AB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– What determine prices?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A216-E1A7-48BD-AC61-8EFBE2C2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Are wages an outcome from:</a:t>
            </a:r>
          </a:p>
          <a:p>
            <a:pPr lvl="1"/>
            <a:r>
              <a:rPr lang="en-US" dirty="0"/>
              <a:t>Demand</a:t>
            </a:r>
          </a:p>
          <a:p>
            <a:pPr lvl="1"/>
            <a:r>
              <a:rPr lang="en-US" dirty="0"/>
              <a:t>Equilibrium</a:t>
            </a:r>
          </a:p>
          <a:p>
            <a:pPr lvl="1"/>
            <a:r>
              <a:rPr lang="en-US" dirty="0"/>
              <a:t>Supply</a:t>
            </a:r>
          </a:p>
        </p:txBody>
      </p:sp>
    </p:spTree>
    <p:extLst>
      <p:ext uri="{BB962C8B-B14F-4D97-AF65-F5344CB8AC3E}">
        <p14:creationId xmlns:p14="http://schemas.microsoft.com/office/powerpoint/2010/main" val="363338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3" ma:contentTypeDescription="Create a new document." ma:contentTypeScope="" ma:versionID="7d7f09f0fcb7a58cc167713b9aca4a24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b1f8bbc9248b6a5d1f82eae92a2d7484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502D3D-AD3E-47C4-83EC-21EBFE3DEF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AD7ABA-5287-4F5A-ACD5-8B4EB4444C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C708844-0BF7-4B5D-A653-4F5744A9CB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551</TotalTime>
  <Words>2346</Words>
  <Application>Microsoft Office PowerPoint</Application>
  <PresentationFormat>Widescreen</PresentationFormat>
  <Paragraphs>656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Data Day!</vt:lpstr>
      <vt:lpstr>Why Use Data?</vt:lpstr>
      <vt:lpstr>Brief History of Economic Thought</vt:lpstr>
      <vt:lpstr>So Why Data?</vt:lpstr>
      <vt:lpstr>Economic Machine Learning Problems</vt:lpstr>
      <vt:lpstr>What you bring to the table</vt:lpstr>
      <vt:lpstr>Thinking About Problems with Economics</vt:lpstr>
      <vt:lpstr>Equilibrium Examples</vt:lpstr>
      <vt:lpstr>Question – What determine prices?</vt:lpstr>
      <vt:lpstr>Answer</vt:lpstr>
      <vt:lpstr>Data for Machine Learning</vt:lpstr>
      <vt:lpstr>Data for Machine Learning</vt:lpstr>
      <vt:lpstr>Data for Machine Learning</vt:lpstr>
      <vt:lpstr>Troublesome Data for Machine Learning</vt:lpstr>
      <vt:lpstr>Question – Unit of Observation</vt:lpstr>
      <vt:lpstr>Answer</vt:lpstr>
      <vt:lpstr>The Nitty Gritty</vt:lpstr>
      <vt:lpstr>Data Structures and Format</vt:lpstr>
      <vt:lpstr>Question: Are these data properly formatted?</vt:lpstr>
      <vt:lpstr>Answer</vt:lpstr>
      <vt:lpstr>Pivoting</vt:lpstr>
      <vt:lpstr>Pivoting</vt:lpstr>
      <vt:lpstr>Pivoting</vt:lpstr>
      <vt:lpstr>Pivoting</vt:lpstr>
      <vt:lpstr>Pivoting</vt:lpstr>
      <vt:lpstr>Missing data</vt:lpstr>
      <vt:lpstr>Variables and what to do with them</vt:lpstr>
      <vt:lpstr>Variables and what to do with them</vt:lpstr>
      <vt:lpstr>Variables and what to do with them</vt:lpstr>
      <vt:lpstr>Variables and what to do with them</vt:lpstr>
      <vt:lpstr>But in practice…</vt:lpstr>
      <vt:lpstr>Variables and what to do with them</vt:lpstr>
      <vt:lpstr>A Note on Discrete Variables</vt:lpstr>
      <vt:lpstr>Fixed effects – Econometrics</vt:lpstr>
      <vt:lpstr>A Note on Granularity of Variables</vt:lpstr>
      <vt:lpstr>Multiple Data Sets</vt:lpstr>
      <vt:lpstr>Left Join</vt:lpstr>
      <vt:lpstr>Right Join</vt:lpstr>
      <vt:lpstr>Inner Join</vt:lpstr>
      <vt:lpstr>Outer Join</vt:lpstr>
      <vt:lpstr>Time Series</vt:lpstr>
      <vt:lpstr>Yahoo GBP per USD Exchange Rate Data</vt:lpstr>
      <vt:lpstr>For your project</vt:lpstr>
      <vt:lpstr>For 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Day!</dc:title>
  <dc:creator>Julian Wade</dc:creator>
  <cp:lastModifiedBy>Julian Wade</cp:lastModifiedBy>
  <cp:revision>46</cp:revision>
  <dcterms:created xsi:type="dcterms:W3CDTF">2021-01-16T18:54:04Z</dcterms:created>
  <dcterms:modified xsi:type="dcterms:W3CDTF">2021-02-04T02:11:37Z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