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4DBDB-B942-4AB9-864E-A5059C48E1BD}" v="120" dt="2021-03-09T19:44:28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DD74DBDB-B942-4AB9-864E-A5059C48E1BD}"/>
    <pc:docChg chg="modSld">
      <pc:chgData name="John Julian" userId="29300715-b10e-48a2-887f-b7fa4e9e6130" providerId="ADAL" clId="{DD74DBDB-B942-4AB9-864E-A5059C48E1BD}" dt="2021-03-09T19:44:28.453" v="119" actId="20577"/>
      <pc:docMkLst>
        <pc:docMk/>
      </pc:docMkLst>
      <pc:sldChg chg="delSp modTransition modAnim">
        <pc:chgData name="John Julian" userId="29300715-b10e-48a2-887f-b7fa4e9e6130" providerId="ADAL" clId="{DD74DBDB-B942-4AB9-864E-A5059C48E1BD}" dt="2021-02-24T03:47:48.944" v="84"/>
        <pc:sldMkLst>
          <pc:docMk/>
          <pc:sldMk cId="3860169897" sldId="256"/>
        </pc:sldMkLst>
        <pc:picChg chg="del">
          <ac:chgData name="John Julian" userId="29300715-b10e-48a2-887f-b7fa4e9e6130" providerId="ADAL" clId="{DD74DBDB-B942-4AB9-864E-A5059C48E1BD}" dt="2021-02-24T03:47:48.944" v="84"/>
          <ac:picMkLst>
            <pc:docMk/>
            <pc:sldMk cId="3860169897" sldId="256"/>
            <ac:picMk id="4" creationId="{072BEB84-2F1B-4682-BBEB-E6F717D5DA34}"/>
          </ac:picMkLst>
        </pc:picChg>
      </pc:sldChg>
      <pc:sldChg chg="delSp modSp modTransition modAnim">
        <pc:chgData name="John Julian" userId="29300715-b10e-48a2-887f-b7fa4e9e6130" providerId="ADAL" clId="{DD74DBDB-B942-4AB9-864E-A5059C48E1BD}" dt="2021-02-24T03:47:48.944" v="84"/>
        <pc:sldMkLst>
          <pc:docMk/>
          <pc:sldMk cId="1903073510" sldId="257"/>
        </pc:sldMkLst>
        <pc:spChg chg="mod">
          <ac:chgData name="John Julian" userId="29300715-b10e-48a2-887f-b7fa4e9e6130" providerId="ADAL" clId="{DD74DBDB-B942-4AB9-864E-A5059C48E1BD}" dt="2021-02-24T03:47:23.847" v="82" actId="20577"/>
          <ac:spMkLst>
            <pc:docMk/>
            <pc:sldMk cId="1903073510" sldId="257"/>
            <ac:spMk id="4" creationId="{82A08A88-F5DC-4BE6-9DB3-3B085D831A06}"/>
          </ac:spMkLst>
        </pc:spChg>
        <pc:picChg chg="del">
          <ac:chgData name="John Julian" userId="29300715-b10e-48a2-887f-b7fa4e9e6130" providerId="ADAL" clId="{DD74DBDB-B942-4AB9-864E-A5059C48E1BD}" dt="2021-02-24T03:47:48.944" v="84"/>
          <ac:picMkLst>
            <pc:docMk/>
            <pc:sldMk cId="1903073510" sldId="257"/>
            <ac:picMk id="5" creationId="{D804D3EF-77CA-4154-9EA8-C4EB6FA7E89E}"/>
          </ac:picMkLst>
        </pc:picChg>
      </pc:sldChg>
      <pc:sldChg chg="delSp modTransition modAnim">
        <pc:chgData name="John Julian" userId="29300715-b10e-48a2-887f-b7fa4e9e6130" providerId="ADAL" clId="{DD74DBDB-B942-4AB9-864E-A5059C48E1BD}" dt="2021-02-24T03:47:48.944" v="84"/>
        <pc:sldMkLst>
          <pc:docMk/>
          <pc:sldMk cId="3367461436" sldId="262"/>
        </pc:sldMkLst>
        <pc:picChg chg="del">
          <ac:chgData name="John Julian" userId="29300715-b10e-48a2-887f-b7fa4e9e6130" providerId="ADAL" clId="{DD74DBDB-B942-4AB9-864E-A5059C48E1BD}" dt="2021-02-24T03:47:48.944" v="84"/>
          <ac:picMkLst>
            <pc:docMk/>
            <pc:sldMk cId="3367461436" sldId="262"/>
            <ac:picMk id="3" creationId="{1872B61C-1152-43D1-B905-3460017CE12E}"/>
          </ac:picMkLst>
        </pc:picChg>
      </pc:sldChg>
      <pc:sldChg chg="modTransition">
        <pc:chgData name="John Julian" userId="29300715-b10e-48a2-887f-b7fa4e9e6130" providerId="ADAL" clId="{DD74DBDB-B942-4AB9-864E-A5059C48E1BD}" dt="2021-02-24T03:47:45.934" v="83"/>
        <pc:sldMkLst>
          <pc:docMk/>
          <pc:sldMk cId="595908859" sldId="263"/>
        </pc:sldMkLst>
      </pc:sldChg>
      <pc:sldChg chg="modTransition">
        <pc:chgData name="John Julian" userId="29300715-b10e-48a2-887f-b7fa4e9e6130" providerId="ADAL" clId="{DD74DBDB-B942-4AB9-864E-A5059C48E1BD}" dt="2021-02-24T03:47:45.934" v="83"/>
        <pc:sldMkLst>
          <pc:docMk/>
          <pc:sldMk cId="2983029876" sldId="264"/>
        </pc:sldMkLst>
      </pc:sldChg>
      <pc:sldChg chg="modTransition">
        <pc:chgData name="John Julian" userId="29300715-b10e-48a2-887f-b7fa4e9e6130" providerId="ADAL" clId="{DD74DBDB-B942-4AB9-864E-A5059C48E1BD}" dt="2021-02-24T03:47:45.934" v="83"/>
        <pc:sldMkLst>
          <pc:docMk/>
          <pc:sldMk cId="1655337050" sldId="265"/>
        </pc:sldMkLst>
      </pc:sldChg>
      <pc:sldChg chg="delSp modSp modTransition modAnim">
        <pc:chgData name="John Julian" userId="29300715-b10e-48a2-887f-b7fa4e9e6130" providerId="ADAL" clId="{DD74DBDB-B942-4AB9-864E-A5059C48E1BD}" dt="2021-03-09T19:44:28.453" v="119" actId="20577"/>
        <pc:sldMkLst>
          <pc:docMk/>
          <pc:sldMk cId="2812450388" sldId="266"/>
        </pc:sldMkLst>
        <pc:spChg chg="mod">
          <ac:chgData name="John Julian" userId="29300715-b10e-48a2-887f-b7fa4e9e6130" providerId="ADAL" clId="{DD74DBDB-B942-4AB9-864E-A5059C48E1BD}" dt="2021-03-09T19:44:28.453" v="119" actId="20577"/>
          <ac:spMkLst>
            <pc:docMk/>
            <pc:sldMk cId="2812450388" sldId="266"/>
            <ac:spMk id="3" creationId="{C0D0DC7E-1D0A-4C12-8938-F5FF61F88D8B}"/>
          </ac:spMkLst>
        </pc:spChg>
        <pc:picChg chg="del">
          <ac:chgData name="John Julian" userId="29300715-b10e-48a2-887f-b7fa4e9e6130" providerId="ADAL" clId="{DD74DBDB-B942-4AB9-864E-A5059C48E1BD}" dt="2021-02-24T03:47:48.944" v="84"/>
          <ac:picMkLst>
            <pc:docMk/>
            <pc:sldMk cId="2812450388" sldId="266"/>
            <ac:picMk id="4" creationId="{E0C855A3-7887-4E07-AB87-55368E92A4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A5E5-AE6A-4671-9CC7-7B85925C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Bootstraps</a:t>
            </a:r>
          </a:p>
        </p:txBody>
      </p:sp>
      <p:pic>
        <p:nvPicPr>
          <p:cNvPr id="1026" name="Picture 2" descr="Dr. Martens 1460 8-Eye Color Pop Boot - Little Kid / Big Kid - Yellow |  Journeys">
            <a:extLst>
              <a:ext uri="{FF2B5EF4-FFF2-40B4-BE49-F238E27FC236}">
                <a16:creationId xmlns:a16="http://schemas.microsoft.com/office/drawing/2014/main" id="{8057C809-A350-4577-B846-B088DD30C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04" y="1136650"/>
            <a:ext cx="4584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CBECE78-577F-4486-A1DB-A05D59880C99}"/>
              </a:ext>
            </a:extLst>
          </p:cNvPr>
          <p:cNvSpPr/>
          <p:nvPr/>
        </p:nvSpPr>
        <p:spPr>
          <a:xfrm>
            <a:off x="1210491" y="1888808"/>
            <a:ext cx="1802674" cy="513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F1CCC-EC58-46AD-9ECA-C7CF91144086}"/>
              </a:ext>
            </a:extLst>
          </p:cNvPr>
          <p:cNvSpPr txBox="1"/>
          <p:nvPr/>
        </p:nvSpPr>
        <p:spPr>
          <a:xfrm>
            <a:off x="7785464" y="1668657"/>
            <a:ext cx="3735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Oldest boot dates to at least 10,000 BC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4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B848-0B38-4989-80EC-271D4C46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A9FD-EAB7-4894-95D1-359E86AA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==============================================================================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Dep. Variable:           </a:t>
            </a:r>
            <a:r>
              <a:rPr lang="en-US" sz="1700" dirty="0" err="1">
                <a:latin typeface="Consolas" panose="020B0609020204030204" pitchFamily="49" charset="0"/>
              </a:rPr>
              <a:t>pos_net_jobs</a:t>
            </a:r>
            <a:r>
              <a:rPr lang="en-US" sz="1700" dirty="0">
                <a:latin typeface="Consolas" panose="020B0609020204030204" pitchFamily="49" charset="0"/>
              </a:rPr>
              <a:t>   R-squared:                       0.028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=====================================================================================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                    </a:t>
            </a:r>
            <a:r>
              <a:rPr lang="en-US" sz="1700" dirty="0" err="1">
                <a:latin typeface="Consolas" panose="020B0609020204030204" pitchFamily="49" charset="0"/>
              </a:rPr>
              <a:t>coef</a:t>
            </a:r>
            <a:r>
              <a:rPr lang="en-US" sz="1700" dirty="0">
                <a:latin typeface="Consolas" panose="020B0609020204030204" pitchFamily="49" charset="0"/>
              </a:rPr>
              <a:t>    std err          t      P&gt;|t|      [0.025      0.975]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Intercept             0.3048      0.007     43.353      0.000       0.291       0.319</a:t>
            </a:r>
          </a:p>
          <a:p>
            <a:pPr marL="0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estabs_entry_rate</a:t>
            </a:r>
            <a:r>
              <a:rPr lang="en-US" sz="1700" dirty="0">
                <a:latin typeface="Consolas" panose="020B0609020204030204" pitchFamily="49" charset="0"/>
              </a:rPr>
              <a:t>     </a:t>
            </a:r>
            <a:r>
              <a:rPr lang="en-US" sz="1700" b="1" dirty="0">
                <a:solidFill>
                  <a:srgbClr val="E84A27"/>
                </a:solidFill>
                <a:latin typeface="Consolas" panose="020B0609020204030204" pitchFamily="49" charset="0"/>
              </a:rPr>
              <a:t>0.0276      0.001</a:t>
            </a:r>
            <a:r>
              <a:rPr lang="en-US" sz="1700" dirty="0">
                <a:latin typeface="Consolas" panose="020B0609020204030204" pitchFamily="49" charset="0"/>
              </a:rPr>
              <a:t>     38.454      0.000       0.026       0.029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=====================================================================================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5959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DB678-E4DD-42E7-85CD-E0FFF4FF0B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𝟎𝟐𝟕𝟔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𝟎𝟎𝟏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8DB678-E4DD-42E7-85CD-E0FFF4FF0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925" b="-48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79F67BA-E21E-4CDF-A531-A697ECE7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0711" y="1143000"/>
            <a:ext cx="815057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3DED-B109-4D67-B17A-D09C71B9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BBEC-FE42-4556-9B3A-EF082497C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Empirical Problems</a:t>
            </a:r>
          </a:p>
          <a:p>
            <a:pPr lvl="1"/>
            <a:r>
              <a:rPr lang="en-US" dirty="0"/>
              <a:t>Population of interest</a:t>
            </a:r>
          </a:p>
          <a:p>
            <a:pPr lvl="2"/>
            <a:r>
              <a:rPr lang="en-US" dirty="0"/>
              <a:t>Infinite</a:t>
            </a:r>
          </a:p>
          <a:p>
            <a:pPr lvl="1"/>
            <a:r>
              <a:rPr lang="en-US" dirty="0"/>
              <a:t>Sample from the population</a:t>
            </a:r>
          </a:p>
          <a:p>
            <a:pPr lvl="2"/>
            <a:r>
              <a:rPr lang="en-US" dirty="0"/>
              <a:t>Finite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8A88-F5DC-4BE6-9DB3-3B085D831A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Bootstrap</a:t>
            </a:r>
          </a:p>
          <a:p>
            <a:pPr lvl="1"/>
            <a:r>
              <a:rPr lang="en-US" dirty="0"/>
              <a:t>Sample from sample </a:t>
            </a:r>
            <a:r>
              <a:rPr lang="en-US" i="1" dirty="0">
                <a:solidFill>
                  <a:srgbClr val="E84A27"/>
                </a:solidFill>
              </a:rPr>
              <a:t>with replacement </a:t>
            </a:r>
            <a:r>
              <a:rPr lang="en-US" dirty="0"/>
              <a:t>multiple times</a:t>
            </a:r>
          </a:p>
          <a:p>
            <a:pPr lvl="2"/>
            <a:r>
              <a:rPr lang="en-US" dirty="0"/>
              <a:t>Finite</a:t>
            </a:r>
          </a:p>
          <a:p>
            <a:pPr lvl="1"/>
            <a:r>
              <a:rPr lang="en-US" dirty="0"/>
              <a:t>Number of sample with replacement equal </a:t>
            </a:r>
            <a:r>
              <a:rPr lang="en-US"/>
              <a:t>to number of rows</a:t>
            </a:r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0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C5B2-1479-409B-8A2A-BDA5797D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Distribution - Bootstrap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3B4DCC-8B32-4C44-B028-D30E680A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711" y="1143000"/>
            <a:ext cx="815057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54CF-AF87-4717-AA1B-7C26A945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Nomenclature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DC7E-1D0A-4C12-8938-F5FF61F8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“Pull yourself up by your bootstraps.”</a:t>
            </a:r>
          </a:p>
          <a:p>
            <a:r>
              <a:rPr lang="en-US" i="1" dirty="0"/>
              <a:t>Succeed on your own without help.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Normally need multiple independent samples to be confident of coefficients.	</a:t>
            </a:r>
          </a:p>
          <a:p>
            <a:pPr marL="0" indent="0">
              <a:buNone/>
            </a:pPr>
            <a:r>
              <a:rPr lang="en-US" dirty="0"/>
              <a:t>Bootstrapping acts as a proxy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4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40</TotalTime>
  <Words>149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Bootstrap</vt:lpstr>
      <vt:lpstr>Bootstraps</vt:lpstr>
      <vt:lpstr>Parameter Distribution</vt:lpstr>
      <vt:lpstr>β ̂=0.0276, SE(β ̂ )=0.001</vt:lpstr>
      <vt:lpstr>The Bootstrap</vt:lpstr>
      <vt:lpstr>Parameter Distribution - Bootstrap</vt:lpstr>
      <vt:lpstr>Nomenclature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Julian Wade</dc:creator>
  <cp:lastModifiedBy>Julian Wade</cp:lastModifiedBy>
  <cp:revision>3</cp:revision>
  <dcterms:created xsi:type="dcterms:W3CDTF">2021-02-24T02:55:29Z</dcterms:created>
  <dcterms:modified xsi:type="dcterms:W3CDTF">2021-03-09T19:44:37Z</dcterms:modified>
</cp:coreProperties>
</file>