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1" r:id="rId12"/>
    <p:sldId id="272" r:id="rId13"/>
    <p:sldId id="26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49396-E4B2-4778-A301-0DB2B3CB7502}" v="194" dt="2021-03-11T19:01:2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0BE49396-E4B2-4778-A301-0DB2B3CB7502}"/>
    <pc:docChg chg="undo custSel addSld modSld">
      <pc:chgData name="John Julian" userId="29300715-b10e-48a2-887f-b7fa4e9e6130" providerId="ADAL" clId="{0BE49396-E4B2-4778-A301-0DB2B3CB7502}" dt="2021-03-11T19:01:25.354" v="581"/>
      <pc:docMkLst>
        <pc:docMk/>
      </pc:docMkLst>
      <pc:sldChg chg="modSp new mod">
        <pc:chgData name="John Julian" userId="29300715-b10e-48a2-887f-b7fa4e9e6130" providerId="ADAL" clId="{0BE49396-E4B2-4778-A301-0DB2B3CB7502}" dt="2021-03-11T18:55:22.660" v="487" actId="20577"/>
        <pc:sldMkLst>
          <pc:docMk/>
          <pc:sldMk cId="2507715831" sldId="273"/>
        </pc:sldMkLst>
        <pc:spChg chg="mod">
          <ac:chgData name="John Julian" userId="29300715-b10e-48a2-887f-b7fa4e9e6130" providerId="ADAL" clId="{0BE49396-E4B2-4778-A301-0DB2B3CB7502}" dt="2021-03-11T18:55:22.660" v="487" actId="20577"/>
          <ac:spMkLst>
            <pc:docMk/>
            <pc:sldMk cId="2507715831" sldId="273"/>
            <ac:spMk id="2" creationId="{CEED940D-CC25-47AA-9CEB-B020AEABD00F}"/>
          </ac:spMkLst>
        </pc:spChg>
        <pc:spChg chg="mod">
          <ac:chgData name="John Julian" userId="29300715-b10e-48a2-887f-b7fa4e9e6130" providerId="ADAL" clId="{0BE49396-E4B2-4778-A301-0DB2B3CB7502}" dt="2021-03-11T03:18:22.680" v="212" actId="20577"/>
          <ac:spMkLst>
            <pc:docMk/>
            <pc:sldMk cId="2507715831" sldId="273"/>
            <ac:spMk id="3" creationId="{BC9C6B61-CE53-49BD-B0F8-9C7FE166883A}"/>
          </ac:spMkLst>
        </pc:spChg>
      </pc:sldChg>
      <pc:sldChg chg="modSp new mod modAnim">
        <pc:chgData name="John Julian" userId="29300715-b10e-48a2-887f-b7fa4e9e6130" providerId="ADAL" clId="{0BE49396-E4B2-4778-A301-0DB2B3CB7502}" dt="2021-03-11T19:01:25.354" v="581"/>
        <pc:sldMkLst>
          <pc:docMk/>
          <pc:sldMk cId="3918763130" sldId="274"/>
        </pc:sldMkLst>
        <pc:spChg chg="mod">
          <ac:chgData name="John Julian" userId="29300715-b10e-48a2-887f-b7fa4e9e6130" providerId="ADAL" clId="{0BE49396-E4B2-4778-A301-0DB2B3CB7502}" dt="2021-03-11T18:51:21.576" v="260" actId="5793"/>
          <ac:spMkLst>
            <pc:docMk/>
            <pc:sldMk cId="3918763130" sldId="274"/>
            <ac:spMk id="2" creationId="{41CEE193-0DE7-479A-B541-9219B2B54204}"/>
          </ac:spMkLst>
        </pc:spChg>
        <pc:spChg chg="mod">
          <ac:chgData name="John Julian" userId="29300715-b10e-48a2-887f-b7fa4e9e6130" providerId="ADAL" clId="{0BE49396-E4B2-4778-A301-0DB2B3CB7502}" dt="2021-03-11T19:01:07.568" v="579" actId="20577"/>
          <ac:spMkLst>
            <pc:docMk/>
            <pc:sldMk cId="3918763130" sldId="274"/>
            <ac:spMk id="3" creationId="{B201A0F9-76C3-4D71-8A06-4CCC153416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LinearSVC.html#sklearn.svm.LinearSVC" TargetMode="External"/><Relationship Id="rId2" Type="http://schemas.openxmlformats.org/officeDocument/2006/relationships/hyperlink" Target="https://scikit-learn.org/stable/modules/classes.html#module-sklearn.sv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156009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6A18-0E1E-402D-B816-5E397FFE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FC49-C2DF-45A9-A185-C2C6D26E1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 Margin Classifier</a:t>
            </a:r>
          </a:p>
        </p:txBody>
      </p:sp>
    </p:spTree>
    <p:extLst>
      <p:ext uri="{BB962C8B-B14F-4D97-AF65-F5344CB8AC3E}">
        <p14:creationId xmlns:p14="http://schemas.microsoft.com/office/powerpoint/2010/main" val="3882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152-B00C-4BD6-891D-D5F8026A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EACF-9E73-402E-81E7-E26282B6B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Addresses limitations to maximal margin classifier</a:t>
                </a:r>
              </a:p>
              <a:p>
                <a:r>
                  <a:rPr lang="en-US" dirty="0"/>
                  <a:t>“Soft margin classifier”</a:t>
                </a:r>
              </a:p>
              <a:p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Applies to SVM as well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the </a:t>
                </a:r>
                <a:r>
                  <a:rPr lang="en-US" dirty="0">
                    <a:solidFill>
                      <a:srgbClr val="E84A27"/>
                    </a:solidFill>
                  </a:rPr>
                  <a:t>inverse </a:t>
                </a:r>
                <a:r>
                  <a:rPr lang="en-US" dirty="0"/>
                  <a:t>level of regularization</a:t>
                </a:r>
              </a:p>
              <a:p>
                <a:r>
                  <a:rPr lang="en-US" b="0" dirty="0"/>
                  <a:t>If overfitting,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 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higher bias &amp; lower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more margin violations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less restrictive, vice versa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EACF-9E73-402E-81E7-E26282B6B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DE77-784D-40BA-B429-FC8EC632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Margin Violations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3EDE3-F867-4E16-91C8-5FECBFCD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114"/>
            <a:ext cx="10515600" cy="33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63084-539C-4507-AE76-E50D152464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How to determine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63084-539C-4507-AE76-E50D15246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CDF4-6724-46EC-B7A6-456842D5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Cross-validation!!</a:t>
            </a:r>
          </a:p>
          <a:p>
            <a:endParaRPr lang="en-US" dirty="0"/>
          </a:p>
          <a:p>
            <a:r>
              <a:rPr lang="en-US" dirty="0"/>
              <a:t>What is CV doing?</a:t>
            </a:r>
          </a:p>
          <a:p>
            <a:pPr lvl="1"/>
            <a:r>
              <a:rPr lang="en-US" dirty="0"/>
              <a:t>Finding a finite sample “optimum” balance of the BV tradeoff</a:t>
            </a:r>
          </a:p>
        </p:txBody>
      </p:sp>
    </p:spTree>
    <p:extLst>
      <p:ext uri="{BB962C8B-B14F-4D97-AF65-F5344CB8AC3E}">
        <p14:creationId xmlns:p14="http://schemas.microsoft.com/office/powerpoint/2010/main" val="25920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940D-CC25-47AA-9CEB-B020AEA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–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6B61-CE53-49BD-B0F8-9C7FE166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sklearn.svm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LinearSVC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parameters</a:t>
            </a:r>
          </a:p>
          <a:p>
            <a:r>
              <a:rPr lang="en-US" dirty="0"/>
              <a:t>C: inverse regularization strength</a:t>
            </a:r>
          </a:p>
          <a:p>
            <a:r>
              <a:rPr lang="en-US" dirty="0"/>
              <a:t>dual: Set “False” if # </a:t>
            </a:r>
            <a:r>
              <a:rPr lang="en-US" dirty="0" err="1"/>
              <a:t>obs</a:t>
            </a:r>
            <a:r>
              <a:rPr lang="en-US" dirty="0"/>
              <a:t> &gt; # features </a:t>
            </a:r>
          </a:p>
        </p:txBody>
      </p:sp>
    </p:spTree>
    <p:extLst>
      <p:ext uri="{BB962C8B-B14F-4D97-AF65-F5344CB8AC3E}">
        <p14:creationId xmlns:p14="http://schemas.microsoft.com/office/powerpoint/2010/main" val="250771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E193-0DE7-479A-B541-9219B2B5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 – SVM1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1A0F9-76C3-4D71-8A06-4CCC15341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SVMs main idea: </a:t>
                </a:r>
                <a:r>
                  <a:rPr lang="en-US" dirty="0">
                    <a:solidFill>
                      <a:srgbClr val="E84A27"/>
                    </a:solidFill>
                    <a:latin typeface="Bauhaus 93" panose="04030905020B02020C02" pitchFamily="82" charset="0"/>
                  </a:rPr>
                  <a:t>widest street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Widest </a:t>
                </a:r>
                <a:r>
                  <a:rPr lang="en-US" dirty="0"/>
                  <a:t>street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standardize</a:t>
                </a:r>
              </a:p>
              <a:p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dirty="0"/>
                  <a:t>: level of </a:t>
                </a:r>
                <a:r>
                  <a:rPr lang="en-US" b="1" dirty="0">
                    <a:solidFill>
                      <a:srgbClr val="E84A27"/>
                    </a:solidFill>
                    <a:latin typeface="Bauhaus 93" panose="04030905020B02020C02" pitchFamily="82" charset="0"/>
                  </a:rPr>
                  <a:t>c</a:t>
                </a:r>
                <a:r>
                  <a:rPr lang="en-US" dirty="0">
                    <a:solidFill>
                      <a:srgbClr val="E84A27"/>
                    </a:solidFill>
                  </a:rPr>
                  <a:t>rankiness </a:t>
                </a:r>
                <a:r>
                  <a:rPr lang="en-US" dirty="0"/>
                  <a:t>from margin violations</a:t>
                </a:r>
              </a:p>
              <a:p>
                <a:pPr lvl="1"/>
                <a:r>
                  <a:rPr lang="en-US" dirty="0"/>
                  <a:t>Crankier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fewer violations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1A0F9-76C3-4D71-8A06-4CCC15341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B5A9-18A6-4235-B401-D59BDBD2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“Super Versatile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A7D-5377-4E83-92B8-843D423936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SVMs applications: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Outlier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Thrives in:</a:t>
            </a:r>
          </a:p>
          <a:p>
            <a:r>
              <a:rPr lang="en-US" dirty="0"/>
              <a:t>Complex data sets</a:t>
            </a:r>
          </a:p>
          <a:p>
            <a:r>
              <a:rPr lang="en-US" dirty="0">
                <a:solidFill>
                  <a:srgbClr val="E84A27"/>
                </a:solidFill>
              </a:rPr>
              <a:t>Small</a:t>
            </a:r>
            <a:r>
              <a:rPr lang="en-US" dirty="0"/>
              <a:t>- to </a:t>
            </a:r>
            <a:r>
              <a:rPr lang="en-US" dirty="0">
                <a:solidFill>
                  <a:srgbClr val="E84A27"/>
                </a:solidFill>
              </a:rPr>
              <a:t>medium</a:t>
            </a:r>
            <a:r>
              <a:rPr lang="en-US" dirty="0"/>
              <a:t>-sized data sets</a:t>
            </a:r>
          </a:p>
          <a:p>
            <a:pPr lvl="1"/>
            <a:r>
              <a:rPr lang="en-US" i="1" dirty="0"/>
              <a:t>Computationally expensive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F246-91B3-4A67-A90E-AE08BBD155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Maximal Margin Classifier</a:t>
            </a:r>
          </a:p>
          <a:p>
            <a:r>
              <a:rPr lang="en-US" dirty="0"/>
              <a:t>Support Vector Classifier</a:t>
            </a:r>
          </a:p>
          <a:p>
            <a:r>
              <a:rPr lang="en-US" dirty="0"/>
              <a:t>Classification with two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2ED-B1E0-4E06-8659-183ED06B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(MMC)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8669-5F5C-41B1-BB9E-3DA6968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Widest Street</a:t>
            </a:r>
          </a:p>
        </p:txBody>
      </p:sp>
    </p:spTree>
    <p:extLst>
      <p:ext uri="{BB962C8B-B14F-4D97-AF65-F5344CB8AC3E}">
        <p14:creationId xmlns:p14="http://schemas.microsoft.com/office/powerpoint/2010/main" val="6813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9F45-0B6D-45FF-AE88-DD1B97B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Maximal Margin Classifier Decision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C48A-ECB2-45F9-BBC0-511A53163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Uses a hyperplane to </a:t>
                </a:r>
                <a:r>
                  <a:rPr lang="en-US" i="1" dirty="0">
                    <a:solidFill>
                      <a:srgbClr val="E84A27"/>
                    </a:solidFill>
                  </a:rPr>
                  <a:t>separate</a:t>
                </a:r>
                <a:r>
                  <a:rPr lang="en-US" i="1" dirty="0"/>
                  <a:t> </a:t>
                </a:r>
                <a:r>
                  <a:rPr lang="en-US" dirty="0"/>
                  <a:t>the data</a:t>
                </a:r>
              </a:p>
              <a:p>
                <a:pPr lvl="1"/>
                <a:r>
                  <a:rPr lang="en-US" dirty="0"/>
                  <a:t>“Hard margin classifier”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Another familiar hyperplane…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C48A-ECB2-45F9-BBC0-511A53163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22A-E459-4C1B-9491-DA462541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“Widest Street”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FBBC8C-8A5E-44B0-A5C6-E06FA9F5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0737"/>
            <a:ext cx="10515600" cy="35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C09F-5F43-4C04-A693-4C448D7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Scale Matters!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5DD7D-84C1-47E1-95A8-839DB31D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638"/>
            <a:ext cx="10515600" cy="36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317C-BD7A-4F29-8D0F-A3D4ADD2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MMC – Under the 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21319-6C9B-4006-BBFC-0D094777A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Encode values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sampled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E84A27"/>
                    </a:solidFill>
                  </a:rPr>
                  <a:t>below</a:t>
                </a:r>
                <a:r>
                  <a:rPr lang="en-US" dirty="0"/>
                  <a:t> the hyperplane, predict class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sampled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E84A27"/>
                    </a:solidFill>
                  </a:rPr>
                  <a:t>above</a:t>
                </a:r>
                <a:r>
                  <a:rPr lang="en-US" dirty="0"/>
                  <a:t> the hyperplane, predict class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E84A27"/>
                  </a:solidFill>
                </a:endParaRPr>
              </a:p>
              <a:p>
                <a:endParaRPr lang="en-US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Two limitations…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21319-6C9B-4006-BBFC-0D094777A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403-AE38-43CB-8D04-F1675A1C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to Outliers!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2AE12-E722-4B93-A943-EF899B5C8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4727"/>
            <a:ext cx="5181600" cy="26733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3DE97-8A8F-4362-9EA4-7179B2428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6499"/>
            <a:ext cx="5181600" cy="27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BD5-9379-4EB1-818F-1DFAC5D7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Cannot Fit Non-Separable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B8906-AFBA-44A3-8D12-AB757CE43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757" y="1434821"/>
            <a:ext cx="831648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107</TotalTime>
  <Words>311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Cambria Math</vt:lpstr>
      <vt:lpstr>Consolas</vt:lpstr>
      <vt:lpstr>Office Theme</vt:lpstr>
      <vt:lpstr>Support Vector Machines - Part 1</vt:lpstr>
      <vt:lpstr>A “Super Versatile Model”</vt:lpstr>
      <vt:lpstr>Maximal Margin Classifier (MMC)</vt:lpstr>
      <vt:lpstr>Maximal Margin Classifier Decision Boundaries</vt:lpstr>
      <vt:lpstr>Fitting the “Widest Street”</vt:lpstr>
      <vt:lpstr>Scale Matters!</vt:lpstr>
      <vt:lpstr>MMC – Under the hood</vt:lpstr>
      <vt:lpstr>Sensitive to Outliers!</vt:lpstr>
      <vt:lpstr>Cannot Fit Non-Separable Data</vt:lpstr>
      <vt:lpstr>Support Vector Classifier</vt:lpstr>
      <vt:lpstr>Support Vector Classifier</vt:lpstr>
      <vt:lpstr>Visual Margin Violations</vt:lpstr>
      <vt:lpstr>How to determine C?</vt:lpstr>
      <vt:lpstr>Implementation – Scikit-learn</vt:lpstr>
      <vt:lpstr>Takeaways – SVM1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- Part 1</dc:title>
  <dc:creator>Julian Wade</dc:creator>
  <cp:lastModifiedBy>Julian Wade</cp:lastModifiedBy>
  <cp:revision>5</cp:revision>
  <dcterms:created xsi:type="dcterms:W3CDTF">2021-02-27T15:19:29Z</dcterms:created>
  <dcterms:modified xsi:type="dcterms:W3CDTF">2021-03-11T19:01:32Z</dcterms:modified>
</cp:coreProperties>
</file>