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D7B53-9D6F-4C49-9A60-BD54A6B4BE29}" v="46" dt="2021-03-18T18:41:3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9C7D7B53-9D6F-4C49-9A60-BD54A6B4BE29}"/>
    <pc:docChg chg="modSld">
      <pc:chgData name="John Julian" userId="29300715-b10e-48a2-887f-b7fa4e9e6130" providerId="ADAL" clId="{9C7D7B53-9D6F-4C49-9A60-BD54A6B4BE29}" dt="2021-03-18T18:41:39.390" v="70" actId="20577"/>
      <pc:docMkLst>
        <pc:docMk/>
      </pc:docMkLst>
      <pc:sldChg chg="modSp mod">
        <pc:chgData name="John Julian" userId="29300715-b10e-48a2-887f-b7fa4e9e6130" providerId="ADAL" clId="{9C7D7B53-9D6F-4C49-9A60-BD54A6B4BE29}" dt="2021-03-18T18:38:42.318" v="24" actId="20577"/>
        <pc:sldMkLst>
          <pc:docMk/>
          <pc:sldMk cId="2491103403" sldId="266"/>
        </pc:sldMkLst>
        <pc:spChg chg="mod">
          <ac:chgData name="John Julian" userId="29300715-b10e-48a2-887f-b7fa4e9e6130" providerId="ADAL" clId="{9C7D7B53-9D6F-4C49-9A60-BD54A6B4BE29}" dt="2021-03-18T18:38:42.318" v="24" actId="20577"/>
          <ac:spMkLst>
            <pc:docMk/>
            <pc:sldMk cId="2491103403" sldId="266"/>
            <ac:spMk id="2" creationId="{B073355F-F1EA-42AE-AAEF-8C1772D5E348}"/>
          </ac:spMkLst>
        </pc:spChg>
      </pc:sldChg>
      <pc:sldChg chg="modSp mod modAnim">
        <pc:chgData name="John Julian" userId="29300715-b10e-48a2-887f-b7fa4e9e6130" providerId="ADAL" clId="{9C7D7B53-9D6F-4C49-9A60-BD54A6B4BE29}" dt="2021-03-18T18:40:16.628" v="30"/>
        <pc:sldMkLst>
          <pc:docMk/>
          <pc:sldMk cId="511549720" sldId="268"/>
        </pc:sldMkLst>
        <pc:spChg chg="mod">
          <ac:chgData name="John Julian" userId="29300715-b10e-48a2-887f-b7fa4e9e6130" providerId="ADAL" clId="{9C7D7B53-9D6F-4C49-9A60-BD54A6B4BE29}" dt="2021-03-16T03:33:12.023" v="22" actId="20577"/>
          <ac:spMkLst>
            <pc:docMk/>
            <pc:sldMk cId="511549720" sldId="268"/>
            <ac:spMk id="3" creationId="{FA3542E7-EB90-4354-8713-29173ABF85D1}"/>
          </ac:spMkLst>
        </pc:spChg>
      </pc:sldChg>
      <pc:sldChg chg="modSp modAnim">
        <pc:chgData name="John Julian" userId="29300715-b10e-48a2-887f-b7fa4e9e6130" providerId="ADAL" clId="{9C7D7B53-9D6F-4C49-9A60-BD54A6B4BE29}" dt="2021-03-18T18:41:19.084" v="42"/>
        <pc:sldMkLst>
          <pc:docMk/>
          <pc:sldMk cId="3492182512" sldId="271"/>
        </pc:sldMkLst>
        <pc:spChg chg="mod">
          <ac:chgData name="John Julian" userId="29300715-b10e-48a2-887f-b7fa4e9e6130" providerId="ADAL" clId="{9C7D7B53-9D6F-4C49-9A60-BD54A6B4BE29}" dt="2021-03-18T18:41:16.307" v="41" actId="5793"/>
          <ac:spMkLst>
            <pc:docMk/>
            <pc:sldMk cId="3492182512" sldId="271"/>
            <ac:spMk id="3" creationId="{91245A58-4211-4406-8DCD-F5BE7CBD7029}"/>
          </ac:spMkLst>
        </pc:spChg>
      </pc:sldChg>
      <pc:sldChg chg="modSp">
        <pc:chgData name="John Julian" userId="29300715-b10e-48a2-887f-b7fa4e9e6130" providerId="ADAL" clId="{9C7D7B53-9D6F-4C49-9A60-BD54A6B4BE29}" dt="2021-03-18T18:41:39.390" v="70" actId="20577"/>
        <pc:sldMkLst>
          <pc:docMk/>
          <pc:sldMk cId="1951031333" sldId="272"/>
        </pc:sldMkLst>
        <pc:spChg chg="mod">
          <ac:chgData name="John Julian" userId="29300715-b10e-48a2-887f-b7fa4e9e6130" providerId="ADAL" clId="{9C7D7B53-9D6F-4C49-9A60-BD54A6B4BE29}" dt="2021-03-18T18:41:39.390" v="70" actId="20577"/>
          <ac:spMkLst>
            <pc:docMk/>
            <pc:sldMk cId="1951031333" sldId="272"/>
            <ac:spMk id="2" creationId="{DCE6CEA1-AC73-400D-9B64-DFE95B0D0D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7594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355F-F1EA-42AE-AAEF-8C1772D5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explain to your boss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max_leaf_nodes</a:t>
            </a:r>
            <a:r>
              <a:rPr lang="en-US" dirty="0">
                <a:latin typeface="Consolas" panose="020B0609020204030204" pitchFamily="49" charset="0"/>
              </a:rPr>
              <a:t> =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8571E-CD58-4415-9AE0-A978749C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09" y="1609872"/>
            <a:ext cx="8301204" cy="41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723-77A9-47A2-849C-26A3E5C3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E31D8-90EC-451C-BC33-1EEF2B4F2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66" y="1143000"/>
            <a:ext cx="895646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B1B9-9DCE-4B79-9ECC-23A3C61C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– </a:t>
            </a:r>
            <a:r>
              <a:rPr lang="en-US" dirty="0" err="1">
                <a:latin typeface="Consolas" panose="020B0609020204030204" pitchFamily="49" charset="0"/>
              </a:rPr>
              <a:t>max_depth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969D3-CBD6-4F67-B788-476896CC9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983" y="1143000"/>
            <a:ext cx="873003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6762-6020-4747-AEB6-C0BD4AB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16C89-7B54-481D-A29C-2BDFB8B8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3665"/>
            <a:ext cx="10515600" cy="45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5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25A4-7746-4B88-B0F0-CBD6D7B3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to: Classification and Regression Tree (CART)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42E7-EB90-4354-8713-29173ABF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CART (a greedy algorithm) iteration: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all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each feature, identify optimal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feature with best “metric” improvement, add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if stopping criteria met (i.e. </a:t>
            </a:r>
            <a:r>
              <a:rPr lang="en-US" dirty="0" err="1"/>
              <a:t>max_depth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Metrics:</a:t>
            </a:r>
          </a:p>
          <a:p>
            <a:r>
              <a:rPr lang="en-US" dirty="0"/>
              <a:t>Classification – Gini impurity or Entropy (0 means all one class)</a:t>
            </a:r>
          </a:p>
          <a:p>
            <a:pPr lvl="1"/>
            <a:r>
              <a:rPr lang="en-US" dirty="0"/>
              <a:t>Gini isolates most frequent class, entropy more balanced trees</a:t>
            </a:r>
          </a:p>
          <a:p>
            <a:r>
              <a:rPr lang="en-US" dirty="0"/>
              <a:t>Regression – RMSE, MSE, MAE</a:t>
            </a:r>
          </a:p>
        </p:txBody>
      </p:sp>
    </p:spTree>
    <p:extLst>
      <p:ext uri="{BB962C8B-B14F-4D97-AF65-F5344CB8AC3E}">
        <p14:creationId xmlns:p14="http://schemas.microsoft.com/office/powerpoint/2010/main" val="51154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F27-9219-46BE-BF1B-2B4C2F3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45A58-4211-4406-8DCD-F5BE7CBD7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Overfitting is an issue</a:t>
                </a:r>
              </a:p>
              <a:p>
                <a:pPr lvl="1"/>
                <a:r>
                  <a:rPr lang="en-US" i="1" dirty="0"/>
                  <a:t>*cough cough* Cross-validation *cough cough*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Grow a large tree that would make a botanist proud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r>
                  <a:rPr lang="en-US" dirty="0"/>
                  <a:t>Cost complexity pruning (Weakest link pruning)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dirty="0"/>
                  <a:t>Lasso?</a:t>
                </a:r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rgbClr val="E84A27"/>
                    </a:solidFill>
                  </a:rPr>
                  <a:t>cardinality</a:t>
                </a:r>
                <a:r>
                  <a:rPr lang="en-US" dirty="0"/>
                  <a:t> or number of terminal nodes in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CV over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or…</a:t>
                </a:r>
              </a:p>
              <a:p>
                <a:pPr marL="0" indent="0">
                  <a:buNone/>
                </a:pPr>
                <a:r>
                  <a:rPr lang="en-US" dirty="0"/>
                  <a:t>Or just CV over number of terminal nodes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45A58-4211-4406-8DCD-F5BE7CBD7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59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CEA1-AC73-400D-9B64-DFE95B0D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Stability (BV trade-off) – Decision tree </a:t>
            </a:r>
            <a:r>
              <a:rPr lang="en-US"/>
              <a:t>or SVM?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296E1-9E0C-47A0-B755-DECEF9F05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308" y="1143000"/>
            <a:ext cx="1023738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68DA-EF57-4FD5-9083-8B9A8C2C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A186-8CEC-443A-8D8D-3478619A8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Titanic</a:t>
            </a:r>
          </a:p>
        </p:txBody>
      </p:sp>
    </p:spTree>
    <p:extLst>
      <p:ext uri="{BB962C8B-B14F-4D97-AF65-F5344CB8AC3E}">
        <p14:creationId xmlns:p14="http://schemas.microsoft.com/office/powerpoint/2010/main" val="36007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73B13-F6F4-4320-99DF-C20DCBF1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BA3EF-1E4F-4DC8-A8D4-3946757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The Titanic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7F52-807C-401D-B5D9-BC65284952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1309 passengers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Survived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Survival rate 38%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7F52-807C-401D-B5D9-BC6528495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4DD8-4743-49BB-B2B0-6E6E7326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7064" y="1143000"/>
            <a:ext cx="6006736" cy="4576763"/>
          </a:xfrm>
        </p:spPr>
        <p:txBody>
          <a:bodyPr/>
          <a:lstStyle/>
          <a:p>
            <a:r>
              <a:rPr lang="en-US" dirty="0"/>
              <a:t>Predictors</a:t>
            </a:r>
          </a:p>
          <a:p>
            <a:pPr lvl="1"/>
            <a:r>
              <a:rPr lang="en-US" dirty="0"/>
              <a:t>Cabin class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Siblings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2158-0917-4DBC-BB1B-21B47ED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Survival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1338-A464-4FAA-BBD6-A5E819CE7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Survival rates by class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– 62%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class – 43%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– 25%</a:t>
            </a:r>
          </a:p>
          <a:p>
            <a:pPr lvl="1"/>
            <a:endParaRPr lang="en-US" dirty="0"/>
          </a:p>
          <a:p>
            <a:r>
              <a:rPr lang="en-US" dirty="0"/>
              <a:t>Survival rates by age</a:t>
            </a:r>
          </a:p>
          <a:p>
            <a:pPr lvl="1"/>
            <a:r>
              <a:rPr lang="en-US" dirty="0"/>
              <a:t>0-10 – 58% </a:t>
            </a:r>
          </a:p>
          <a:p>
            <a:pPr lvl="1"/>
            <a:r>
              <a:rPr lang="en-US" dirty="0"/>
              <a:t>11-20 – 39%</a:t>
            </a:r>
          </a:p>
          <a:p>
            <a:pPr lvl="1"/>
            <a:r>
              <a:rPr lang="en-US" dirty="0"/>
              <a:t>21-30 – 37%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6848-6B1C-4809-B473-F42188E48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Survival rates by gender</a:t>
            </a:r>
          </a:p>
          <a:p>
            <a:pPr lvl="1"/>
            <a:r>
              <a:rPr lang="en-US" dirty="0"/>
              <a:t>Females – 73%</a:t>
            </a:r>
          </a:p>
          <a:p>
            <a:pPr lvl="1"/>
            <a:r>
              <a:rPr lang="en-US" dirty="0"/>
              <a:t>Males – 19%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Non-linearities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females – 97%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class females – 89%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females – 49%</a:t>
            </a:r>
          </a:p>
        </p:txBody>
      </p:sp>
    </p:spTree>
    <p:extLst>
      <p:ext uri="{BB962C8B-B14F-4D97-AF65-F5344CB8AC3E}">
        <p14:creationId xmlns:p14="http://schemas.microsoft.com/office/powerpoint/2010/main" val="7157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</p:spTree>
    <p:extLst>
      <p:ext uri="{BB962C8B-B14F-4D97-AF65-F5344CB8AC3E}">
        <p14:creationId xmlns:p14="http://schemas.microsoft.com/office/powerpoint/2010/main" val="313523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8A6DA-D9FC-4DAB-A30C-4BE260E51F48}"/>
              </a:ext>
            </a:extLst>
          </p:cNvPr>
          <p:cNvSpPr txBox="1"/>
          <p:nvPr/>
        </p:nvSpPr>
        <p:spPr>
          <a:xfrm>
            <a:off x="6229350" y="1174750"/>
            <a:ext cx="313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98A41-EBD4-4099-85D1-84A1A586F9B3}"/>
              </a:ext>
            </a:extLst>
          </p:cNvPr>
          <p:cNvCxnSpPr>
            <a:cxnSpLocks/>
          </p:cNvCxnSpPr>
          <p:nvPr/>
        </p:nvCxnSpPr>
        <p:spPr>
          <a:xfrm>
            <a:off x="4921704" y="1473856"/>
            <a:ext cx="117429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8AE7F-00BF-4BA0-A003-DB04ADB6C040}"/>
              </a:ext>
            </a:extLst>
          </p:cNvPr>
          <p:cNvCxnSpPr>
            <a:cxnSpLocks/>
          </p:cNvCxnSpPr>
          <p:nvPr/>
        </p:nvCxnSpPr>
        <p:spPr>
          <a:xfrm flipV="1">
            <a:off x="3762103" y="1627301"/>
            <a:ext cx="2333896" cy="66305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D293D-C800-4986-84C0-11FBF3E4393B}"/>
              </a:ext>
            </a:extLst>
          </p:cNvPr>
          <p:cNvCxnSpPr>
            <a:cxnSpLocks/>
          </p:cNvCxnSpPr>
          <p:nvPr/>
        </p:nvCxnSpPr>
        <p:spPr>
          <a:xfrm flipV="1">
            <a:off x="2918732" y="1697970"/>
            <a:ext cx="3177267" cy="2651691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DF76BB-2C25-4573-BBD8-7D8DD56E14FE}"/>
              </a:ext>
            </a:extLst>
          </p:cNvPr>
          <p:cNvCxnSpPr>
            <a:cxnSpLocks/>
          </p:cNvCxnSpPr>
          <p:nvPr/>
        </p:nvCxnSpPr>
        <p:spPr>
          <a:xfrm flipV="1">
            <a:off x="3685087" y="1863398"/>
            <a:ext cx="2410912" cy="2486263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2A1E2-512B-4579-8BAE-EB1014C45F33}"/>
              </a:ext>
            </a:extLst>
          </p:cNvPr>
          <p:cNvSpPr txBox="1"/>
          <p:nvPr/>
        </p:nvSpPr>
        <p:spPr>
          <a:xfrm>
            <a:off x="600892" y="2933264"/>
            <a:ext cx="314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Leaves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E1E288-AEED-4A23-A72E-4F8233FD5CEE}"/>
              </a:ext>
            </a:extLst>
          </p:cNvPr>
          <p:cNvCxnSpPr>
            <a:cxnSpLocks/>
          </p:cNvCxnSpPr>
          <p:nvPr/>
        </p:nvCxnSpPr>
        <p:spPr>
          <a:xfrm>
            <a:off x="1193074" y="3456484"/>
            <a:ext cx="1341120" cy="941345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20099D-311E-425B-AB61-8C52C2FDA998}"/>
              </a:ext>
            </a:extLst>
          </p:cNvPr>
          <p:cNvCxnSpPr>
            <a:cxnSpLocks/>
          </p:cNvCxnSpPr>
          <p:nvPr/>
        </p:nvCxnSpPr>
        <p:spPr>
          <a:xfrm>
            <a:off x="1689463" y="3456484"/>
            <a:ext cx="2055223" cy="941345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9389D-1CBC-48A4-B3B5-74B820107AB4}"/>
              </a:ext>
            </a:extLst>
          </p:cNvPr>
          <p:cNvCxnSpPr>
            <a:cxnSpLocks/>
          </p:cNvCxnSpPr>
          <p:nvPr/>
        </p:nvCxnSpPr>
        <p:spPr>
          <a:xfrm>
            <a:off x="1812744" y="3250405"/>
            <a:ext cx="3003096" cy="114742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2C2CA-21AA-4756-9C52-07D7BF0D83DD}"/>
              </a:ext>
            </a:extLst>
          </p:cNvPr>
          <p:cNvSpPr txBox="1"/>
          <p:nvPr/>
        </p:nvSpPr>
        <p:spPr>
          <a:xfrm>
            <a:off x="3875314" y="2164919"/>
            <a:ext cx="371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Branches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548FA0-22F7-47AF-9FD8-692644530EC2}"/>
              </a:ext>
            </a:extLst>
          </p:cNvPr>
          <p:cNvCxnSpPr>
            <a:cxnSpLocks/>
          </p:cNvCxnSpPr>
          <p:nvPr/>
        </p:nvCxnSpPr>
        <p:spPr>
          <a:xfrm flipV="1">
            <a:off x="4747533" y="1846217"/>
            <a:ext cx="346981" cy="318702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E51C40-0037-49C5-9835-636E5804C147}"/>
              </a:ext>
            </a:extLst>
          </p:cNvPr>
          <p:cNvCxnSpPr>
            <a:cxnSpLocks/>
          </p:cNvCxnSpPr>
          <p:nvPr/>
        </p:nvCxnSpPr>
        <p:spPr>
          <a:xfrm>
            <a:off x="3805646" y="2081349"/>
            <a:ext cx="348343" cy="8357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04797-1A37-430C-B88A-F8B04362A5B7}"/>
              </a:ext>
            </a:extLst>
          </p:cNvPr>
          <p:cNvCxnSpPr>
            <a:cxnSpLocks/>
          </p:cNvCxnSpPr>
          <p:nvPr/>
        </p:nvCxnSpPr>
        <p:spPr>
          <a:xfrm flipV="1">
            <a:off x="3573238" y="2688139"/>
            <a:ext cx="580751" cy="405511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3AE12B-FC22-432F-BEC5-B3502139C821}"/>
              </a:ext>
            </a:extLst>
          </p:cNvPr>
          <p:cNvCxnSpPr>
            <a:cxnSpLocks/>
          </p:cNvCxnSpPr>
          <p:nvPr/>
        </p:nvCxnSpPr>
        <p:spPr>
          <a:xfrm>
            <a:off x="5381897" y="2560320"/>
            <a:ext cx="496389" cy="21771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5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5C84-6FFD-4A5F-BE8A-883969EB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E96E3-D995-438A-A42F-69863FB14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and Regression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33267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36</TotalTime>
  <Words>347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Decision Trees</vt:lpstr>
      <vt:lpstr>Motivation</vt:lpstr>
      <vt:lpstr>Varian (2014) – The Titanic</vt:lpstr>
      <vt:lpstr>Varian (2014) – Survival Rates</vt:lpstr>
      <vt:lpstr>Varian (2014) – Decision Tree</vt:lpstr>
      <vt:lpstr>Varian (2014) – Decision Tree</vt:lpstr>
      <vt:lpstr>Varian (2014) – Decision Tree</vt:lpstr>
      <vt:lpstr>Varian (2014) – Decision Tree</vt:lpstr>
      <vt:lpstr>Decision Trees</vt:lpstr>
      <vt:lpstr>Can explain to your boss  max_leaf_nodes = 3</vt:lpstr>
      <vt:lpstr>Visually</vt:lpstr>
      <vt:lpstr>Regression – max_depth = 2</vt:lpstr>
      <vt:lpstr>Visually</vt:lpstr>
      <vt:lpstr>How to: Classification and Regression Tree (CART)</vt:lpstr>
      <vt:lpstr>Pruning</vt:lpstr>
      <vt:lpstr>Stability (BV trade-off) – Decision tree or SVM?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Julian Wade</dc:creator>
  <cp:lastModifiedBy>Julian Wade</cp:lastModifiedBy>
  <cp:revision>3</cp:revision>
  <dcterms:created xsi:type="dcterms:W3CDTF">2021-03-09T04:20:26Z</dcterms:created>
  <dcterms:modified xsi:type="dcterms:W3CDTF">2021-03-18T18:41:45Z</dcterms:modified>
</cp:coreProperties>
</file>