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370A33-C10B-4401-84EF-0B0D2DFA6847}" v="23" dt="2021-03-23T18:51:11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7" d="100"/>
          <a:sy n="97" d="100"/>
        </p:scale>
        <p:origin x="9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F3370A33-C10B-4401-84EF-0B0D2DFA6847}"/>
    <pc:docChg chg="undo custSel modSld">
      <pc:chgData name="John Julian" userId="29300715-b10e-48a2-887f-b7fa4e9e6130" providerId="ADAL" clId="{F3370A33-C10B-4401-84EF-0B0D2DFA6847}" dt="2021-03-23T18:51:11.726" v="170"/>
      <pc:docMkLst>
        <pc:docMk/>
      </pc:docMkLst>
      <pc:sldChg chg="addSp modSp mod">
        <pc:chgData name="John Julian" userId="29300715-b10e-48a2-887f-b7fa4e9e6130" providerId="ADAL" clId="{F3370A33-C10B-4401-84EF-0B0D2DFA6847}" dt="2021-03-23T17:19:07.875" v="153" actId="14100"/>
        <pc:sldMkLst>
          <pc:docMk/>
          <pc:sldMk cId="703822824" sldId="257"/>
        </pc:sldMkLst>
        <pc:spChg chg="mod">
          <ac:chgData name="John Julian" userId="29300715-b10e-48a2-887f-b7fa4e9e6130" providerId="ADAL" clId="{F3370A33-C10B-4401-84EF-0B0D2DFA6847}" dt="2021-03-23T17:19:07.875" v="153" actId="14100"/>
          <ac:spMkLst>
            <pc:docMk/>
            <pc:sldMk cId="703822824" sldId="257"/>
            <ac:spMk id="3" creationId="{95510437-34EA-4446-83CC-E1EA13601737}"/>
          </ac:spMkLst>
        </pc:spChg>
        <pc:picChg chg="add mod">
          <ac:chgData name="John Julian" userId="29300715-b10e-48a2-887f-b7fa4e9e6130" providerId="ADAL" clId="{F3370A33-C10B-4401-84EF-0B0D2DFA6847}" dt="2021-03-23T17:16:53.349" v="148" actId="1076"/>
          <ac:picMkLst>
            <pc:docMk/>
            <pc:sldMk cId="703822824" sldId="257"/>
            <ac:picMk id="5" creationId="{1E350AC5-CD78-40FC-B818-82C8D7897019}"/>
          </ac:picMkLst>
        </pc:picChg>
      </pc:sldChg>
      <pc:sldChg chg="modAnim">
        <pc:chgData name="John Julian" userId="29300715-b10e-48a2-887f-b7fa4e9e6130" providerId="ADAL" clId="{F3370A33-C10B-4401-84EF-0B0D2DFA6847}" dt="2021-03-23T18:48:45.743" v="157"/>
        <pc:sldMkLst>
          <pc:docMk/>
          <pc:sldMk cId="1573557662" sldId="258"/>
        </pc:sldMkLst>
      </pc:sldChg>
      <pc:sldChg chg="modAnim">
        <pc:chgData name="John Julian" userId="29300715-b10e-48a2-887f-b7fa4e9e6130" providerId="ADAL" clId="{F3370A33-C10B-4401-84EF-0B0D2DFA6847}" dt="2021-03-23T18:49:05.131" v="159"/>
        <pc:sldMkLst>
          <pc:docMk/>
          <pc:sldMk cId="3018020164" sldId="260"/>
        </pc:sldMkLst>
      </pc:sldChg>
      <pc:sldChg chg="modAnim">
        <pc:chgData name="John Julian" userId="29300715-b10e-48a2-887f-b7fa4e9e6130" providerId="ADAL" clId="{F3370A33-C10B-4401-84EF-0B0D2DFA6847}" dt="2021-03-23T18:49:42.966" v="164"/>
        <pc:sldMkLst>
          <pc:docMk/>
          <pc:sldMk cId="549643122" sldId="261"/>
        </pc:sldMkLst>
      </pc:sldChg>
      <pc:sldChg chg="modSp mod modAnim">
        <pc:chgData name="John Julian" userId="29300715-b10e-48a2-887f-b7fa4e9e6130" providerId="ADAL" clId="{F3370A33-C10B-4401-84EF-0B0D2DFA6847}" dt="2021-03-23T18:49:53.868" v="165"/>
        <pc:sldMkLst>
          <pc:docMk/>
          <pc:sldMk cId="1091006254" sldId="263"/>
        </pc:sldMkLst>
        <pc:spChg chg="mod">
          <ac:chgData name="John Julian" userId="29300715-b10e-48a2-887f-b7fa4e9e6130" providerId="ADAL" clId="{F3370A33-C10B-4401-84EF-0B0D2DFA6847}" dt="2021-03-15T00:27:30.077" v="143" actId="20577"/>
          <ac:spMkLst>
            <pc:docMk/>
            <pc:sldMk cId="1091006254" sldId="263"/>
            <ac:spMk id="3" creationId="{E0C95736-3864-4F42-9679-9254E4778D8C}"/>
          </ac:spMkLst>
        </pc:spChg>
      </pc:sldChg>
      <pc:sldChg chg="modAnim">
        <pc:chgData name="John Julian" userId="29300715-b10e-48a2-887f-b7fa4e9e6130" providerId="ADAL" clId="{F3370A33-C10B-4401-84EF-0B0D2DFA6847}" dt="2021-03-23T18:50:28.918" v="167"/>
        <pc:sldMkLst>
          <pc:docMk/>
          <pc:sldMk cId="1980741979" sldId="264"/>
        </pc:sldMkLst>
      </pc:sldChg>
      <pc:sldChg chg="modSp mod">
        <pc:chgData name="John Julian" userId="29300715-b10e-48a2-887f-b7fa4e9e6130" providerId="ADAL" clId="{F3370A33-C10B-4401-84EF-0B0D2DFA6847}" dt="2021-03-13T22:32:34.787" v="138" actId="20577"/>
        <pc:sldMkLst>
          <pc:docMk/>
          <pc:sldMk cId="4079003066" sldId="265"/>
        </pc:sldMkLst>
        <pc:spChg chg="mod">
          <ac:chgData name="John Julian" userId="29300715-b10e-48a2-887f-b7fa4e9e6130" providerId="ADAL" clId="{F3370A33-C10B-4401-84EF-0B0D2DFA6847}" dt="2021-03-13T22:32:34.787" v="138" actId="20577"/>
          <ac:spMkLst>
            <pc:docMk/>
            <pc:sldMk cId="4079003066" sldId="265"/>
            <ac:spMk id="3" creationId="{50E84F52-BE7E-4E05-8C19-A9DEB7DB38A5}"/>
          </ac:spMkLst>
        </pc:spChg>
      </pc:sldChg>
      <pc:sldChg chg="modAnim">
        <pc:chgData name="John Julian" userId="29300715-b10e-48a2-887f-b7fa4e9e6130" providerId="ADAL" clId="{F3370A33-C10B-4401-84EF-0B0D2DFA6847}" dt="2021-03-23T18:51:11.726" v="170"/>
        <pc:sldMkLst>
          <pc:docMk/>
          <pc:sldMk cId="1390810625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RandomForestClassifier.html" TargetMode="External"/><Relationship Id="rId2" Type="http://schemas.openxmlformats.org/officeDocument/2006/relationships/hyperlink" Target="https://scikit-learn.org/stable/modules/classes.html#module-sklearn.ensemb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generated/sklearn.ensemble.RandomForestRegressor.html#sklearn.ensemble.RandomForestRegresso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Bagging and 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490: Applied Machine Learning in Economics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83E9-EC5B-4E0A-83CF-6ADCD85A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Scikit-Learn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84F52-BE7E-4E05-8C19-A9DEB7DB3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hlinkClick r:id="rId2"/>
              </a:rPr>
              <a:t>sklearn.ensemble</a:t>
            </a:r>
            <a:r>
              <a:rPr lang="en-US" dirty="0" err="1"/>
              <a:t>.</a:t>
            </a:r>
            <a:r>
              <a:rPr lang="en-US" dirty="0" err="1">
                <a:hlinkClick r:id="rId3"/>
              </a:rPr>
              <a:t>RandomForestClassifier</a:t>
            </a:r>
            <a:r>
              <a:rPr lang="en-US" dirty="0">
                <a:hlinkClick r:id="rId3"/>
              </a:rPr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hlinkClick r:id="rId2"/>
              </a:rPr>
              <a:t>sklearn.ensemble</a:t>
            </a:r>
            <a:r>
              <a:rPr lang="en-US" dirty="0" err="1"/>
              <a:t>.</a:t>
            </a:r>
            <a:r>
              <a:rPr lang="en-US" dirty="0" err="1">
                <a:hlinkClick r:id="rId4"/>
              </a:rPr>
              <a:t>RandomForestRegressor</a:t>
            </a:r>
            <a:r>
              <a:rPr lang="en-US" dirty="0">
                <a:hlinkClick r:id="rId4"/>
              </a:rPr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Important parameters:</a:t>
            </a:r>
          </a:p>
          <a:p>
            <a:r>
              <a:rPr lang="en-US" dirty="0"/>
              <a:t>All decision tree parameters</a:t>
            </a:r>
          </a:p>
          <a:p>
            <a:r>
              <a:rPr lang="en-US" dirty="0" err="1">
                <a:solidFill>
                  <a:srgbClr val="E84A27"/>
                </a:solidFill>
              </a:rPr>
              <a:t>n_estimators</a:t>
            </a:r>
            <a:r>
              <a:rPr lang="en-US" dirty="0"/>
              <a:t>: number of trees</a:t>
            </a:r>
          </a:p>
          <a:p>
            <a:pPr lvl="1"/>
            <a:r>
              <a:rPr lang="en-US" dirty="0" err="1">
                <a:solidFill>
                  <a:srgbClr val="E84A27"/>
                </a:solidFill>
              </a:rPr>
              <a:t>max_leaf_nodes</a:t>
            </a:r>
            <a:r>
              <a:rPr lang="en-US" dirty="0"/>
              <a:t>: ~4 number of terminal nodes </a:t>
            </a:r>
            <a:r>
              <a:rPr lang="en-US" b="1" dirty="0"/>
              <a:t>OR</a:t>
            </a:r>
          </a:p>
          <a:p>
            <a:pPr lvl="1"/>
            <a:r>
              <a:rPr lang="en-US" dirty="0" err="1">
                <a:solidFill>
                  <a:srgbClr val="E84A27"/>
                </a:solidFill>
              </a:rPr>
              <a:t>max_depth</a:t>
            </a:r>
            <a:r>
              <a:rPr lang="en-US" dirty="0"/>
              <a:t>: ~2 (four terminal nodes)</a:t>
            </a:r>
          </a:p>
          <a:p>
            <a:r>
              <a:rPr lang="en-US" dirty="0" err="1">
                <a:solidFill>
                  <a:srgbClr val="E84A27"/>
                </a:solidFill>
              </a:rPr>
              <a:t>random_state</a:t>
            </a:r>
            <a:r>
              <a:rPr lang="en-US" dirty="0"/>
              <a:t>: 490</a:t>
            </a:r>
          </a:p>
          <a:p>
            <a:r>
              <a:rPr lang="en-US" dirty="0" err="1">
                <a:solidFill>
                  <a:srgbClr val="E84A27"/>
                </a:solidFill>
              </a:rPr>
              <a:t>oob_score</a:t>
            </a:r>
            <a:r>
              <a:rPr lang="en-US" dirty="0"/>
              <a:t>: “False” whether or net to estimate out-of-bag score</a:t>
            </a:r>
          </a:p>
          <a:p>
            <a:r>
              <a:rPr lang="en-US" dirty="0" err="1">
                <a:solidFill>
                  <a:srgbClr val="E84A27"/>
                </a:solidFill>
              </a:rPr>
              <a:t>n_jobs</a:t>
            </a:r>
            <a:r>
              <a:rPr lang="en-US" dirty="0"/>
              <a:t>: -1 is all CPU cores</a:t>
            </a:r>
          </a:p>
          <a:p>
            <a:pPr lvl="1"/>
            <a:r>
              <a:rPr lang="en-US" dirty="0"/>
              <a:t>I like to leave a few available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0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E176-F3BE-4F2B-8D5C-D4FFAB01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7781D-8550-425E-87B5-216E112C1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Ensemble learning uses </a:t>
            </a:r>
            <a:r>
              <a:rPr lang="en-US" dirty="0">
                <a:solidFill>
                  <a:srgbClr val="E84A27"/>
                </a:solidFill>
              </a:rPr>
              <a:t>many</a:t>
            </a:r>
            <a:r>
              <a:rPr lang="en-US" dirty="0"/>
              <a:t> models reduces variance and improves accuracy*</a:t>
            </a:r>
          </a:p>
          <a:p>
            <a:pPr marL="914400" lvl="2" indent="0">
              <a:buNone/>
            </a:pPr>
            <a:r>
              <a:rPr lang="en-US" dirty="0"/>
              <a:t>* </a:t>
            </a:r>
            <a:r>
              <a:rPr lang="en-US" i="1" dirty="0"/>
              <a:t>In general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Random forest solves the bagged tree problem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importance is the predictive strength of the feature</a:t>
            </a:r>
          </a:p>
        </p:txBody>
      </p:sp>
    </p:spTree>
    <p:extLst>
      <p:ext uri="{BB962C8B-B14F-4D97-AF65-F5344CB8AC3E}">
        <p14:creationId xmlns:p14="http://schemas.microsoft.com/office/powerpoint/2010/main" val="51355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78AF-EB7F-49FB-B611-D01A1E95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Chocolate Chips?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10437-34EA-4446-83CC-E1EA13601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4914899" cy="45854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https://docs.google.com/spreadsheets/d/1BySA4qb7mCWwe34U9IP49tag-IofpJAqHSVUcMOSIAM/edit?usp=sharing</a:t>
            </a:r>
          </a:p>
        </p:txBody>
      </p:sp>
      <p:pic>
        <p:nvPicPr>
          <p:cNvPr id="5" name="Picture 4" descr="A picture containing indoor, plastic&#10;&#10;Description automatically generated">
            <a:extLst>
              <a:ext uri="{FF2B5EF4-FFF2-40B4-BE49-F238E27FC236}">
                <a16:creationId xmlns:a16="http://schemas.microsoft.com/office/drawing/2014/main" id="{1E350AC5-CD78-40FC-B818-82C8D7897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7" y="6723"/>
            <a:ext cx="5057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2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38FD-D69D-41F9-8EE7-EAFDB9E0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Wisdom of the Crowds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ABCE8-1D6A-4176-95C7-FF82571D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Suppose asking the question: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When will life return to normal after COVID?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Two options for best prediction:</a:t>
            </a:r>
          </a:p>
          <a:p>
            <a:r>
              <a:rPr lang="en-US" dirty="0"/>
              <a:t>A random epidemiologist</a:t>
            </a:r>
          </a:p>
          <a:p>
            <a:r>
              <a:rPr lang="en-US" dirty="0"/>
              <a:t>Average </a:t>
            </a:r>
            <a:r>
              <a:rPr lang="en-US" dirty="0">
                <a:solidFill>
                  <a:srgbClr val="E84A27"/>
                </a:solidFill>
              </a:rPr>
              <a:t>several experts</a:t>
            </a:r>
            <a:r>
              <a:rPr lang="en-US" dirty="0"/>
              <a:t>: epidemiologists, MDs, historians, economists, supply chain analysts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Who wins?</a:t>
            </a:r>
          </a:p>
        </p:txBody>
      </p:sp>
    </p:spTree>
    <p:extLst>
      <p:ext uri="{BB962C8B-B14F-4D97-AF65-F5344CB8AC3E}">
        <p14:creationId xmlns:p14="http://schemas.microsoft.com/office/powerpoint/2010/main" val="15735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0952-4A94-4C85-B69B-0F424FCF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Thinking of experts as models…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6B898-54AC-49F8-85FA-6EB9F2AB28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Expert type is to model class </a:t>
            </a:r>
          </a:p>
          <a:p>
            <a:r>
              <a:rPr lang="en-US" dirty="0"/>
              <a:t>Economist – OLS </a:t>
            </a:r>
          </a:p>
          <a:p>
            <a:r>
              <a:rPr lang="en-US" dirty="0"/>
              <a:t>Epidemiologist – decision tree</a:t>
            </a:r>
          </a:p>
          <a:p>
            <a:r>
              <a:rPr lang="en-US" dirty="0"/>
              <a:t>Historian – SVM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expert has different and similar experiences</a:t>
            </a:r>
          </a:p>
          <a:p>
            <a:r>
              <a:rPr lang="en-US" dirty="0"/>
              <a:t>Trained on overlapping samples of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F79EE-5F4D-41B7-97B8-801A981865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Ensemble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E84A27"/>
                </a:solidFill>
              </a:rPr>
              <a:t>Bagging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Stacking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Today</a:t>
            </a:r>
          </a:p>
          <a:p>
            <a:r>
              <a:rPr lang="en-US" dirty="0"/>
              <a:t>Bagging with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01802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4712-90B8-401D-A102-8470487D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Law of Large Numbers with Biased Coin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B69470-26A2-4699-AA42-95EDAEBF0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887" y="1143000"/>
            <a:ext cx="9886226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3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0D23-0D50-440F-ADAE-8AB68746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</a:t>
            </a:r>
            <a:r>
              <a:rPr lang="en-US" dirty="0">
                <a:solidFill>
                  <a:srgbClr val="002060"/>
                </a:solidFill>
              </a:rPr>
              <a:t>ootstrap </a:t>
            </a:r>
            <a:r>
              <a:rPr lang="en-US" dirty="0"/>
              <a:t>Agg</a:t>
            </a:r>
            <a:r>
              <a:rPr lang="en-US" dirty="0">
                <a:solidFill>
                  <a:srgbClr val="002060"/>
                </a:solidFill>
              </a:rPr>
              <a:t>regat</a:t>
            </a:r>
            <a:r>
              <a:rPr lang="en-US" dirty="0"/>
              <a:t>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34E74-7F07-423C-A023-CA0DAB46E7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515600" cy="473528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Why bootstrap?</a:t>
                </a:r>
              </a:p>
              <a:p>
                <a:r>
                  <a:rPr lang="en-US" dirty="0"/>
                  <a:t>Without, all models trained on </a:t>
                </a:r>
                <a:r>
                  <a:rPr lang="en-US" dirty="0">
                    <a:solidFill>
                      <a:srgbClr val="E84A27"/>
                    </a:solidFill>
                  </a:rPr>
                  <a:t>same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E84A27"/>
                    </a:solidFill>
                  </a:rPr>
                  <a:t>same mistakes</a:t>
                </a:r>
              </a:p>
              <a:p>
                <a:pPr marL="0" indent="0">
                  <a:buNone/>
                </a:pPr>
                <a:r>
                  <a:rPr lang="en-US" dirty="0"/>
                  <a:t>Out-of-bag evaluations</a:t>
                </a:r>
              </a:p>
              <a:p>
                <a:r>
                  <a:rPr lang="en-US" dirty="0"/>
                  <a:t>Recall bootstrapping sees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of the data on average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remaining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can be used for CV to prevent overfitting!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Why aggregate?</a:t>
                </a:r>
              </a:p>
              <a:p>
                <a:r>
                  <a:rPr lang="en-US" dirty="0"/>
                  <a:t>Reduces variance</a:t>
                </a:r>
              </a:p>
              <a:p>
                <a:pPr marL="0" indent="0">
                  <a:buNone/>
                </a:pPr>
                <a:r>
                  <a:rPr lang="en-US" dirty="0"/>
                  <a:t>Does bias change?</a:t>
                </a:r>
              </a:p>
              <a:p>
                <a:r>
                  <a:rPr lang="en-US" dirty="0"/>
                  <a:t>No, because bias is expectation of (average of many) model predictions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34E74-7F07-423C-A023-CA0DAB46E7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515600" cy="4735286"/>
              </a:xfrm>
              <a:blipFill>
                <a:blip r:embed="rId2"/>
                <a:stretch>
                  <a:fillRect l="-1043" t="-2706" b="-2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64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5A9E-6C69-4D81-B161-1EE605EA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trees are well suited for ensemble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5736-3864-4F42-9679-9254E4778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Decision trees have low bias but high variance</a:t>
            </a:r>
          </a:p>
          <a:p>
            <a:r>
              <a:rPr lang="en-US" dirty="0"/>
              <a:t>Bias – level of correctness on average (detecting biased coin)</a:t>
            </a:r>
          </a:p>
          <a:p>
            <a:r>
              <a:rPr lang="en-US" dirty="0"/>
              <a:t>Variance – sensitivity to training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Bagged trees</a:t>
            </a:r>
          </a:p>
          <a:p>
            <a:r>
              <a:rPr lang="en-US" dirty="0"/>
              <a:t>Fit many trees</a:t>
            </a:r>
          </a:p>
          <a:p>
            <a:r>
              <a:rPr lang="en-US" dirty="0"/>
              <a:t>Significantly more accurate</a:t>
            </a:r>
          </a:p>
          <a:p>
            <a:r>
              <a:rPr lang="en-US" dirty="0"/>
              <a:t>Loses interpretation (what we originally liked about trees)</a:t>
            </a:r>
          </a:p>
        </p:txBody>
      </p:sp>
    </p:spTree>
    <p:extLst>
      <p:ext uri="{BB962C8B-B14F-4D97-AF65-F5344CB8AC3E}">
        <p14:creationId xmlns:p14="http://schemas.microsoft.com/office/powerpoint/2010/main" val="109100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D15-D1A9-4EBF-A3F4-C812B0FD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Forest solves issues of Bagged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6FF4CD-754C-4012-BE7C-81948403AF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bagged tree problem: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there are a few strong features, most trees will look nearly identical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highly correlated trees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Random Forest – modified bagging</a:t>
                </a:r>
              </a:p>
              <a:p>
                <a:r>
                  <a:rPr lang="en-US" dirty="0"/>
                  <a:t>Only allow each tree to consider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of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features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𝑚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𝑓𝑙𝑜𝑜𝑟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Less than half of features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Decorrelates the trees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6FF4CD-754C-4012-BE7C-81948403A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74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D0CF-0553-47C1-81C1-82A1B51B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Importance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A1481-7AC2-47BE-B6C2-57979EEF26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important is each feature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Weighted average</a:t>
                </a:r>
              </a:p>
              <a:p>
                <a:pPr marL="0" indent="0">
                  <a:buNone/>
                </a:pPr>
                <a:r>
                  <a:rPr lang="en-US" dirty="0"/>
                  <a:t>of the feature’s…</a:t>
                </a:r>
              </a:p>
              <a:p>
                <a:r>
                  <a:rPr lang="en-US" dirty="0"/>
                  <a:t>Reduction of </a:t>
                </a:r>
              </a:p>
              <a:p>
                <a:pPr marL="0" indent="0">
                  <a:buNone/>
                </a:pPr>
                <a:r>
                  <a:rPr lang="en-US" dirty="0"/>
                  <a:t>impurity across all</a:t>
                </a:r>
              </a:p>
              <a:p>
                <a:pPr marL="0" indent="0">
                  <a:buNone/>
                </a:pPr>
                <a:r>
                  <a:rPr lang="en-US" dirty="0"/>
                  <a:t>trees that use it</a:t>
                </a:r>
              </a:p>
              <a:p>
                <a:r>
                  <a:rPr lang="en-US" dirty="0"/>
                  <a:t>Weighted by</a:t>
                </a:r>
              </a:p>
              <a:p>
                <a:pPr marL="0" indent="0">
                  <a:buNone/>
                </a:pPr>
                <a:r>
                  <a:rPr lang="en-US" dirty="0"/>
                  <a:t>number of training</a:t>
                </a:r>
              </a:p>
              <a:p>
                <a:pPr marL="0" indent="0">
                  <a:buNone/>
                </a:pPr>
                <a:r>
                  <a:rPr lang="en-US" dirty="0"/>
                  <a:t>samples using 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A1481-7AC2-47BE-B6C2-57979EEF26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9C7F5B-17B6-4B04-8F90-69C72EC88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162" y="1610620"/>
            <a:ext cx="8301204" cy="411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1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489</TotalTime>
  <Words>471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Bagging and Random Forest</vt:lpstr>
      <vt:lpstr>How Many Chocolate Chips?</vt:lpstr>
      <vt:lpstr>Wisdom of the Crowds </vt:lpstr>
      <vt:lpstr>Thinking of experts as models…</vt:lpstr>
      <vt:lpstr>Visual Law of Large Numbers with Biased Coin</vt:lpstr>
      <vt:lpstr>Bootstrap Aggregating</vt:lpstr>
      <vt:lpstr>Decision trees are well suited for ensemble learning</vt:lpstr>
      <vt:lpstr>Random Forest solves issues of Bagged Trees</vt:lpstr>
      <vt:lpstr>Feature Importance</vt:lpstr>
      <vt:lpstr>Implementation Scikit-Learn</vt:lpstr>
      <vt:lpstr>Main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Bagging and Random Forest</dc:title>
  <dc:creator>Julian Wade</dc:creator>
  <cp:lastModifiedBy>Julian Wade</cp:lastModifiedBy>
  <cp:revision>10</cp:revision>
  <dcterms:created xsi:type="dcterms:W3CDTF">2021-03-13T19:35:35Z</dcterms:created>
  <dcterms:modified xsi:type="dcterms:W3CDTF">2021-03-23T18:51:22Z</dcterms:modified>
</cp:coreProperties>
</file>