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71" r:id="rId6"/>
    <p:sldId id="268" r:id="rId7"/>
    <p:sldId id="269" r:id="rId8"/>
    <p:sldId id="270" r:id="rId9"/>
    <p:sldId id="274" r:id="rId10"/>
    <p:sldId id="281" r:id="rId11"/>
    <p:sldId id="273" r:id="rId12"/>
    <p:sldId id="272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E2BDB-2134-468A-9E2D-4A081232C1BA}" v="21" dt="2021-03-25T18:53:07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C35E2BDB-2134-468A-9E2D-4A081232C1BA}"/>
    <pc:docChg chg="undo custSel addSld delSld modSld">
      <pc:chgData name="John Julian" userId="29300715-b10e-48a2-887f-b7fa4e9e6130" providerId="ADAL" clId="{C35E2BDB-2134-468A-9E2D-4A081232C1BA}" dt="2021-03-25T18:53:07.928" v="139"/>
      <pc:docMkLst>
        <pc:docMk/>
      </pc:docMkLst>
      <pc:sldChg chg="modSp mod">
        <pc:chgData name="John Julian" userId="29300715-b10e-48a2-887f-b7fa4e9e6130" providerId="ADAL" clId="{C35E2BDB-2134-468A-9E2D-4A081232C1BA}" dt="2021-03-25T18:49:33.793" v="124" actId="1036"/>
        <pc:sldMkLst>
          <pc:docMk/>
          <pc:sldMk cId="3860169897" sldId="256"/>
        </pc:sldMkLst>
        <pc:spChg chg="mod">
          <ac:chgData name="John Julian" userId="29300715-b10e-48a2-887f-b7fa4e9e6130" providerId="ADAL" clId="{C35E2BDB-2134-468A-9E2D-4A081232C1BA}" dt="2021-03-25T18:49:33.793" v="124" actId="1036"/>
          <ac:spMkLst>
            <pc:docMk/>
            <pc:sldMk cId="3860169897" sldId="256"/>
            <ac:spMk id="3" creationId="{D63DB47B-1C47-4D14-88E6-CDB1E27E9784}"/>
          </ac:spMkLst>
        </pc:spChg>
      </pc:sldChg>
      <pc:sldChg chg="modAnim">
        <pc:chgData name="John Julian" userId="29300715-b10e-48a2-887f-b7fa4e9e6130" providerId="ADAL" clId="{C35E2BDB-2134-468A-9E2D-4A081232C1BA}" dt="2021-03-25T18:51:30.465" v="126"/>
        <pc:sldMkLst>
          <pc:docMk/>
          <pc:sldMk cId="3777070775" sldId="257"/>
        </pc:sldMkLst>
      </pc:sldChg>
      <pc:sldChg chg="modSp modAnim">
        <pc:chgData name="John Julian" userId="29300715-b10e-48a2-887f-b7fa4e9e6130" providerId="ADAL" clId="{C35E2BDB-2134-468A-9E2D-4A081232C1BA}" dt="2021-03-25T18:52:07.885" v="133"/>
        <pc:sldMkLst>
          <pc:docMk/>
          <pc:sldMk cId="3668417388" sldId="266"/>
        </pc:sldMkLst>
        <pc:spChg chg="mod">
          <ac:chgData name="John Julian" userId="29300715-b10e-48a2-887f-b7fa4e9e6130" providerId="ADAL" clId="{C35E2BDB-2134-468A-9E2D-4A081232C1BA}" dt="2021-03-25T18:51:59.694" v="132" actId="20577"/>
          <ac:spMkLst>
            <pc:docMk/>
            <pc:sldMk cId="3668417388" sldId="266"/>
            <ac:spMk id="3" creationId="{405C38A0-E0B2-41E1-8C13-ACA6296B8E05}"/>
          </ac:spMkLst>
        </pc:spChg>
      </pc:sldChg>
      <pc:sldChg chg="modAnim">
        <pc:chgData name="John Julian" userId="29300715-b10e-48a2-887f-b7fa4e9e6130" providerId="ADAL" clId="{C35E2BDB-2134-468A-9E2D-4A081232C1BA}" dt="2021-03-25T18:52:33.348" v="137"/>
        <pc:sldMkLst>
          <pc:docMk/>
          <pc:sldMk cId="1207729696" sldId="268"/>
        </pc:sldMkLst>
      </pc:sldChg>
      <pc:sldChg chg="modAnim">
        <pc:chgData name="John Julian" userId="29300715-b10e-48a2-887f-b7fa4e9e6130" providerId="ADAL" clId="{C35E2BDB-2134-468A-9E2D-4A081232C1BA}" dt="2021-03-25T18:53:00.512" v="138"/>
        <pc:sldMkLst>
          <pc:docMk/>
          <pc:sldMk cId="889236283" sldId="272"/>
        </pc:sldMkLst>
      </pc:sldChg>
      <pc:sldChg chg="modAnim">
        <pc:chgData name="John Julian" userId="29300715-b10e-48a2-887f-b7fa4e9e6130" providerId="ADAL" clId="{C35E2BDB-2134-468A-9E2D-4A081232C1BA}" dt="2021-03-25T18:53:07.928" v="139"/>
        <pc:sldMkLst>
          <pc:docMk/>
          <pc:sldMk cId="1984339867" sldId="277"/>
        </pc:sldMkLst>
      </pc:sldChg>
      <pc:sldChg chg="new del">
        <pc:chgData name="John Julian" userId="29300715-b10e-48a2-887f-b7fa4e9e6130" providerId="ADAL" clId="{C35E2BDB-2134-468A-9E2D-4A081232C1BA}" dt="2021-03-21T22:11:40.639" v="1" actId="47"/>
        <pc:sldMkLst>
          <pc:docMk/>
          <pc:sldMk cId="1084291634" sldId="281"/>
        </pc:sldMkLst>
      </pc:sldChg>
      <pc:sldChg chg="modSp new mod">
        <pc:chgData name="John Julian" userId="29300715-b10e-48a2-887f-b7fa4e9e6130" providerId="ADAL" clId="{C35E2BDB-2134-468A-9E2D-4A081232C1BA}" dt="2021-03-21T22:13:45.045" v="123" actId="12"/>
        <pc:sldMkLst>
          <pc:docMk/>
          <pc:sldMk cId="3176766011" sldId="281"/>
        </pc:sldMkLst>
        <pc:spChg chg="mod">
          <ac:chgData name="John Julian" userId="29300715-b10e-48a2-887f-b7fa4e9e6130" providerId="ADAL" clId="{C35E2BDB-2134-468A-9E2D-4A081232C1BA}" dt="2021-03-21T22:11:47.303" v="4" actId="27636"/>
          <ac:spMkLst>
            <pc:docMk/>
            <pc:sldMk cId="3176766011" sldId="281"/>
            <ac:spMk id="2" creationId="{1264D774-537C-462C-9B6F-FA907DAF8998}"/>
          </ac:spMkLst>
        </pc:spChg>
        <pc:spChg chg="mod">
          <ac:chgData name="John Julian" userId="29300715-b10e-48a2-887f-b7fa4e9e6130" providerId="ADAL" clId="{C35E2BDB-2134-468A-9E2D-4A081232C1BA}" dt="2021-03-21T22:11:51.498" v="7" actId="27636"/>
          <ac:spMkLst>
            <pc:docMk/>
            <pc:sldMk cId="3176766011" sldId="281"/>
            <ac:spMk id="3" creationId="{D130A578-7EBD-4270-BA4F-E739B910EFBF}"/>
          </ac:spMkLst>
        </pc:spChg>
        <pc:spChg chg="mod">
          <ac:chgData name="John Julian" userId="29300715-b10e-48a2-887f-b7fa4e9e6130" providerId="ADAL" clId="{C35E2BDB-2134-468A-9E2D-4A081232C1BA}" dt="2021-03-21T22:13:45.045" v="123" actId="12"/>
          <ac:spMkLst>
            <pc:docMk/>
            <pc:sldMk cId="3176766011" sldId="281"/>
            <ac:spMk id="4" creationId="{98315315-0EA5-496F-959C-0FB5D87524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cikit-learn.org/stable/modules/classes.html#module-sklearn.ensembl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cikit-learn.org/stable/modules/generated/sklearn.ensemble.AdaBoostRegressor.html#sklearn.ensemble.AdaBoostRegressor" TargetMode="External"/><Relationship Id="rId4" Type="http://schemas.openxmlformats.org/officeDocument/2006/relationships/hyperlink" Target="https://scikit-learn.org/stable/modules/generated/sklearn.ensemble.AdaBoostClassifier.html#sklearn.ensemble.AdaBoostClassifi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GradientBoostingRegressor.html#sklearn.ensemble.GradientBoostingRegressor" TargetMode="External"/><Relationship Id="rId2" Type="http://schemas.openxmlformats.org/officeDocument/2006/relationships/hyperlink" Target="https://scikit-learn.org/stable/modules/classes.html#module-sklearn.ensemb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scikit-learn.org/stable/modules/generated/sklearn.ensemble.GradientBoostingClassifier.html#sklearn.ensemble.GradientBoostingClassifie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en/latest/python/python_api.html#xgboost.XGBClassifier" TargetMode="External"/><Relationship Id="rId2" Type="http://schemas.openxmlformats.org/officeDocument/2006/relationships/hyperlink" Target="https://xgboost.readthedocs.io/en/latest/python/python_intr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gboost.readthedocs.io/en/latest/python/python_api.html#xgboost.XGBRegresso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thekrystalfox/dinosau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AdaBoostClassifier.html#sklearn.ensemble.AdaBoostClassifier" TargetMode="External"/><Relationship Id="rId2" Type="http://schemas.openxmlformats.org/officeDocument/2006/relationships/hyperlink" Target="https://scikit-learn.org/stable/modules/classes.html#module-sklearn.ensemb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scikit-learn.org/stable/modules/generated/sklearn.ensemble.AdaBoostRegressor.html#sklearn.ensemble.AdaBoostRegress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7341" y="1240075"/>
            <a:ext cx="9144000" cy="1655762"/>
          </a:xfrm>
        </p:spPr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D774-537C-462C-9B6F-FA907DAF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– Scikit-learn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0A578-7EBD-4270-BA4F-E739B910EF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Important Parameters:</a:t>
                </a:r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base_estimator</a:t>
                </a:r>
                <a:r>
                  <a:rPr lang="en-US" dirty="0"/>
                  <a:t> – default </a:t>
                </a:r>
                <a:r>
                  <a:rPr lang="en-US" dirty="0" err="1"/>
                  <a:t>DecisionTree</a:t>
                </a:r>
                <a:r>
                  <a:rPr lang="en-US" dirty="0"/>
                  <a:t>…()</a:t>
                </a:r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max_depth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– depth of trees, default is 1</a:t>
                </a:r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n_estimators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– number of models </a:t>
                </a:r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learning_rate</a:t>
                </a:r>
                <a:r>
                  <a:rPr lang="en-US" dirty="0"/>
                  <a:t>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slower rate, more regularization</a:t>
                </a:r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random_state</a:t>
                </a:r>
                <a:r>
                  <a:rPr lang="en-US" dirty="0"/>
                  <a:t> – only if </a:t>
                </a:r>
                <a:r>
                  <a:rPr lang="en-US" dirty="0" err="1"/>
                  <a:t>base_estimator</a:t>
                </a:r>
                <a:r>
                  <a:rPr lang="en-US" dirty="0"/>
                  <a:t> has one</a:t>
                </a:r>
                <a:endParaRPr lang="en-US" dirty="0">
                  <a:hlinkClick r:id="rId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0A578-7EBD-4270-BA4F-E739B910E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3067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15315-0EA5-496F-959C-0FB5D8752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9652" y="1143000"/>
            <a:ext cx="5854148" cy="4576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sklearn.ensemble</a:t>
            </a:r>
            <a:r>
              <a:rPr lang="en-US" dirty="0" err="1"/>
              <a:t>.</a:t>
            </a:r>
            <a:r>
              <a:rPr lang="en-US" dirty="0" err="1">
                <a:hlinkClick r:id="rId4"/>
              </a:rPr>
              <a:t>AdaBoostClassifier</a:t>
            </a:r>
            <a:r>
              <a:rPr lang="en-US" dirty="0">
                <a:hlinkClick r:id="rId4"/>
              </a:rPr>
              <a:t>()</a:t>
            </a:r>
            <a:endParaRPr lang="en-US" dirty="0"/>
          </a:p>
          <a:p>
            <a:r>
              <a:rPr lang="en-US" dirty="0">
                <a:solidFill>
                  <a:srgbClr val="E84A27"/>
                </a:solidFill>
              </a:rPr>
              <a:t>algorithm </a:t>
            </a:r>
          </a:p>
          <a:p>
            <a:pPr lvl="1"/>
            <a:r>
              <a:rPr lang="en-US" dirty="0"/>
              <a:t>SAMME – hard voting</a:t>
            </a:r>
          </a:p>
          <a:p>
            <a:pPr lvl="1"/>
            <a:r>
              <a:rPr lang="en-US" dirty="0"/>
              <a:t>SAMME.R – soft voting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base_estimater</a:t>
            </a:r>
            <a:r>
              <a:rPr lang="en-US" dirty="0"/>
              <a:t> has .</a:t>
            </a:r>
            <a:r>
              <a:rPr lang="en-US" dirty="0" err="1"/>
              <a:t>predict_proba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more accurate than SAMME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sklearn.ensemble</a:t>
            </a:r>
            <a:r>
              <a:rPr lang="en-US" dirty="0" err="1"/>
              <a:t>.</a:t>
            </a:r>
            <a:r>
              <a:rPr lang="en-US" dirty="0" err="1">
                <a:hlinkClick r:id="rId5"/>
              </a:rPr>
              <a:t>AdaBoostRegressor</a:t>
            </a:r>
            <a:r>
              <a:rPr lang="en-US" dirty="0">
                <a:hlinkClick r:id="rId5"/>
              </a:rPr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6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826-20A8-4631-B0B8-9D403A02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E6433-102A-4633-BAF4-AC572DEF1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Fitting residuals</a:t>
            </a:r>
          </a:p>
        </p:txBody>
      </p:sp>
    </p:spTree>
    <p:extLst>
      <p:ext uri="{BB962C8B-B14F-4D97-AF65-F5344CB8AC3E}">
        <p14:creationId xmlns:p14="http://schemas.microsoft.com/office/powerpoint/2010/main" val="408101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AA0A-448A-45F6-8886-0CAD6350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Boosting – Pseudo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7758A2-D65E-4F01-BF77-C45D17FB4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Initialize with training data 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While stopping criteria not satisfied</a:t>
                </a:r>
              </a:p>
              <a:p>
                <a:r>
                  <a:rPr lang="en-US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Evaluate performance metric (</a:t>
                </a:r>
                <a:r>
                  <a:rPr lang="en-US" dirty="0" err="1"/>
                  <a:t>classif</a:t>
                </a:r>
                <a:r>
                  <a:rPr lang="en-US" dirty="0"/>
                  <a:t>: deviance, reg: MSE)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7758A2-D65E-4F01-BF77-C45D17FB4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23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64E9-7447-4435-A14A-8523DEA5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Steps of </a:t>
            </a:r>
            <a:br>
              <a:rPr lang="en-US" dirty="0"/>
            </a:br>
            <a:r>
              <a:rPr lang="en-US" dirty="0"/>
              <a:t>Gradient Boosting</a:t>
            </a:r>
            <a:br>
              <a:rPr lang="en-US" dirty="0"/>
            </a:br>
            <a:r>
              <a:rPr lang="en-US" dirty="0"/>
              <a:t>Visually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A2AE49-6081-426D-9976-AA6A31B4B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791" y="0"/>
            <a:ext cx="6149009" cy="67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0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62D2-4B95-4F2B-B78A-1ED6D98C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Early Stopping – No Prediction Improvement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F5DD22-2148-40FD-B501-4E1603A30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3" y="1143000"/>
            <a:ext cx="9735233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6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3A20-58AB-42CA-8757-63299C2A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Methods of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0860-99C9-431B-9F87-AFF96F3CF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Regular - Minimize </a:t>
            </a:r>
            <a:r>
              <a:rPr lang="en-US" dirty="0">
                <a:solidFill>
                  <a:srgbClr val="E84A27"/>
                </a:solidFill>
              </a:rPr>
              <a:t>first derivative </a:t>
            </a:r>
            <a:r>
              <a:rPr lang="en-US" dirty="0"/>
              <a:t>of performance metrics (MSE, deviance)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EXTREME!!!! – Minimize </a:t>
            </a:r>
            <a:r>
              <a:rPr lang="en-US" dirty="0">
                <a:solidFill>
                  <a:srgbClr val="E84A27"/>
                </a:solidFill>
              </a:rPr>
              <a:t>second derivative </a:t>
            </a:r>
            <a:r>
              <a:rPr lang="en-US" dirty="0"/>
              <a:t>of performance metrics</a:t>
            </a:r>
          </a:p>
          <a:p>
            <a:r>
              <a:rPr lang="en-US" dirty="0"/>
              <a:t>Much faster</a:t>
            </a:r>
          </a:p>
          <a:p>
            <a:r>
              <a:rPr lang="en-US" dirty="0"/>
              <a:t>Tends to be more </a:t>
            </a:r>
            <a:r>
              <a:rPr lang="en-US" dirty="0" err="1"/>
              <a:t>accruate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3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F3E-E5D8-4723-8F9E-672FBD71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1) Implementation - Gradient Boosting Scikit-learn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DD706-38A3-430B-A805-6A7CDC2D29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sklearn.ensemble</a:t>
                </a:r>
                <a:r>
                  <a:rPr lang="en-US" dirty="0" err="1"/>
                  <a:t>.</a:t>
                </a:r>
                <a:r>
                  <a:rPr lang="en-US" dirty="0" err="1">
                    <a:hlinkClick r:id="rId3"/>
                  </a:rPr>
                  <a:t>GradientBoostingRegressor</a:t>
                </a:r>
                <a:r>
                  <a:rPr lang="en-US" dirty="0">
                    <a:hlinkClick r:id="rId3"/>
                  </a:rPr>
                  <a:t>()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>
                    <a:hlinkClick r:id="rId2"/>
                  </a:rPr>
                  <a:t>sklearn.ensemble</a:t>
                </a:r>
                <a:r>
                  <a:rPr lang="en-US" dirty="0" err="1"/>
                  <a:t>.</a:t>
                </a:r>
                <a:r>
                  <a:rPr lang="en-US" dirty="0" err="1">
                    <a:hlinkClick r:id="rId4"/>
                  </a:rPr>
                  <a:t>GradientBoostingClassifier</a:t>
                </a:r>
                <a:r>
                  <a:rPr lang="en-US" dirty="0">
                    <a:hlinkClick r:id="rId4"/>
                  </a:rPr>
                  <a:t>()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Important parameters</a:t>
                </a:r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n_estimators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– number of stumps (no </a:t>
                </a:r>
                <a:r>
                  <a:rPr lang="en-US" dirty="0" err="1"/>
                  <a:t>base_estimator</a:t>
                </a:r>
                <a:r>
                  <a:rPr lang="en-US" dirty="0"/>
                  <a:t>)</a:t>
                </a:r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max_depth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– depth of trees, default is 3</a:t>
                </a:r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learning_rate</a:t>
                </a:r>
                <a:r>
                  <a:rPr lang="en-US" dirty="0"/>
                  <a:t>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slower rate, more regularization</a:t>
                </a:r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validation_fraction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– for evaluating performance metrics after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random_state</a:t>
                </a:r>
                <a:r>
                  <a:rPr lang="en-US" dirty="0"/>
                  <a:t> – for </a:t>
                </a:r>
                <a:r>
                  <a:rPr lang="en-US" dirty="0" err="1"/>
                  <a:t>validation_sample</a:t>
                </a:r>
                <a:endParaRPr lang="en-US" dirty="0"/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n_iter_no_change</a:t>
                </a:r>
                <a:r>
                  <a:rPr lang="en-US" dirty="0"/>
                  <a:t> – number of iterations without improvement default is “None”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DD706-38A3-430B-A805-6A7CDC2D2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7" t="-3059" b="-2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06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4639-87BA-486E-ACC2-82F1C27D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2) Implementation -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2241-D8DD-4892-9170-9294965C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Similar to Scikit-learn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xgboost</a:t>
            </a:r>
            <a:r>
              <a:rPr lang="en-US" dirty="0" err="1"/>
              <a:t>.</a:t>
            </a:r>
            <a:r>
              <a:rPr lang="en-US" dirty="0" err="1">
                <a:hlinkClick r:id="rId3"/>
              </a:rPr>
              <a:t>XGBClassifier</a:t>
            </a:r>
            <a:r>
              <a:rPr lang="en-US" dirty="0">
                <a:hlinkClick r:id="rId3"/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2"/>
              </a:rPr>
              <a:t>xgboost</a:t>
            </a:r>
            <a:r>
              <a:rPr lang="en-US" dirty="0" err="1"/>
              <a:t>.</a:t>
            </a:r>
            <a:r>
              <a:rPr lang="en-US" dirty="0" err="1">
                <a:hlinkClick r:id="rId4"/>
              </a:rPr>
              <a:t>XGBRegressor</a:t>
            </a:r>
            <a:r>
              <a:rPr lang="en-US" dirty="0">
                <a:hlinkClick r:id="rId4"/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Important parameters</a:t>
            </a:r>
          </a:p>
          <a:p>
            <a:r>
              <a:rPr lang="en-US" dirty="0" err="1">
                <a:solidFill>
                  <a:srgbClr val="E84A27"/>
                </a:solidFill>
              </a:rPr>
              <a:t>n_estimators</a:t>
            </a:r>
            <a:r>
              <a:rPr lang="en-US" dirty="0">
                <a:solidFill>
                  <a:srgbClr val="E84A27"/>
                </a:solidFill>
              </a:rPr>
              <a:t>, </a:t>
            </a:r>
            <a:r>
              <a:rPr lang="en-US" dirty="0" err="1">
                <a:solidFill>
                  <a:srgbClr val="E84A27"/>
                </a:solidFill>
              </a:rPr>
              <a:t>max_depth</a:t>
            </a:r>
            <a:r>
              <a:rPr lang="en-US" dirty="0">
                <a:solidFill>
                  <a:srgbClr val="E84A27"/>
                </a:solidFill>
              </a:rPr>
              <a:t>, </a:t>
            </a:r>
            <a:r>
              <a:rPr lang="en-US" dirty="0" err="1">
                <a:solidFill>
                  <a:srgbClr val="E84A27"/>
                </a:solidFill>
              </a:rPr>
              <a:t>learning_rate</a:t>
            </a:r>
            <a:r>
              <a:rPr lang="en-US" dirty="0">
                <a:solidFill>
                  <a:srgbClr val="E84A27"/>
                </a:solidFill>
              </a:rPr>
              <a:t>, </a:t>
            </a:r>
            <a:r>
              <a:rPr lang="en-US" dirty="0" err="1">
                <a:solidFill>
                  <a:srgbClr val="E84A27"/>
                </a:solidFill>
              </a:rPr>
              <a:t>random_state</a:t>
            </a:r>
            <a:endParaRPr lang="en-US" dirty="0">
              <a:solidFill>
                <a:srgbClr val="E84A27"/>
              </a:solidFill>
            </a:endParaRPr>
          </a:p>
          <a:p>
            <a:pPr marL="0" indent="0">
              <a:buNone/>
            </a:pPr>
            <a:r>
              <a:rPr lang="en-US" dirty="0"/>
              <a:t>Method </a:t>
            </a:r>
            <a:r>
              <a:rPr lang="en-US" dirty="0">
                <a:solidFill>
                  <a:srgbClr val="E84A27"/>
                </a:solidFill>
              </a:rPr>
              <a:t>.fit()</a:t>
            </a:r>
            <a:r>
              <a:rPr lang="en-US" dirty="0"/>
              <a:t> important parameters</a:t>
            </a:r>
          </a:p>
          <a:p>
            <a:r>
              <a:rPr lang="en-US" dirty="0" err="1">
                <a:solidFill>
                  <a:srgbClr val="E84A27"/>
                </a:solidFill>
              </a:rPr>
              <a:t>eval_set</a:t>
            </a:r>
            <a:r>
              <a:rPr lang="en-US" dirty="0">
                <a:solidFill>
                  <a:srgbClr val="E84A27"/>
                </a:solidFill>
              </a:rPr>
              <a:t> = [(</a:t>
            </a:r>
            <a:r>
              <a:rPr lang="en-US" dirty="0" err="1">
                <a:solidFill>
                  <a:srgbClr val="E84A27"/>
                </a:solidFill>
              </a:rPr>
              <a:t>x_valid</a:t>
            </a:r>
            <a:r>
              <a:rPr lang="en-US" dirty="0">
                <a:solidFill>
                  <a:srgbClr val="E84A27"/>
                </a:solidFill>
              </a:rPr>
              <a:t>, </a:t>
            </a:r>
            <a:r>
              <a:rPr lang="en-US" dirty="0" err="1">
                <a:solidFill>
                  <a:srgbClr val="E84A27"/>
                </a:solidFill>
              </a:rPr>
              <a:t>y_valid</a:t>
            </a:r>
            <a:r>
              <a:rPr lang="en-US" dirty="0">
                <a:solidFill>
                  <a:srgbClr val="E84A27"/>
                </a:solidFill>
              </a:rPr>
              <a:t>)]</a:t>
            </a:r>
            <a:r>
              <a:rPr lang="en-US" dirty="0"/>
              <a:t> – separate from 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endParaRPr lang="en-US" dirty="0"/>
          </a:p>
          <a:p>
            <a:r>
              <a:rPr lang="en-US" dirty="0" err="1">
                <a:solidFill>
                  <a:srgbClr val="E84A27"/>
                </a:solidFill>
              </a:rPr>
              <a:t>early_stopping_rounds</a:t>
            </a:r>
            <a:r>
              <a:rPr lang="en-US" dirty="0"/>
              <a:t> – like </a:t>
            </a:r>
            <a:r>
              <a:rPr lang="en-US" dirty="0" err="1"/>
              <a:t>n_iter_no_change</a:t>
            </a:r>
            <a:r>
              <a:rPr lang="en-US" dirty="0"/>
              <a:t>, default is “None”</a:t>
            </a:r>
          </a:p>
        </p:txBody>
      </p:sp>
    </p:spTree>
    <p:extLst>
      <p:ext uri="{BB962C8B-B14F-4D97-AF65-F5344CB8AC3E}">
        <p14:creationId xmlns:p14="http://schemas.microsoft.com/office/powerpoint/2010/main" val="34942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C46E-8CA7-43EB-8BDA-EDFDBB0D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3A17-FC58-461C-B1A6-3C2896DF0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Boosting is fitting models sequentially conditional on previous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Boosting is prone to overfitting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AdaBoost is about weighting observations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Gradient Boosting is about </a:t>
            </a:r>
            <a:r>
              <a:rPr lang="en-US"/>
              <a:t>fitting residuals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4FE4-E13F-4F63-AF37-38E73A7D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Boosting – Getting help fixing mistakes</a:t>
            </a:r>
          </a:p>
        </p:txBody>
      </p:sp>
      <p:pic>
        <p:nvPicPr>
          <p:cNvPr id="13" name="Content Placeholder 12" descr="A picture containing child&#10;&#10;Description automatically generated">
            <a:extLst>
              <a:ext uri="{FF2B5EF4-FFF2-40B4-BE49-F238E27FC236}">
                <a16:creationId xmlns:a16="http://schemas.microsoft.com/office/drawing/2014/main" id="{4520DF91-835A-451B-85B8-7207CB000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1433512"/>
            <a:ext cx="5940056" cy="399097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1F7AC6-C102-4BF1-AFAC-5F3D8EDDBB15}"/>
              </a:ext>
            </a:extLst>
          </p:cNvPr>
          <p:cNvSpPr/>
          <p:nvPr/>
        </p:nvSpPr>
        <p:spPr>
          <a:xfrm>
            <a:off x="7765774" y="1433512"/>
            <a:ext cx="38563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Ensemble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Bagging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E84A27"/>
                </a:solidFill>
              </a:rPr>
              <a:t>Boosting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418416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FAF5-B34C-4A49-BC91-510AE190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Boosting – Sequential Ensemble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E887AB-E3CA-48CC-BBE9-E3EE904EA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E84A27"/>
                    </a:solidFill>
                  </a:rPr>
                  <a:t>Sequentially</a:t>
                </a:r>
                <a:r>
                  <a:rPr lang="en-US" dirty="0"/>
                  <a:t> combining weak learners (algorithms) to create a stronger learner.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Weak learner example: decision tree “stumps”</a:t>
                </a:r>
              </a:p>
              <a:p>
                <a:r>
                  <a:rPr lang="en-US" dirty="0"/>
                  <a:t>A decision tree with one split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Sequential combinations:</a:t>
                </a:r>
              </a:p>
              <a:p>
                <a:r>
                  <a:rPr lang="en-US" dirty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on training data</a:t>
                </a:r>
              </a:p>
              <a:p>
                <a:r>
                  <a:rPr lang="en-US" dirty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conditional on (given)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/>
                  <a:t> conditional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, which is conditional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Etc.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E887AB-E3CA-48CC-BBE9-E3EE904EA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0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46D7-F515-4EAF-B84B-51B0F593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primary types of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C38A0-E0B2-41E1-8C13-ACA6296B8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AdaBoost - </a:t>
            </a:r>
            <a:r>
              <a:rPr lang="en-US" dirty="0">
                <a:solidFill>
                  <a:srgbClr val="E84A27"/>
                </a:solidFill>
              </a:rPr>
              <a:t>Ada</a:t>
            </a:r>
            <a:r>
              <a:rPr lang="en-US" dirty="0"/>
              <a:t>ptive </a:t>
            </a:r>
            <a:r>
              <a:rPr lang="en-US" dirty="0">
                <a:solidFill>
                  <a:srgbClr val="E84A27"/>
                </a:solidFill>
              </a:rPr>
              <a:t>Boost</a:t>
            </a:r>
            <a:r>
              <a:rPr lang="en-US" dirty="0"/>
              <a:t>ing</a:t>
            </a:r>
          </a:p>
          <a:p>
            <a:pPr lvl="1"/>
            <a:r>
              <a:rPr lang="en-US" dirty="0"/>
              <a:t>Fit models one after another (sequentially)</a:t>
            </a:r>
          </a:p>
          <a:p>
            <a:pPr lvl="1"/>
            <a:r>
              <a:rPr lang="en-US" dirty="0"/>
              <a:t>Pay more attention to observations that prior model fit poorly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Gradient Boosting</a:t>
            </a:r>
          </a:p>
          <a:p>
            <a:pPr lvl="1"/>
            <a:r>
              <a:rPr lang="en-US" dirty="0"/>
              <a:t>Fit model, obtain residuals</a:t>
            </a:r>
          </a:p>
          <a:p>
            <a:pPr lvl="1"/>
            <a:r>
              <a:rPr lang="en-US" dirty="0"/>
              <a:t>Fit next model on prior residuals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6841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871C-4F21-415B-ACA5-D9FF8322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CCD9A-ECB2-4C73-AB0C-C19FFD914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 with what your friends missed</a:t>
            </a:r>
          </a:p>
        </p:txBody>
      </p:sp>
    </p:spTree>
    <p:extLst>
      <p:ext uri="{BB962C8B-B14F-4D97-AF65-F5344CB8AC3E}">
        <p14:creationId xmlns:p14="http://schemas.microsoft.com/office/powerpoint/2010/main" val="100930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01E836-C722-4C38-ACE9-ED3D15B715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AdaBoost Pseudo Code (here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, textbook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01E836-C722-4C38-ACE9-ED3D15B71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283" b="-49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F5F6B-4232-4FDF-B743-55635F93B4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143000"/>
                <a:ext cx="4515678" cy="4576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Initialize all observations with same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using observation wieghts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Record accuracy if above or below 50%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F5F6B-4232-4FDF-B743-55635F93B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143000"/>
                <a:ext cx="4515678" cy="4576763"/>
              </a:xfrm>
              <a:blipFill>
                <a:blip r:embed="rId3"/>
                <a:stretch>
                  <a:fillRect l="-2838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709C8E0-98F1-4B0B-AA07-BCF0A8EDA13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353878" y="1143000"/>
                <a:ext cx="5999922" cy="4576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Weight updating @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olidFill>
                      <a:srgbClr val="E84A27"/>
                    </a:solidFill>
                  </a:rPr>
                  <a:t>Correctly predicted </a:t>
                </a:r>
                <a:r>
                  <a:rPr lang="en-US" dirty="0"/>
                  <a:t>observation weights are same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olidFill>
                      <a:srgbClr val="E84A27"/>
                    </a:solidFill>
                  </a:rPr>
                  <a:t>Incorrectly predicted</a:t>
                </a:r>
                <a:r>
                  <a:rPr lang="en-US" dirty="0"/>
                  <a:t> observation weights are updated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0,1)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&lt;50%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accuracy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(1,∞)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≥50%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accuracy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Divide step a) and b)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E84A27"/>
                    </a:solidFill>
                  </a:rPr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controls update speed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709C8E0-98F1-4B0B-AA07-BCF0A8EDA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53878" y="1143000"/>
                <a:ext cx="5999922" cy="4576763"/>
              </a:xfrm>
              <a:blipFill>
                <a:blip r:embed="rId4"/>
                <a:stretch>
                  <a:fillRect l="-2132" t="-2267" b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7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36D8-784C-48C5-84E2-4F9C00F6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Weight updating – darkness is weight size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4EF151-9A38-4BD2-B9CA-A29879BD4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047" y="1268110"/>
            <a:ext cx="683990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7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D32561-F4B2-4DE4-B5BC-6D2866A893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Learning rate (hyperparameter)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D32561-F4B2-4DE4-B5BC-6D2866A89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73FCAC-9CC8-41D2-A9A8-267452D6D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8503" y="1281104"/>
            <a:ext cx="8934993" cy="393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7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7FCE-1029-4BA2-9368-F386CD65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– Scikit-learn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AD64A-28BE-4279-B9A4-95AB20866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Important Parameters:</a:t>
                </a:r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base_estimator</a:t>
                </a:r>
                <a:r>
                  <a:rPr lang="en-US" dirty="0"/>
                  <a:t> – default </a:t>
                </a:r>
                <a:r>
                  <a:rPr lang="en-US" dirty="0" err="1"/>
                  <a:t>DecisionTree</a:t>
                </a:r>
                <a:r>
                  <a:rPr lang="en-US" dirty="0"/>
                  <a:t>…()</a:t>
                </a:r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max_depth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– depth of trees, default is 1</a:t>
                </a:r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n_estimators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– number of models </a:t>
                </a:r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learning_rate</a:t>
                </a:r>
                <a:r>
                  <a:rPr lang="en-US" dirty="0"/>
                  <a:t>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slower rate, more regularization</a:t>
                </a:r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random_state</a:t>
                </a:r>
                <a:r>
                  <a:rPr lang="en-US" dirty="0"/>
                  <a:t> – only if </a:t>
                </a:r>
                <a:r>
                  <a:rPr lang="en-US" dirty="0" err="1"/>
                  <a:t>base_estimator</a:t>
                </a:r>
                <a:r>
                  <a:rPr lang="en-US" dirty="0"/>
                  <a:t> has one</a:t>
                </a:r>
                <a:endParaRPr lang="en-US" dirty="0">
                  <a:hlinkClick r:id="rId2"/>
                </a:endParaRPr>
              </a:p>
              <a:p>
                <a:pPr marL="0" indent="0">
                  <a:buNone/>
                </a:pPr>
                <a:r>
                  <a:rPr lang="en-US" dirty="0" err="1">
                    <a:hlinkClick r:id="rId2"/>
                  </a:rPr>
                  <a:t>sklearn.ensemble</a:t>
                </a:r>
                <a:r>
                  <a:rPr lang="en-US" dirty="0" err="1"/>
                  <a:t>.</a:t>
                </a:r>
                <a:r>
                  <a:rPr lang="en-US" dirty="0" err="1">
                    <a:hlinkClick r:id="rId3"/>
                  </a:rPr>
                  <a:t>AdaBoostClassifier</a:t>
                </a:r>
                <a:r>
                  <a:rPr lang="en-US" dirty="0">
                    <a:hlinkClick r:id="rId3"/>
                  </a:rPr>
                  <a:t>()</a:t>
                </a:r>
                <a:endParaRPr lang="en-US" dirty="0"/>
              </a:p>
              <a:p>
                <a:r>
                  <a:rPr lang="en-US" dirty="0">
                    <a:solidFill>
                      <a:srgbClr val="E84A27"/>
                    </a:solidFill>
                  </a:rPr>
                  <a:t>algorithm </a:t>
                </a:r>
                <a:r>
                  <a:rPr lang="en-US" dirty="0"/>
                  <a:t>– default SAMME.R if </a:t>
                </a:r>
                <a:r>
                  <a:rPr lang="en-US" dirty="0" err="1"/>
                  <a:t>base_estimater</a:t>
                </a:r>
                <a:r>
                  <a:rPr lang="en-US" dirty="0"/>
                  <a:t> has .</a:t>
                </a:r>
                <a:r>
                  <a:rPr lang="en-US" dirty="0" err="1"/>
                  <a:t>predict_proba</a:t>
                </a:r>
                <a:r>
                  <a:rPr lang="en-US" dirty="0"/>
                  <a:t>()</a:t>
                </a:r>
              </a:p>
              <a:p>
                <a:pPr lvl="1"/>
                <a:r>
                  <a:rPr lang="en-US" dirty="0"/>
                  <a:t>More accurate than SAMME</a:t>
                </a:r>
              </a:p>
              <a:p>
                <a:pPr marL="0" indent="0">
                  <a:buNone/>
                </a:pPr>
                <a:r>
                  <a:rPr lang="en-US" dirty="0" err="1">
                    <a:hlinkClick r:id="rId2"/>
                  </a:rPr>
                  <a:t>sklearn.ensemble</a:t>
                </a:r>
                <a:r>
                  <a:rPr lang="en-US" dirty="0" err="1"/>
                  <a:t>.</a:t>
                </a:r>
                <a:r>
                  <a:rPr lang="en-US" dirty="0" err="1">
                    <a:hlinkClick r:id="rId4"/>
                  </a:rPr>
                  <a:t>AdaBoostRegressor</a:t>
                </a:r>
                <a:r>
                  <a:rPr lang="en-US" dirty="0">
                    <a:hlinkClick r:id="rId4"/>
                  </a:rPr>
                  <a:t>()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AD64A-28BE-4279-B9A4-95AB20866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7" t="-3059" b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93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500</TotalTime>
  <Words>692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Boosting</vt:lpstr>
      <vt:lpstr>Boosting – Getting help fixing mistakes</vt:lpstr>
      <vt:lpstr>Boosting – Sequential Ensemble Learning</vt:lpstr>
      <vt:lpstr>Two primary types of boosting</vt:lpstr>
      <vt:lpstr>AdaBoost</vt:lpstr>
      <vt:lpstr>AdaBoost Pseudo Code (here t, textbook j)</vt:lpstr>
      <vt:lpstr>Weight updating – darkness is weight size</vt:lpstr>
      <vt:lpstr>Learning rate (hyperparameter) η</vt:lpstr>
      <vt:lpstr>Implementation – Scikit-learn</vt:lpstr>
      <vt:lpstr>Implementation – Scikit-learn</vt:lpstr>
      <vt:lpstr>Gradient Boost</vt:lpstr>
      <vt:lpstr>Gradient Boosting – Pseudo Code</vt:lpstr>
      <vt:lpstr>Three Steps of  Gradient Boosting Visually</vt:lpstr>
      <vt:lpstr>Early Stopping – No Prediction Improvement</vt:lpstr>
      <vt:lpstr>Two Methods of Gradient Boosting</vt:lpstr>
      <vt:lpstr>1) Implementation - Gradient Boosting Scikit-learn</vt:lpstr>
      <vt:lpstr>2) Implementation - XGBoost</vt:lpstr>
      <vt:lpstr>Main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</dc:title>
  <dc:creator>Julian Wade</dc:creator>
  <cp:lastModifiedBy>Julian Wade</cp:lastModifiedBy>
  <cp:revision>13</cp:revision>
  <dcterms:created xsi:type="dcterms:W3CDTF">2021-03-15T16:35:02Z</dcterms:created>
  <dcterms:modified xsi:type="dcterms:W3CDTF">2021-03-25T18:53:09Z</dcterms:modified>
</cp:coreProperties>
</file>