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74" r:id="rId13"/>
    <p:sldId id="273" r:id="rId14"/>
    <p:sldId id="275" r:id="rId15"/>
    <p:sldId id="276" r:id="rId16"/>
    <p:sldId id="278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1F20B-80CD-439F-8C61-8CFDEB2C9327}" v="134" dt="2021-03-25T21:39:4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E411F20B-80CD-439F-8C61-8CFDEB2C9327}"/>
    <pc:docChg chg="undo custSel addSld delSld modSld">
      <pc:chgData name="John Julian" userId="29300715-b10e-48a2-887f-b7fa4e9e6130" providerId="ADAL" clId="{E411F20B-80CD-439F-8C61-8CFDEB2C9327}" dt="2021-03-25T21:43:13.987" v="537" actId="2696"/>
      <pc:docMkLst>
        <pc:docMk/>
      </pc:docMkLst>
      <pc:sldChg chg="modSp modAnim">
        <pc:chgData name="John Julian" userId="29300715-b10e-48a2-887f-b7fa4e9e6130" providerId="ADAL" clId="{E411F20B-80CD-439F-8C61-8CFDEB2C9327}" dt="2021-03-25T21:39:47.833" v="516" actId="313"/>
        <pc:sldMkLst>
          <pc:docMk/>
          <pc:sldMk cId="905976370" sldId="267"/>
        </pc:sldMkLst>
        <pc:spChg chg="mod">
          <ac:chgData name="John Julian" userId="29300715-b10e-48a2-887f-b7fa4e9e6130" providerId="ADAL" clId="{E411F20B-80CD-439F-8C61-8CFDEB2C9327}" dt="2021-03-25T21:39:47.833" v="516" actId="313"/>
          <ac:spMkLst>
            <pc:docMk/>
            <pc:sldMk cId="905976370" sldId="267"/>
            <ac:spMk id="3" creationId="{E4B62DF7-D91D-4DD6-BE25-23261F1E731E}"/>
          </ac:spMkLst>
        </pc:spChg>
      </pc:sldChg>
      <pc:sldChg chg="modSp">
        <pc:chgData name="John Julian" userId="29300715-b10e-48a2-887f-b7fa4e9e6130" providerId="ADAL" clId="{E411F20B-80CD-439F-8C61-8CFDEB2C9327}" dt="2021-03-22T14:31:41.329" v="381" actId="20577"/>
        <pc:sldMkLst>
          <pc:docMk/>
          <pc:sldMk cId="3144851020" sldId="273"/>
        </pc:sldMkLst>
        <pc:spChg chg="mod">
          <ac:chgData name="John Julian" userId="29300715-b10e-48a2-887f-b7fa4e9e6130" providerId="ADAL" clId="{E411F20B-80CD-439F-8C61-8CFDEB2C9327}" dt="2021-03-22T14:31:41.329" v="381" actId="20577"/>
          <ac:spMkLst>
            <pc:docMk/>
            <pc:sldMk cId="3144851020" sldId="273"/>
            <ac:spMk id="3" creationId="{EAD528E3-AFD3-46EC-9B17-5428D379F973}"/>
          </ac:spMkLst>
        </pc:spChg>
      </pc:sldChg>
      <pc:sldChg chg="modSp new del mod">
        <pc:chgData name="John Julian" userId="29300715-b10e-48a2-887f-b7fa4e9e6130" providerId="ADAL" clId="{E411F20B-80CD-439F-8C61-8CFDEB2C9327}" dt="2021-03-25T21:43:13.987" v="537" actId="2696"/>
        <pc:sldMkLst>
          <pc:docMk/>
          <pc:sldMk cId="1039522373" sldId="279"/>
        </pc:sldMkLst>
        <pc:spChg chg="mod">
          <ac:chgData name="John Julian" userId="29300715-b10e-48a2-887f-b7fa4e9e6130" providerId="ADAL" clId="{E411F20B-80CD-439F-8C61-8CFDEB2C9327}" dt="2021-03-22T14:28:59.210" v="99" actId="20577"/>
          <ac:spMkLst>
            <pc:docMk/>
            <pc:sldMk cId="1039522373" sldId="279"/>
            <ac:spMk id="2" creationId="{17AF1A1B-EE75-4D57-BC9B-0A7A29371299}"/>
          </ac:spMkLst>
        </pc:spChg>
        <pc:spChg chg="mod">
          <ac:chgData name="John Julian" userId="29300715-b10e-48a2-887f-b7fa4e9e6130" providerId="ADAL" clId="{E411F20B-80CD-439F-8C61-8CFDEB2C9327}" dt="2021-03-25T21:43:09.958" v="536" actId="20577"/>
          <ac:spMkLst>
            <pc:docMk/>
            <pc:sldMk cId="1039522373" sldId="279"/>
            <ac:spMk id="3" creationId="{63D63DC7-F689-4E31-BB31-16EE212C3C95}"/>
          </ac:spMkLst>
        </pc:spChg>
      </pc:sldChg>
      <pc:sldChg chg="modSp new mod">
        <pc:chgData name="John Julian" userId="29300715-b10e-48a2-887f-b7fa4e9e6130" providerId="ADAL" clId="{E411F20B-80CD-439F-8C61-8CFDEB2C9327}" dt="2021-03-22T14:32:36.602" v="515" actId="20577"/>
        <pc:sldMkLst>
          <pc:docMk/>
          <pc:sldMk cId="1219112658" sldId="280"/>
        </pc:sldMkLst>
        <pc:spChg chg="mod">
          <ac:chgData name="John Julian" userId="29300715-b10e-48a2-887f-b7fa4e9e6130" providerId="ADAL" clId="{E411F20B-80CD-439F-8C61-8CFDEB2C9327}" dt="2021-03-22T14:29:45.633" v="205" actId="20577"/>
          <ac:spMkLst>
            <pc:docMk/>
            <pc:sldMk cId="1219112658" sldId="280"/>
            <ac:spMk id="2" creationId="{02A38141-DDF7-4D2D-B26D-8570E82B891B}"/>
          </ac:spMkLst>
        </pc:spChg>
        <pc:spChg chg="mod">
          <ac:chgData name="John Julian" userId="29300715-b10e-48a2-887f-b7fa4e9e6130" providerId="ADAL" clId="{E411F20B-80CD-439F-8C61-8CFDEB2C9327}" dt="2021-03-22T14:32:36.602" v="515" actId="20577"/>
          <ac:spMkLst>
            <pc:docMk/>
            <pc:sldMk cId="1219112658" sldId="280"/>
            <ac:spMk id="3" creationId="{2255D270-CF80-4037-AA79-67C0E0F80E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ingredientchef.com/7-layer-dip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asily-visualize-scikit-learn-models-decision-boundaries-dd0fb374750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rthajyoti/Machine-Learning-with-Python/blob/master/Utilities/ML-Python-utils.p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18D7-460D-4284-8696-7DD24E71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Trees: </a:t>
            </a:r>
            <a:r>
              <a:rPr lang="en-US" dirty="0" err="1"/>
              <a:t>Clf</a:t>
            </a:r>
            <a:r>
              <a:rPr lang="en-US" dirty="0"/>
              <a:t> or Reg – Thresholds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AA584B-DF07-4AD5-8C63-FC5A50FB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66" y="1143000"/>
            <a:ext cx="895646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CBC-A2B5-43B1-AC37-E072B3F0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5BE59-9EE0-40E7-B2B7-DD4561982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Combining Models</a:t>
            </a:r>
          </a:p>
        </p:txBody>
      </p:sp>
    </p:spTree>
    <p:extLst>
      <p:ext uri="{BB962C8B-B14F-4D97-AF65-F5344CB8AC3E}">
        <p14:creationId xmlns:p14="http://schemas.microsoft.com/office/powerpoint/2010/main" val="382514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3D5D-5B36-4559-96CD-A8E9AD24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– How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0418-27E4-4847-8581-9E2D17A8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Train-test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train into two: train1 and train2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train1 to train/tune the base learners</a:t>
            </a:r>
          </a:p>
          <a:p>
            <a:pPr lvl="1"/>
            <a:r>
              <a:rPr lang="en-US" dirty="0"/>
              <a:t>i.e. OLS, KNN, SVM, RF,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with base learners on train2. Predictions are “new features”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new features from train2 to train/tune stacking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on test</a:t>
            </a:r>
          </a:p>
        </p:txBody>
      </p:sp>
    </p:spTree>
    <p:extLst>
      <p:ext uri="{BB962C8B-B14F-4D97-AF65-F5344CB8AC3E}">
        <p14:creationId xmlns:p14="http://schemas.microsoft.com/office/powerpoint/2010/main" val="97369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B48-3B0B-40C2-ADB4-C763B409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primary stackers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528E3-AFD3-46EC-9B17-5428D379F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Average</a:t>
                </a:r>
              </a:p>
              <a:p>
                <a:pPr lvl="1"/>
                <a:r>
                  <a:rPr lang="en-US" dirty="0"/>
                  <a:t>Self explanatory</a:t>
                </a:r>
              </a:p>
              <a:p>
                <a:pPr lvl="1"/>
                <a:r>
                  <a:rPr lang="en-US" dirty="0"/>
                  <a:t>Does not need train2 because coefficients (weights) are predetermined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Weighted average</a:t>
                </a:r>
              </a:p>
              <a:p>
                <a:pPr lvl="1"/>
                <a:r>
                  <a:rPr lang="en-US" dirty="0"/>
                  <a:t>Identify optimal weight for each base learner such that weights sum to one</a:t>
                </a:r>
              </a:p>
              <a:p>
                <a:pPr lvl="1"/>
                <a:r>
                  <a:rPr lang="en-US" dirty="0"/>
                  <a:t>Use a grid of weights on train2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Model aggregation</a:t>
                </a:r>
              </a:p>
              <a:p>
                <a:pPr lvl="1"/>
                <a:r>
                  <a:rPr lang="en-US" dirty="0"/>
                  <a:t>Effectively weighted averaging where weights do not sum to 1</a:t>
                </a:r>
              </a:p>
              <a:p>
                <a:pPr lvl="1"/>
                <a:r>
                  <a:rPr lang="en-US" dirty="0"/>
                  <a:t>Plug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a model such as OLS, SVM, etc.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528E3-AFD3-46EC-9B17-5428D379F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A11C-E580-4986-9962-0414C6CC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in Classification vs.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6843-2E7C-4126-B9C1-BA7755936A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</a:t>
            </a:r>
          </a:p>
          <a:p>
            <a:r>
              <a:rPr lang="en-US" dirty="0"/>
              <a:t>Average </a:t>
            </a:r>
          </a:p>
          <a:p>
            <a:pPr lvl="1"/>
            <a:r>
              <a:rPr lang="en-US" dirty="0"/>
              <a:t>Hard/soft voting</a:t>
            </a:r>
          </a:p>
          <a:p>
            <a:r>
              <a:rPr lang="en-US" dirty="0"/>
              <a:t>Weighted Average</a:t>
            </a:r>
          </a:p>
          <a:p>
            <a:pPr lvl="1"/>
            <a:r>
              <a:rPr lang="en-US" dirty="0"/>
              <a:t>soft voting only</a:t>
            </a:r>
          </a:p>
          <a:p>
            <a:r>
              <a:rPr lang="en-US" dirty="0"/>
              <a:t>Model aggregation </a:t>
            </a:r>
          </a:p>
          <a:p>
            <a:pPr lvl="1"/>
            <a:r>
              <a:rPr lang="en-US" dirty="0"/>
              <a:t>requires dummies if trained on classes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74BC4-1577-449E-89EE-76E16DCBA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Regression</a:t>
            </a:r>
          </a:p>
          <a:p>
            <a:r>
              <a:rPr lang="en-US" dirty="0"/>
              <a:t>Average</a:t>
            </a:r>
          </a:p>
          <a:p>
            <a:pPr lvl="1"/>
            <a:r>
              <a:rPr lang="en-US" dirty="0"/>
              <a:t>Base learners get same weight</a:t>
            </a:r>
          </a:p>
          <a:p>
            <a:r>
              <a:rPr lang="en-US" dirty="0"/>
              <a:t>Weighted average</a:t>
            </a:r>
          </a:p>
          <a:p>
            <a:pPr lvl="1"/>
            <a:r>
              <a:rPr lang="en-US" dirty="0"/>
              <a:t>Grid search</a:t>
            </a:r>
          </a:p>
          <a:p>
            <a:r>
              <a:rPr lang="en-US" dirty="0"/>
              <a:t>Model aggregation</a:t>
            </a:r>
          </a:p>
          <a:p>
            <a:pPr lvl="1"/>
            <a:r>
              <a:rPr lang="en-US" dirty="0"/>
              <a:t>Plug n chug</a:t>
            </a:r>
          </a:p>
        </p:txBody>
      </p:sp>
    </p:spTree>
    <p:extLst>
      <p:ext uri="{BB962C8B-B14F-4D97-AF65-F5344CB8AC3E}">
        <p14:creationId xmlns:p14="http://schemas.microsoft.com/office/powerpoint/2010/main" val="7379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CF4E-AE95-4199-8FB0-6AB04FB7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visually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96E982-EB07-4EDA-892C-CA9E16156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521" y="1143000"/>
            <a:ext cx="7734957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456B-F325-47F7-9498-1E2AF155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go deeper…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2D001-D144-4868-AC18-73B0A643A9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Requires splitting the training data into three parts (one per layer)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Closely related idea to neural networks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D6DCD45-D2F7-49B9-8913-BEED008BB4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3365" y="1138237"/>
            <a:ext cx="5918835" cy="40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8141-DDF7-4D2D-B26D-8570E82B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D270-CF80-4037-AA79-67C0E0F80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Stacking ensembles can improve base learner predictions with the “right” aggregator</a:t>
            </a:r>
          </a:p>
          <a:p>
            <a:endParaRPr lang="en-US" dirty="0"/>
          </a:p>
          <a:p>
            <a:r>
              <a:rPr lang="en-US" dirty="0"/>
              <a:t>Stacking ensembles work the best with a diversity of algorithms</a:t>
            </a:r>
          </a:p>
          <a:p>
            <a:endParaRPr lang="en-US" dirty="0"/>
          </a:p>
          <a:p>
            <a:r>
              <a:rPr lang="en-US" dirty="0"/>
              <a:t>Each “layer” of the ensemble needs its own </a:t>
            </a:r>
            <a:r>
              <a:rPr lang="en-US"/>
              <a:t>training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1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7B4B-EBFE-461F-AEDE-AE1A0B00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final 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D8FD-8210-4621-B1FD-8713251F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Ensemble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Boosting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Stacking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E6E30-5F1E-4980-82AA-7840BFEF4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8047" y="342900"/>
            <a:ext cx="3644153" cy="53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4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8AA4-B168-4503-BCA0-205BED2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– Using model predictions as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2DF7-D91D-4DD6-BE25-23261F1E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276"/>
            <a:ext cx="10515600" cy="45854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have covered many models that predict in unique ways</a:t>
            </a:r>
          </a:p>
          <a:p>
            <a:r>
              <a:rPr lang="en-US" dirty="0"/>
              <a:t>Work well for </a:t>
            </a:r>
            <a:r>
              <a:rPr lang="en-US" dirty="0">
                <a:solidFill>
                  <a:srgbClr val="E84A27"/>
                </a:solidFill>
              </a:rPr>
              <a:t>different</a:t>
            </a:r>
            <a:r>
              <a:rPr lang="en-US" dirty="0"/>
              <a:t> data sets</a:t>
            </a:r>
          </a:p>
          <a:p>
            <a:pPr lvl="1"/>
            <a:r>
              <a:rPr lang="en-US" dirty="0"/>
              <a:t>OLS – simple patterns loosely following a functional form</a:t>
            </a:r>
          </a:p>
          <a:p>
            <a:pPr lvl="1"/>
            <a:r>
              <a:rPr lang="en-US" dirty="0"/>
              <a:t>SVM – complex boundaries</a:t>
            </a:r>
          </a:p>
          <a:p>
            <a:pPr lvl="1"/>
            <a:r>
              <a:rPr lang="en-US" dirty="0"/>
              <a:t>Decision Trees – Thresholds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Stacking – diversity of models</a:t>
            </a:r>
          </a:p>
          <a:p>
            <a:r>
              <a:rPr lang="en-US" dirty="0"/>
              <a:t>Different models work well for </a:t>
            </a:r>
            <a:r>
              <a:rPr lang="en-US" dirty="0">
                <a:solidFill>
                  <a:srgbClr val="E84A27"/>
                </a:solidFill>
              </a:rPr>
              <a:t>different parts</a:t>
            </a:r>
            <a:r>
              <a:rPr lang="en-US" dirty="0"/>
              <a:t> of a data set</a:t>
            </a:r>
          </a:p>
          <a:p>
            <a:r>
              <a:rPr lang="en-US" dirty="0"/>
              <a:t>Combining strong predictors can make a stronger predictor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9B49-B041-4F1E-B297-BA65EE93F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OLS: Regression – Linear in parameters</a:t>
            </a:r>
          </a:p>
        </p:txBody>
      </p:sp>
      <p:pic>
        <p:nvPicPr>
          <p:cNvPr id="4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37EB0993-AA14-4CF0-BA1B-4DCFC97A7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7867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A4A5F-CBB9-489B-BA40-9D832FF891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Logit: Classification – Left or right of threshold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A4A5F-CBB9-489B-BA40-9D832FF89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C45F2C5-2556-46F5-8460-740B77F8D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76" y="1377880"/>
            <a:ext cx="7315447" cy="4114939"/>
          </a:xfrm>
        </p:spPr>
      </p:pic>
    </p:spTree>
    <p:extLst>
      <p:ext uri="{BB962C8B-B14F-4D97-AF65-F5344CB8AC3E}">
        <p14:creationId xmlns:p14="http://schemas.microsoft.com/office/powerpoint/2010/main" val="51931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0E55-5330-4B09-8E42-17FCED4E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KNN: Classification or Regression – Peer pressure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95327A-5DEB-424B-BE9D-424047B5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96" y="1143000"/>
            <a:ext cx="8275608" cy="4584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3B2383-6869-4382-B465-797A3A191484}"/>
              </a:ext>
            </a:extLst>
          </p:cNvPr>
          <p:cNvSpPr/>
          <p:nvPr/>
        </p:nvSpPr>
        <p:spPr>
          <a:xfrm>
            <a:off x="838200" y="5881144"/>
            <a:ext cx="5263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 to Statistical Learning</a:t>
            </a:r>
            <a:r>
              <a:rPr lang="en-US" dirty="0">
                <a:solidFill>
                  <a:schemeClr val="bg1"/>
                </a:solidFill>
              </a:rPr>
              <a:t> Figure 2.14</a:t>
            </a:r>
          </a:p>
        </p:txBody>
      </p:sp>
    </p:spTree>
    <p:extLst>
      <p:ext uri="{BB962C8B-B14F-4D97-AF65-F5344CB8AC3E}">
        <p14:creationId xmlns:p14="http://schemas.microsoft.com/office/powerpoint/2010/main" val="46761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38004-36A0-47E5-B0DA-040FA80B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(Gaussian) Naïve Bayes: Classification – </a:t>
            </a:r>
            <a:br>
              <a:rPr lang="en-US" dirty="0"/>
            </a:br>
            <a:r>
              <a:rPr lang="en-US" dirty="0"/>
              <a:t>	piecewise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A8B8A-DCE5-4427-B8B4-34A4830D51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41282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is the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occurs in the data</a:t>
                </a:r>
              </a:p>
              <a:p>
                <a:pPr marL="0" indent="0">
                  <a:buNone/>
                </a:pPr>
                <a:r>
                  <a:rPr lang="en-US" dirty="0"/>
                  <a:t>The Gaussian part: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E84A2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E84A2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E84A2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E84A2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E84A2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E84A2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solidFill>
                                                    <a:srgbClr val="E84A2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E84A2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E84A2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E84A27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8A8B8A-DCE5-4427-B8B4-34A4830D5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4128247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1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291B6-5257-415B-8887-2AFF5210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(Gaussian) Naïve Bayes: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910B0-851A-4B27-8B69-568461D6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203" y="1143000"/>
            <a:ext cx="7585594" cy="4584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31AFC7-BCF7-4E02-9A77-46E93298C6C3}"/>
              </a:ext>
            </a:extLst>
          </p:cNvPr>
          <p:cNvSpPr/>
          <p:nvPr/>
        </p:nvSpPr>
        <p:spPr>
          <a:xfrm>
            <a:off x="838200" y="5881144"/>
            <a:ext cx="10723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https://towardsdatascience.com/easily-visualize-scikit-learn-models-decision-boundaries-dd0fb3747508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Code: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https://github.com/tirthajyoti/Machine-Learning-with-Python/blob/master/Utilities/ML-Python-utils.py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60F8-4CC6-4F8B-B2CE-17CB9969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SVM: </a:t>
            </a:r>
            <a:r>
              <a:rPr lang="en-US" dirty="0" err="1"/>
              <a:t>Clf</a:t>
            </a:r>
            <a:r>
              <a:rPr lang="en-US" dirty="0"/>
              <a:t> or Reg – Widest street (kernel)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8E7-8A72-499C-ADA6-847C4E880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Polynomial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8FA7-C919-4B5F-BE9E-6F9895D514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Radial basis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DFD85-E74B-4A4A-9D50-E57C8014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" y="1890080"/>
            <a:ext cx="6170105" cy="3689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20807D-C99E-445E-BE1B-9FB72D30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147" y="1676221"/>
            <a:ext cx="6037079" cy="40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134</TotalTime>
  <Words>466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Stacking</vt:lpstr>
      <vt:lpstr>The final ensemble</vt:lpstr>
      <vt:lpstr>Stacking – Using model predictions as features</vt:lpstr>
      <vt:lpstr>OLS: Regression – Linear in parameters</vt:lpstr>
      <vt:lpstr>Logit: Classification – Left or right of threshold α</vt:lpstr>
      <vt:lpstr>KNN: Classification or Regression – Peer pressure</vt:lpstr>
      <vt:lpstr>(Gaussian) Naïve Bayes: Classification –   piecewise quadratics</vt:lpstr>
      <vt:lpstr>(Gaussian) Naïve Bayes: Classification</vt:lpstr>
      <vt:lpstr>SVM: Clf or Reg – Widest street (kernel)</vt:lpstr>
      <vt:lpstr>Decision Trees: Clf or Reg – Thresholds</vt:lpstr>
      <vt:lpstr>Stacking</vt:lpstr>
      <vt:lpstr>Stacking – How to</vt:lpstr>
      <vt:lpstr>Three primary stackers</vt:lpstr>
      <vt:lpstr>Stacking in Classification vs. Regression</vt:lpstr>
      <vt:lpstr>Stacking visually</vt:lpstr>
      <vt:lpstr>You can go deeper…</vt:lpstr>
      <vt:lpstr>Main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Stacking</dc:title>
  <dc:creator>Julian Wade</dc:creator>
  <cp:lastModifiedBy>Julian Wade</cp:lastModifiedBy>
  <cp:revision>13</cp:revision>
  <dcterms:created xsi:type="dcterms:W3CDTF">2021-03-21T22:14:09Z</dcterms:created>
  <dcterms:modified xsi:type="dcterms:W3CDTF">2021-03-25T21:43:15Z</dcterms:modified>
</cp:coreProperties>
</file>