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D0835EC1-E81E-4312-A2AA-B7EDD70CD4BD}"/>
    <pc:docChg chg="custSel modSld">
      <pc:chgData name="John Julian" userId="29300715-b10e-48a2-887f-b7fa4e9e6130" providerId="ADAL" clId="{D0835EC1-E81E-4312-A2AA-B7EDD70CD4BD}" dt="2021-04-27T19:16:48.165" v="48" actId="20577"/>
      <pc:docMkLst>
        <pc:docMk/>
      </pc:docMkLst>
      <pc:sldChg chg="modSp mod">
        <pc:chgData name="John Julian" userId="29300715-b10e-48a2-887f-b7fa4e9e6130" providerId="ADAL" clId="{D0835EC1-E81E-4312-A2AA-B7EDD70CD4BD}" dt="2021-04-27T19:16:48.165" v="48" actId="20577"/>
        <pc:sldMkLst>
          <pc:docMk/>
          <pc:sldMk cId="602122488" sldId="264"/>
        </pc:sldMkLst>
        <pc:spChg chg="mod">
          <ac:chgData name="John Julian" userId="29300715-b10e-48a2-887f-b7fa4e9e6130" providerId="ADAL" clId="{D0835EC1-E81E-4312-A2AA-B7EDD70CD4BD}" dt="2021-04-27T19:16:48.165" v="48" actId="20577"/>
          <ac:spMkLst>
            <pc:docMk/>
            <pc:sldMk cId="602122488" sldId="264"/>
            <ac:spMk id="3" creationId="{7F655961-906A-43A1-A287-58C4BB276D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351-DFA0-4A28-8D70-70FDC1D3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is inference: </a:t>
            </a:r>
            <a:r>
              <a:rPr lang="en-US" dirty="0" err="1"/>
              <a:t>X&amp;y</a:t>
            </a:r>
            <a:r>
              <a:rPr lang="en-US" dirty="0"/>
              <a:t>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CB6C-53F5-4C49-A4F5-9E9AAF1A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Easiest to interpret model:</a:t>
            </a:r>
          </a:p>
          <a:p>
            <a:r>
              <a:rPr lang="en-US" dirty="0"/>
              <a:t>Decision-tree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r>
              <a:rPr lang="en-US" dirty="0"/>
              <a:t>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cannot interpret RF, SVMs, KNN,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 does not estimate causal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2753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ADEC-BD69-4DAD-866C-AF77CADB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is inference: </a:t>
            </a:r>
            <a:r>
              <a:rPr lang="en-US" dirty="0" err="1"/>
              <a:t>X&amp;y</a:t>
            </a:r>
            <a:r>
              <a:rPr lang="en-US" dirty="0"/>
              <a:t>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D6A-39BF-4B56-BFDD-699C4BF6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ML does not estimate causal relationships.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increase in </a:t>
            </a:r>
            <a:r>
              <a:rPr lang="en-US" dirty="0" err="1"/>
              <a:t>l_incwage</a:t>
            </a:r>
            <a:r>
              <a:rPr lang="en-US" dirty="0"/>
              <a:t>  does not cause full time status to change;</a:t>
            </a:r>
          </a:p>
          <a:p>
            <a:pPr marL="0" indent="0">
              <a:buNone/>
            </a:pPr>
            <a:r>
              <a:rPr lang="en-US" dirty="0"/>
              <a:t>their movement is </a:t>
            </a:r>
            <a:r>
              <a:rPr lang="en-US" i="1" dirty="0"/>
              <a:t>associated </a:t>
            </a:r>
            <a:r>
              <a:rPr lang="en-US" dirty="0"/>
              <a:t>with one another.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586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B710-7BC2-41DA-9D02-746F60D5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F583-B5A2-4329-941B-77E96CD3A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right </a:t>
            </a:r>
            <a:r>
              <a:rPr lang="en-US" i="1" dirty="0"/>
              <a:t>number </a:t>
            </a:r>
            <a:r>
              <a:rPr lang="en-US" dirty="0"/>
              <a:t>of training observations, not percentage of all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402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F336-0BEC-4E73-8843-59E0EFC7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of thumb: 10k-100k training observations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5BCF5-C093-4A2F-B00C-27B8975FD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Unless neural network.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50k observations</a:t>
                </a:r>
              </a:p>
              <a:p>
                <a:r>
                  <a:rPr lang="en-US" dirty="0"/>
                  <a:t>Train size 2/3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34k training observations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Homework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785k observations</a:t>
                </a:r>
              </a:p>
              <a:p>
                <a:r>
                  <a:rPr lang="en-US" dirty="0"/>
                  <a:t>Train size 0.05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39k training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5BCF5-C093-4A2F-B00C-27B8975FD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0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5DC6-F24B-42E7-877D-FAF246FE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silly mistakes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956CE-BC1D-41B2-9394-F2A9F081A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COVID blues?</a:t>
            </a:r>
          </a:p>
        </p:txBody>
      </p:sp>
    </p:spTree>
    <p:extLst>
      <p:ext uri="{BB962C8B-B14F-4D97-AF65-F5344CB8AC3E}">
        <p14:creationId xmlns:p14="http://schemas.microsoft.com/office/powerpoint/2010/main" val="309460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C939-27A2-4C99-A93E-E4C1E0E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Sklearn.module.model.score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16B5D-D681-4D95-A2D8-32D4AA8AD4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Regression – continuous label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not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16B5D-D681-4D95-A2D8-32D4AA8AD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EE26BE-2295-4474-A2B2-3075865161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279571" cy="4576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Classification – categorical label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Accuracy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EE26BE-2295-4474-A2B2-307586516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279571" cy="4576763"/>
              </a:xfrm>
              <a:blipFill>
                <a:blip r:embed="rId3"/>
                <a:stretch>
                  <a:fillRect l="-2307" t="-2267" r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83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81BC-B08F-4DE3-83CC-8F0DC57E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regression problem (continuous label)…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1734-51A8-45A5-A84B-F1BD5B61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use </a:t>
            </a:r>
            <a:r>
              <a:rPr lang="en-US" dirty="0" err="1"/>
              <a:t>RandomForestClassifier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RandomForestRegressor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875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6B5D6AD-6781-4F8B-B4BF-6E0D9DC67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5" y="0"/>
            <a:ext cx="10731689" cy="60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F0E7-633E-411C-9FCB-C73C3B4D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99E9-C93A-4B71-9C0F-BF9FB85C3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49222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1A36-41B1-40F5-8119-87866D12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lm.Lasso</a:t>
            </a:r>
            <a:r>
              <a:rPr lang="en-US" dirty="0"/>
              <a:t>() is for regression, not classification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FBC2C-233B-48E8-87CE-5750A4669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310" y="1361786"/>
            <a:ext cx="737337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228C-4F27-4949-8B25-773C9D26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/>
              <a:t> an interior solution? Poll…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1B3A8-4011-4CF2-BBA2-B1BF60C80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942" y="1561839"/>
            <a:ext cx="655411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6001-0A31-4F26-A08D-0CF541C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CV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7EE57-E5E4-48B4-B6B6-2CB5D0CFC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Hyperparameters should be interior solutions unless</a:t>
                </a:r>
              </a:p>
              <a:p>
                <a:r>
                  <a:rPr lang="en-US" dirty="0"/>
                  <a:t>Extreme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KNN </a:t>
                </a:r>
                <a:r>
                  <a:rPr lang="en-US" dirty="0" err="1"/>
                  <a:t>n_neighbors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SVM degree =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refit on entire training data with tuned hyperparameters </a:t>
                </a:r>
              </a:p>
              <a:p>
                <a:r>
                  <a:rPr lang="en-US" dirty="0"/>
                  <a:t>to have more information (data/observations) </a:t>
                </a:r>
              </a:p>
              <a:p>
                <a:r>
                  <a:rPr lang="en-US" dirty="0"/>
                  <a:t>when fitting/calibrating the final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7EE57-E5E4-48B4-B6B6-2CB5D0CFC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1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AADC-B8C0-4F0A-BF9C-07694F1E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455960-3349-4776-B392-6D2B364914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relationships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455960-3349-4776-B392-6D2B36491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4" t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6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32F9-63AE-473B-B49F-5FB1D2C8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these marginal effects? Most significant </a:t>
            </a:r>
            <a:r>
              <a:rPr lang="en-US" dirty="0" err="1"/>
              <a:t>coef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474A-A781-4A06-87DC-4CF7C974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fit = </a:t>
            </a:r>
            <a:r>
              <a:rPr lang="en-US" sz="1800" dirty="0" err="1">
                <a:latin typeface="Consolas" panose="020B0609020204030204" pitchFamily="49" charset="0"/>
              </a:rPr>
              <a:t>smf.logit</a:t>
            </a:r>
            <a:r>
              <a:rPr lang="en-US" sz="1800" dirty="0">
                <a:latin typeface="Consolas" panose="020B0609020204030204" pitchFamily="49" charset="0"/>
              </a:rPr>
              <a:t>(formula = '</a:t>
            </a:r>
            <a:r>
              <a:rPr lang="en-US" sz="1800" dirty="0" err="1">
                <a:latin typeface="Consolas" panose="020B0609020204030204" pitchFamily="49" charset="0"/>
              </a:rPr>
              <a:t>full_time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l_incwage</a:t>
            </a:r>
            <a:r>
              <a:rPr lang="en-US" sz="1800" dirty="0">
                <a:latin typeface="Consolas" panose="020B0609020204030204" pitchFamily="49" charset="0"/>
              </a:rPr>
              <a:t> + experience', data = df).fit()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latin typeface="Consolas" panose="020B0609020204030204" pitchFamily="49" charset="0"/>
              </a:rPr>
              <a:t>fit.summary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==============================================================================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   coef    std </a:t>
            </a:r>
            <a:r>
              <a:rPr lang="fr-FR" sz="1800" dirty="0" err="1">
                <a:latin typeface="Consolas" panose="020B0609020204030204" pitchFamily="49" charset="0"/>
              </a:rPr>
              <a:t>err</a:t>
            </a:r>
            <a:r>
              <a:rPr lang="fr-FR" sz="1800" dirty="0">
                <a:latin typeface="Consolas" panose="020B0609020204030204" pitchFamily="49" charset="0"/>
              </a:rPr>
              <a:t>          z      P&gt;|z|      [0.025      0.975]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Intercept    -15.2296      0.045   -342.030      0.000     -15.317     -15.142</a:t>
            </a:r>
          </a:p>
          <a:p>
            <a:pPr marL="0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l_incwage</a:t>
            </a:r>
            <a:r>
              <a:rPr lang="fr-FR" sz="1800" dirty="0">
                <a:latin typeface="Consolas" panose="020B0609020204030204" pitchFamily="49" charset="0"/>
              </a:rPr>
              <a:t>      1.6557      0.005    362.421      0.000       1.647       1.665</a:t>
            </a:r>
          </a:p>
          <a:p>
            <a:pPr marL="0" indent="0">
              <a:buNone/>
            </a:pPr>
            <a:r>
              <a:rPr lang="fr-FR" sz="1800" dirty="0" err="1">
                <a:latin typeface="Consolas" panose="020B0609020204030204" pitchFamily="49" charset="0"/>
              </a:rPr>
              <a:t>experience</a:t>
            </a:r>
            <a:r>
              <a:rPr lang="fr-FR" sz="1800" dirty="0">
                <a:latin typeface="Consolas" panose="020B0609020204030204" pitchFamily="49" charset="0"/>
              </a:rPr>
              <a:t>     0.0005      0.000      1.804      0.071   -4.15e-05       0.001</a:t>
            </a:r>
          </a:p>
          <a:p>
            <a:pPr marL="0" indent="0">
              <a:buNone/>
            </a:pPr>
            <a:r>
              <a:rPr lang="fr-FR" sz="1800" dirty="0">
                <a:latin typeface="Consolas" panose="020B0609020204030204" pitchFamily="49" charset="0"/>
              </a:rPr>
              <a:t>==============================================================================</a:t>
            </a:r>
          </a:p>
          <a:p>
            <a:pPr marL="0" indent="0">
              <a:buNone/>
            </a:pPr>
            <a:endParaRPr lang="fr-F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are the marginal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4595-B06F-44DF-B0F0-CBA5EDC0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INTERPRETING</a:t>
            </a:r>
            <a:r>
              <a:rPr lang="en-US" dirty="0"/>
              <a:t> marginal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5961-906A-43A1-A287-58C4BB27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900">
                <a:latin typeface="Consolas" panose="020B0609020204030204" pitchFamily="49" charset="0"/>
              </a:rPr>
              <a:t>fit.margeff().summary()</a:t>
            </a:r>
            <a:endParaRPr lang="pt-BR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900" dirty="0">
                <a:latin typeface="Consolas" panose="020B0609020204030204" pitchFamily="49" charset="0"/>
              </a:rPr>
              <a:t>==============================================================================</a:t>
            </a:r>
          </a:p>
          <a:p>
            <a:pPr marL="0" indent="0">
              <a:buNone/>
            </a:pPr>
            <a:r>
              <a:rPr lang="pt-BR" sz="1900" dirty="0">
                <a:latin typeface="Consolas" panose="020B0609020204030204" pitchFamily="49" charset="0"/>
              </a:rPr>
              <a:t>                dy/dx    std err          z      P&gt;|z|      [0.025      0.975]</a:t>
            </a:r>
          </a:p>
          <a:p>
            <a:pPr marL="0" indent="0">
              <a:buNone/>
            </a:pPr>
            <a:r>
              <a:rPr lang="pt-BR" sz="1900" dirty="0">
                <a:latin typeface="Consolas" panose="020B06090202040302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pt-BR" sz="1900" dirty="0">
                <a:latin typeface="Consolas" panose="020B0609020204030204" pitchFamily="49" charset="0"/>
              </a:rPr>
              <a:t>l_incwage      0.1608      0.000    501.339      0.000       0.160       0.161</a:t>
            </a:r>
          </a:p>
          <a:p>
            <a:pPr marL="0" indent="0">
              <a:buNone/>
            </a:pPr>
            <a:r>
              <a:rPr lang="pt-BR" sz="1900" dirty="0">
                <a:latin typeface="Consolas" panose="020B0609020204030204" pitchFamily="49" charset="0"/>
              </a:rPr>
              <a:t>experience  4.652e-05   2.58e-05      1.804      0.071   -4.03e-06    9.71e-05</a:t>
            </a:r>
          </a:p>
          <a:p>
            <a:pPr marL="0" indent="0">
              <a:buNone/>
            </a:pPr>
            <a:r>
              <a:rPr lang="pt-BR" sz="1900" dirty="0">
                <a:latin typeface="Consolas" panose="020B0609020204030204" pitchFamily="49" charset="0"/>
              </a:rPr>
              <a:t>==============================================================================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one percent increase in wages </a:t>
            </a:r>
            <a:r>
              <a:rPr lang="pt-BR" dirty="0">
                <a:solidFill>
                  <a:srgbClr val="E84A27"/>
                </a:solidFill>
              </a:rPr>
              <a:t>is associated </a:t>
            </a:r>
            <a:r>
              <a:rPr lang="pt-BR" dirty="0"/>
              <a:t>with an increase in the probability of being full time by </a:t>
            </a:r>
            <a:r>
              <a:rPr lang="pt-BR" dirty="0">
                <a:solidFill>
                  <a:srgbClr val="E84A27"/>
                </a:solidFill>
              </a:rPr>
              <a:t>16 percentage points</a:t>
            </a:r>
            <a:endParaRPr lang="en-US" dirty="0">
              <a:solidFill>
                <a:srgbClr val="E84A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2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103</TotalTime>
  <Words>422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Final Project 3</vt:lpstr>
      <vt:lpstr>PowerPoint Presentation</vt:lpstr>
      <vt:lpstr>Cross-validation</vt:lpstr>
      <vt:lpstr>lm.Lasso() is for regression, not classification</vt:lpstr>
      <vt:lpstr>Is C an interior solution? Poll…</vt:lpstr>
      <vt:lpstr>CV Notes</vt:lpstr>
      <vt:lpstr>Inference &amp; Interpretation</vt:lpstr>
      <vt:lpstr>Are these marginal effects? Most significant coef?</vt:lpstr>
      <vt:lpstr>INTERPRETING marginal effects</vt:lpstr>
      <vt:lpstr>Interpretation is inference: X&amp;y relationships</vt:lpstr>
      <vt:lpstr>Interpretation is inference: X&amp;y relationships</vt:lpstr>
      <vt:lpstr>Train-test splits</vt:lpstr>
      <vt:lpstr>Rule of thumb: 10k-100k training observations </vt:lpstr>
      <vt:lpstr>The silly mistakes</vt:lpstr>
      <vt:lpstr>Sklearn.module.model.score()</vt:lpstr>
      <vt:lpstr>If regression problem (continuous label)…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3</dc:title>
  <dc:creator>Julian Wade</dc:creator>
  <cp:lastModifiedBy>Julian Wade</cp:lastModifiedBy>
  <cp:revision>6</cp:revision>
  <dcterms:created xsi:type="dcterms:W3CDTF">2021-04-25T00:55:28Z</dcterms:created>
  <dcterms:modified xsi:type="dcterms:W3CDTF">2021-04-27T19:16:49Z</dcterms:modified>
</cp:coreProperties>
</file>