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62" r:id="rId3"/>
    <p:sldId id="309" r:id="rId4"/>
    <p:sldId id="310" r:id="rId5"/>
    <p:sldId id="311" r:id="rId6"/>
    <p:sldId id="305" r:id="rId7"/>
    <p:sldId id="261" r:id="rId8"/>
    <p:sldId id="312" r:id="rId9"/>
    <p:sldId id="315" r:id="rId10"/>
    <p:sldId id="313" r:id="rId11"/>
    <p:sldId id="320" r:id="rId12"/>
    <p:sldId id="321" r:id="rId13"/>
    <p:sldId id="322" r:id="rId14"/>
    <p:sldId id="324" r:id="rId15"/>
    <p:sldId id="325" r:id="rId16"/>
    <p:sldId id="279" r:id="rId17"/>
    <p:sldId id="316" r:id="rId18"/>
    <p:sldId id="335" r:id="rId19"/>
    <p:sldId id="326" r:id="rId20"/>
    <p:sldId id="327" r:id="rId21"/>
    <p:sldId id="328" r:id="rId22"/>
    <p:sldId id="329" r:id="rId23"/>
    <p:sldId id="300" r:id="rId24"/>
    <p:sldId id="332" r:id="rId25"/>
    <p:sldId id="301" r:id="rId26"/>
    <p:sldId id="273" r:id="rId27"/>
    <p:sldId id="274" r:id="rId28"/>
    <p:sldId id="333" r:id="rId29"/>
    <p:sldId id="334" r:id="rId30"/>
    <p:sldId id="330" r:id="rId31"/>
    <p:sldId id="331" r:id="rId32"/>
    <p:sldId id="304"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D00"/>
    <a:srgbClr val="FEEFBF"/>
    <a:srgbClr val="000000"/>
    <a:srgbClr val="FFF600"/>
    <a:srgbClr val="4D5689"/>
    <a:srgbClr val="CB2A7A"/>
    <a:srgbClr val="4DBD66"/>
    <a:srgbClr val="20B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n" i="off">
        <a:font>
          <a:latin typeface="Iosevka"/>
          <a:ea typeface="Iosevka"/>
          <a:cs typeface="Iosevk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75"/>
    <p:restoredTop sz="69535"/>
  </p:normalViewPr>
  <p:slideViewPr>
    <p:cSldViewPr snapToGrid="0">
      <p:cViewPr>
        <p:scale>
          <a:sx n="69" d="100"/>
          <a:sy n="69" d="100"/>
        </p:scale>
        <p:origin x="984" y="304"/>
      </p:cViewPr>
      <p:guideLst/>
    </p:cSldViewPr>
  </p:slideViewPr>
  <p:notesTextViewPr>
    <p:cViewPr>
      <p:scale>
        <a:sx n="160" d="100"/>
        <a:sy n="16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xfrm>
            <a:off x="1143000" y="685800"/>
            <a:ext cx="4572000" cy="3429000"/>
          </a:xfrm>
          <a:prstGeom prst="rect">
            <a:avLst/>
          </a:prstGeom>
        </p:spPr>
        <p:txBody>
          <a:bodyPr/>
          <a:lstStyle/>
          <a:p>
            <a:endParaRPr/>
          </a:p>
        </p:txBody>
      </p:sp>
      <p:sp>
        <p:nvSpPr>
          <p:cNvPr id="153" name="Shape 15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a:t>Hi</a:t>
            </a:r>
            <a:r>
              <a:rPr dirty="0"/>
              <a:t> everyone!</a:t>
            </a:r>
            <a:r>
              <a:rPr lang="en-US" dirty="0"/>
              <a:t> Thank you for coming to my FPO.</a:t>
            </a:r>
          </a:p>
          <a:p>
            <a:r>
              <a:rPr lang="en-US" dirty="0"/>
              <a:t>I’m Joomy, and t</a:t>
            </a:r>
            <a:r>
              <a:rPr dirty="0"/>
              <a:t>oday I'm </a:t>
            </a:r>
            <a:r>
              <a:rPr dirty="0" err="1"/>
              <a:t>gonna</a:t>
            </a:r>
            <a:r>
              <a:rPr dirty="0"/>
              <a:t> talk about </a:t>
            </a:r>
            <a:r>
              <a:rPr lang="en-US" dirty="0"/>
              <a:t>a </a:t>
            </a:r>
            <a:r>
              <a:rPr dirty="0"/>
              <a:t>verified foreign function interface between Coq and C</a:t>
            </a:r>
            <a:r>
              <a:rPr lang="en-US" dirty="0"/>
              <a:t>, and my contributions to this project, especially about how we used existing metaprogramming techniques, and devised new ones.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E15D6-06AC-82D2-78A0-66BC294CFF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662EF3-45E8-88AB-4189-A09A72873C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E63610-66F3-C1B1-D7F7-46B75EBB74B0}"/>
              </a:ext>
            </a:extLst>
          </p:cNvPr>
          <p:cNvSpPr>
            <a:spLocks noGrp="1"/>
          </p:cNvSpPr>
          <p:nvPr>
            <p:ph type="body" idx="1"/>
          </p:nvPr>
        </p:nvSpPr>
        <p:spPr/>
        <p:txBody>
          <a:bodyPr/>
          <a:lstStyle/>
          <a:p>
            <a:r>
              <a:rPr lang="en-US" dirty="0"/>
              <a:t>Not to sound like an infomercial, but there’s more! We can also generate the function description automatically using the generator we wrote with </a:t>
            </a:r>
            <a:r>
              <a:rPr lang="en-US" dirty="0" err="1"/>
              <a:t>MetaCoq</a:t>
            </a:r>
            <a:r>
              <a:rPr lang="en-US" dirty="0"/>
              <a:t>.</a:t>
            </a:r>
          </a:p>
          <a:p>
            <a:endParaRPr lang="en-US" dirty="0"/>
          </a:p>
          <a:p>
            <a:r>
              <a:rPr lang="en-US" dirty="0"/>
              <a:t>Well, how is that possible? Through a lot of metaprogramming efforts.</a:t>
            </a:r>
          </a:p>
        </p:txBody>
      </p:sp>
    </p:spTree>
    <p:extLst>
      <p:ext uri="{BB962C8B-B14F-4D97-AF65-F5344CB8AC3E}">
        <p14:creationId xmlns:p14="http://schemas.microsoft.com/office/powerpoint/2010/main" val="2754752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what do I even mean by metaprogramming? Metaprogramming is simply programs generating or inspecting other programs.</a:t>
            </a:r>
          </a:p>
          <a:p>
            <a:r>
              <a:rPr lang="en-US" dirty="0"/>
              <a:t>It comes in all shapes and colors: C macros are metaprogramming. `eval` in JavaScript is metaprogramming. Replacing text in your code before every compilation is metaprogramming. Template Haskell is metaprogramming.</a:t>
            </a:r>
          </a:p>
          <a:p>
            <a:endParaRPr lang="en-US" dirty="0"/>
          </a:p>
          <a:p>
            <a:r>
              <a:rPr lang="en-US" dirty="0"/>
              <a:t>There are a few different axes we can categorize metaprogramming:</a:t>
            </a:r>
          </a:p>
          <a:p>
            <a:pPr marL="342900" indent="-342900">
              <a:buFontTx/>
              <a:buChar char="-"/>
            </a:pPr>
            <a:r>
              <a:rPr lang="en-US" dirty="0"/>
              <a:t>compile-time vs run-time, based on when the generation or introspection happens. C macros or Template Haskell are compile-time, JavaScript’s `eval` is run-time.</a:t>
            </a:r>
          </a:p>
          <a:p>
            <a:pPr marL="342900" indent="-342900">
              <a:buFontTx/>
              <a:buChar char="-"/>
            </a:pPr>
            <a:r>
              <a:rPr lang="en-US" dirty="0"/>
              <a:t>homogeneous vs heterogenous, based on which language is generating or inspecting which. If a language does it to itself, it’s homogeneous. Template Haskell, once again, homogeneous. JavaScript’s `eval`, homogeneous. C macros, I’d argue are heterogeneous, the macro directives appear inside C code but they have their own language with its own if statements and definitions and namespaces.</a:t>
            </a:r>
          </a:p>
          <a:p>
            <a:pPr marL="342900" indent="-342900">
              <a:buFontTx/>
              <a:buChar char="-"/>
            </a:pPr>
            <a:r>
              <a:rPr lang="en-US" dirty="0"/>
              <a:t>text-based vs term-based, how bindings are handled, etc.</a:t>
            </a:r>
          </a:p>
          <a:p>
            <a:pPr marL="342900" indent="-342900">
              <a:buFontTx/>
              <a:buChar char="-"/>
            </a:pPr>
            <a:endParaRPr lang="en-US" dirty="0"/>
          </a:p>
          <a:p>
            <a:pPr marL="0" indent="0">
              <a:buFontTx/>
              <a:buNone/>
            </a:pPr>
            <a:r>
              <a:rPr lang="en-US" dirty="0"/>
              <a:t>Okay, so which kind do we care about here? Well, in the </a:t>
            </a:r>
            <a:r>
              <a:rPr lang="en-US" dirty="0" err="1"/>
              <a:t>VeriFFI</a:t>
            </a:r>
            <a:r>
              <a:rPr lang="en-US" dirty="0"/>
              <a:t> project, we use </a:t>
            </a:r>
            <a:r>
              <a:rPr lang="en-US" dirty="0" err="1"/>
              <a:t>MetaCoq</a:t>
            </a:r>
            <a:r>
              <a:rPr lang="en-US" dirty="0"/>
              <a:t> and </a:t>
            </a:r>
            <a:r>
              <a:rPr lang="en-US" dirty="0" err="1"/>
              <a:t>Ltac</a:t>
            </a:r>
            <a:r>
              <a:rPr lang="en-US" dirty="0"/>
              <a:t> for metaprogramming.</a:t>
            </a:r>
          </a:p>
        </p:txBody>
      </p:sp>
    </p:spTree>
    <p:extLst>
      <p:ext uri="{BB962C8B-B14F-4D97-AF65-F5344CB8AC3E}">
        <p14:creationId xmlns:p14="http://schemas.microsoft.com/office/powerpoint/2010/main" val="2096653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96DA6-71F8-87E8-E36C-AF21837E8E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5FE5AC-97DA-3D59-ED3A-B1D3F52E3E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42BC9F-B421-D544-2643-A4C4632C0A4C}"/>
              </a:ext>
            </a:extLst>
          </p:cNvPr>
          <p:cNvSpPr>
            <a:spLocks noGrp="1"/>
          </p:cNvSpPr>
          <p:nvPr>
            <p:ph type="body" idx="1"/>
          </p:nvPr>
        </p:nvSpPr>
        <p:spPr/>
        <p:txBody>
          <a:bodyPr/>
          <a:lstStyle/>
          <a:p>
            <a:r>
              <a:rPr lang="en-US" dirty="0" err="1"/>
              <a:t>MetaCoq</a:t>
            </a:r>
            <a:r>
              <a:rPr lang="en-US" dirty="0"/>
              <a:t> is a project formalizing Coq in Coq, but it also comes with a “Template Haskell”-like system. This system lets you express metaprograms in what is called a “template monad”. At compile time, you can run these programs, and these programs can inspect existing terms and types, they can generate new types and terms. They can add new definitions, new type class instances etc.</a:t>
            </a:r>
          </a:p>
          <a:p>
            <a:endParaRPr lang="en-US" dirty="0"/>
          </a:p>
          <a:p>
            <a:r>
              <a:rPr lang="en-US" dirty="0"/>
              <a:t>Both the language of metaprograms, and the language our metaprograms manipulate are Gallina. Therefore, this is a homogeneous compile-time metaprogramming system.</a:t>
            </a:r>
          </a:p>
        </p:txBody>
      </p:sp>
    </p:spTree>
    <p:extLst>
      <p:ext uri="{BB962C8B-B14F-4D97-AF65-F5344CB8AC3E}">
        <p14:creationId xmlns:p14="http://schemas.microsoft.com/office/powerpoint/2010/main" val="2504446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4DE5C-B47A-1E95-28B6-07BB53C158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54FDC1-22B9-2472-E552-4B0348A809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C2B9BA-91FA-A398-B659-D205431DABA8}"/>
              </a:ext>
            </a:extLst>
          </p:cNvPr>
          <p:cNvSpPr>
            <a:spLocks noGrp="1"/>
          </p:cNvSpPr>
          <p:nvPr>
            <p:ph type="body" idx="1"/>
          </p:nvPr>
        </p:nvSpPr>
        <p:spPr/>
        <p:txBody>
          <a:bodyPr/>
          <a:lstStyle/>
          <a:p>
            <a:r>
              <a:rPr lang="en-US" dirty="0"/>
              <a:t>The other tool we use for metaprogramming is </a:t>
            </a:r>
            <a:r>
              <a:rPr lang="en-US" dirty="0" err="1"/>
              <a:t>Ltac</a:t>
            </a:r>
            <a:r>
              <a:rPr lang="en-US" dirty="0"/>
              <a:t>. </a:t>
            </a:r>
            <a:r>
              <a:rPr lang="en-US" dirty="0" err="1"/>
              <a:t>Ltac</a:t>
            </a:r>
            <a:r>
              <a:rPr lang="en-US" dirty="0"/>
              <a:t> is </a:t>
            </a:r>
            <a:r>
              <a:rPr lang="en-US" dirty="0" err="1"/>
              <a:t>Coq’s</a:t>
            </a:r>
            <a:r>
              <a:rPr lang="en-US" dirty="0"/>
              <a:t> tactic system. It is not commonly thought as a metaprogramming system but all it does it letting the user inspect types, terms, and proof states. When a definition is finished, </a:t>
            </a:r>
            <a:r>
              <a:rPr lang="en-US" dirty="0" err="1"/>
              <a:t>Ltac</a:t>
            </a:r>
            <a:r>
              <a:rPr lang="en-US" dirty="0"/>
              <a:t> generates a proof term, so it does proof term generation as well.</a:t>
            </a:r>
          </a:p>
          <a:p>
            <a:endParaRPr lang="en-US" dirty="0"/>
          </a:p>
          <a:p>
            <a:r>
              <a:rPr lang="en-US" dirty="0" err="1"/>
              <a:t>Ltac</a:t>
            </a:r>
            <a:r>
              <a:rPr lang="en-US" dirty="0"/>
              <a:t> has its own language for tactics, but it generates a different language, Gallina, so we can categorize it as a heterogeneous compile-time metaprogramming system.</a:t>
            </a:r>
          </a:p>
        </p:txBody>
      </p:sp>
    </p:spTree>
    <p:extLst>
      <p:ext uri="{BB962C8B-B14F-4D97-AF65-F5344CB8AC3E}">
        <p14:creationId xmlns:p14="http://schemas.microsoft.com/office/powerpoint/2010/main" val="2323696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9F2BC-10DD-BFE2-6B09-D49DB6B03C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DA09B2-5D58-B176-363F-072DFFB22E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1E923D-B5A7-48AB-5E7C-C4E2FB974BA2}"/>
              </a:ext>
            </a:extLst>
          </p:cNvPr>
          <p:cNvSpPr>
            <a:spLocks noGrp="1"/>
          </p:cNvSpPr>
          <p:nvPr>
            <p:ph type="body" idx="1"/>
          </p:nvPr>
        </p:nvSpPr>
        <p:spPr/>
        <p:txBody>
          <a:bodyPr/>
          <a:lstStyle/>
          <a:p>
            <a:r>
              <a:rPr lang="en-US" dirty="0"/>
              <a:t>So, why am I talking about this? Well, it’s because I had to make a choice about how we generate things.</a:t>
            </a:r>
          </a:p>
          <a:p>
            <a:r>
              <a:rPr lang="en-US" dirty="0"/>
              <a:t>I could choose to take foreign types and functions (the module implementations I showed you before), and generate a scary VST specification directly from that, using </a:t>
            </a:r>
            <a:r>
              <a:rPr lang="en-US" dirty="0" err="1"/>
              <a:t>MetaCoq</a:t>
            </a:r>
            <a:r>
              <a:rPr lang="en-US" dirty="0"/>
              <a:t> or </a:t>
            </a:r>
            <a:r>
              <a:rPr lang="en-US" dirty="0" err="1"/>
              <a:t>Ltac</a:t>
            </a:r>
            <a:r>
              <a:rPr lang="en-US" dirty="0"/>
              <a:t>. That’s still a doable thing (at least with </a:t>
            </a:r>
            <a:r>
              <a:rPr lang="en-US" dirty="0" err="1"/>
              <a:t>MetaCoq</a:t>
            </a:r>
            <a:r>
              <a:rPr lang="en-US" dirty="0"/>
              <a:t>), but that would require writing a colossal metaprogram. We can call that approach “monolithic generation".</a:t>
            </a:r>
          </a:p>
          <a:p>
            <a:endParaRPr lang="en-US" dirty="0"/>
          </a:p>
          <a:p>
            <a:pPr marL="0" marR="0" indent="0" algn="l" defTabSz="584200" rtl="0" fontAlgn="auto" latinLnBrk="0" hangingPunct="0">
              <a:lnSpc>
                <a:spcPct val="100000"/>
              </a:lnSpc>
              <a:spcBef>
                <a:spcPts val="0"/>
              </a:spcBef>
              <a:spcAft>
                <a:spcPts val="0"/>
              </a:spcAft>
              <a:buClrTx/>
              <a:buSzTx/>
              <a:buFontTx/>
              <a:buNone/>
              <a:tabLst/>
            </a:pPr>
            <a:r>
              <a:rPr lang="en-US" dirty="0"/>
              <a:t>There are two problems with this approach, supposing we use </a:t>
            </a:r>
            <a:r>
              <a:rPr lang="en-US" dirty="0" err="1"/>
              <a:t>MetaCoq</a:t>
            </a:r>
            <a:r>
              <a:rPr lang="en-US" dirty="0"/>
              <a:t>: &lt;click&gt;</a:t>
            </a:r>
          </a:p>
          <a:p>
            <a:pPr marL="0" marR="0" indent="0" algn="l" defTabSz="5842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endParaRPr>
          </a:p>
          <a:p>
            <a:pPr lvl="2" indent="0" algn="l"/>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1. </a:t>
            </a:r>
            <a:r>
              <a:rPr kumimoji="0" lang="en-US" sz="2000" b="0" i="0" u="none" strike="noStrike" cap="none" spc="0" normalizeH="0" baseline="0" dirty="0" err="1">
                <a:ln>
                  <a:noFill/>
                </a:ln>
                <a:solidFill>
                  <a:srgbClr val="CB2A7A"/>
                </a:solidFill>
                <a:effectLst/>
                <a:uFillTx/>
                <a:latin typeface="Helvetica Neue"/>
                <a:ea typeface="Helvetica Neue"/>
                <a:cs typeface="Helvetica Neue"/>
                <a:sym typeface="Helvetica Neue"/>
              </a:rPr>
              <a:t>MetaCoq's</a:t>
            </a: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 representation of Coq terms is "</a:t>
            </a:r>
            <a:r>
              <a:rPr kumimoji="0" lang="en-US" sz="2000" i="0" u="none" strike="noStrike" cap="none" spc="0" normalizeH="0" baseline="0" dirty="0">
                <a:ln>
                  <a:noFill/>
                </a:ln>
                <a:solidFill>
                  <a:srgbClr val="CB2A7A"/>
                </a:solidFill>
                <a:effectLst/>
                <a:uFillTx/>
                <a:latin typeface="Helvetica Neue"/>
                <a:ea typeface="Helvetica Neue"/>
                <a:cs typeface="Helvetica Neue"/>
                <a:sym typeface="Helvetica Neue"/>
              </a:rPr>
              <a:t>low level</a:t>
            </a: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 by design. </a:t>
            </a:r>
            <a:r>
              <a:rPr lang="en-US" sz="2000" dirty="0"/>
              <a:t>They kept the core language to a minimum, which made it easier to write proofs about, which is </a:t>
            </a:r>
            <a:r>
              <a:rPr lang="en-US" sz="2000" dirty="0" err="1"/>
              <a:t>MetaCoq’s</a:t>
            </a:r>
            <a:r>
              <a:rPr lang="en-US" sz="2000" dirty="0"/>
              <a:t> primary goal, but this made it harder to generate code in the core language. It’s unavoidable to run into certain issues. The graph predicate generation part of our development is more monolithic, so I did run into these issues and had to come up with solutions to get around them:</a:t>
            </a:r>
            <a:b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br>
            <a:endPar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endParaRPr>
          </a:p>
          <a:p>
            <a:pPr marL="342900" indent="-342900">
              <a:buFont typeface="Arial" panose="020B0604020202020204" pitchFamily="34" charset="0"/>
              <a:buChar char="•"/>
            </a:pPr>
            <a:r>
              <a:rPr lang="en-US" sz="2000" dirty="0" err="1"/>
              <a:t>MetaCoq</a:t>
            </a:r>
            <a:r>
              <a:rPr lang="en-US" sz="2000" dirty="0"/>
              <a:t> terms use De Bruijn indices for bound variables.</a:t>
            </a:r>
          </a:p>
          <a:p>
            <a:pPr marL="342900" indent="-342900">
              <a:buFont typeface="Arial" panose="020B0604020202020204" pitchFamily="34" charset="0"/>
              <a:buChar char="•"/>
            </a:pPr>
            <a:r>
              <a:rPr lang="en-US" sz="2000" dirty="0" err="1"/>
              <a:t>MetaCoq</a:t>
            </a:r>
            <a:r>
              <a:rPr lang="en-US" sz="2000" dirty="0"/>
              <a:t> doesn't allow mutually recursive type class instances so you can only define one at a time. </a:t>
            </a:r>
          </a:p>
          <a:p>
            <a:pPr marL="342900" indent="-342900">
              <a:buFont typeface="Arial" panose="020B0604020202020204" pitchFamily="34" charset="0"/>
              <a:buChar char="•"/>
            </a:pPr>
            <a:r>
              <a:rPr lang="en-US" sz="2000" dirty="0"/>
              <a:t>Recursive calls have to refer to a specific fix expression, which means you cannot absentmindedly do a recursive call on constructor arguments and let type class resolution handle where the call goes.</a:t>
            </a:r>
          </a:p>
          <a:p>
            <a:pPr marL="342900" indent="-342900">
              <a:buFont typeface="Arial" panose="020B0604020202020204" pitchFamily="34" charset="0"/>
              <a:buChar char="•"/>
            </a:pPr>
            <a:r>
              <a:rPr lang="en-US" sz="2000" dirty="0"/>
              <a:t>Type class inference has to resolve immediately, not when all the definitions are finished or anything like that. You cannot hope that everything will be fine at the end and avoid rigor.</a:t>
            </a:r>
          </a:p>
          <a:p>
            <a:pPr marL="342900" indent="-342900">
              <a:buFont typeface="Arial" panose="020B0604020202020204" pitchFamily="34" charset="0"/>
              <a:buChar char="•"/>
            </a:pPr>
            <a:r>
              <a:rPr lang="en-US" sz="2000" dirty="0"/>
              <a:t>There is no easy inference based on a context. You have to create a context yourself and then run the inference primitive in </a:t>
            </a:r>
            <a:r>
              <a:rPr lang="en-US" sz="2000" dirty="0" err="1"/>
              <a:t>MetaCoq</a:t>
            </a:r>
            <a:r>
              <a:rPr lang="en-US" sz="2000" dirty="0"/>
              <a:t>, essentially doing lambda lifting.</a:t>
            </a:r>
            <a:br>
              <a:rPr lang="en-US" sz="2000" dirty="0"/>
            </a:br>
            <a:br>
              <a:rPr lang="en-US" sz="2000" dirty="0"/>
            </a:br>
            <a:r>
              <a:rPr lang="en-US" sz="2000" dirty="0"/>
              <a:t>I describe these solutions in my thesis.</a:t>
            </a:r>
          </a:p>
          <a:p>
            <a:pPr marL="342900" lvl="4" indent="-342900" algn="l">
              <a:buFont typeface="Arial" panose="020B0604020202020204" pitchFamily="34" charset="0"/>
              <a:buChar char="•"/>
            </a:pPr>
            <a:endParaRPr lang="en-US" sz="2000" b="0" dirty="0">
              <a:solidFill>
                <a:srgbClr val="CB2A7A"/>
              </a:solidFill>
            </a:endParaRPr>
          </a:p>
          <a:p>
            <a:pPr marL="0" lvl="4" indent="0" algn="l">
              <a:buFont typeface="Arial" panose="020B0604020202020204" pitchFamily="34" charset="0"/>
              <a:buNone/>
            </a:pPr>
            <a:r>
              <a:rPr lang="en-US" sz="2000" b="0" dirty="0">
                <a:solidFill>
                  <a:srgbClr val="CB2A7A"/>
                </a:solidFill>
              </a:rPr>
              <a:t>The other important reason to avoid monolithic generation is this:</a:t>
            </a:r>
          </a:p>
          <a:p>
            <a:pPr lvl="4" indent="0" algn="l"/>
            <a:r>
              <a:rPr lang="en-US" sz="2000" b="0" dirty="0">
                <a:solidFill>
                  <a:srgbClr val="CB2A7A"/>
                </a:solidFill>
              </a:rPr>
              <a:t>2. Metaprograms are </a:t>
            </a:r>
            <a:r>
              <a:rPr lang="en-US" sz="2000" dirty="0">
                <a:solidFill>
                  <a:srgbClr val="CB2A7A"/>
                </a:solidFill>
              </a:rPr>
              <a:t>harder</a:t>
            </a:r>
            <a:r>
              <a:rPr lang="en-US" sz="2000" b="0" dirty="0">
                <a:solidFill>
                  <a:srgbClr val="CB2A7A"/>
                </a:solidFill>
              </a:rPr>
              <a:t> to reason about! It is harder for us to tell if our metaprogram generates the right thing, and that it always works. Reasoning about metaprograms requires reasoning from a meta-level above, which is like </a:t>
            </a:r>
            <a:r>
              <a:rPr lang="en-US" sz="2000" b="0" i="1" dirty="0">
                <a:solidFill>
                  <a:srgbClr val="CB2A7A"/>
                </a:solidFill>
              </a:rPr>
              <a:t>chopping veggies with oven mitts on.</a:t>
            </a:r>
          </a:p>
          <a:p>
            <a:endParaRPr lang="en-US" dirty="0"/>
          </a:p>
        </p:txBody>
      </p:sp>
    </p:spTree>
    <p:extLst>
      <p:ext uri="{BB962C8B-B14F-4D97-AF65-F5344CB8AC3E}">
        <p14:creationId xmlns:p14="http://schemas.microsoft.com/office/powerpoint/2010/main" val="3427637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50B62-952C-2733-FE5A-6CA1AF9B6B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D3A712-7536-07FB-AD71-522D336B7B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850B6F-C6AB-EC05-F664-8CF124D9B226}"/>
              </a:ext>
            </a:extLst>
          </p:cNvPr>
          <p:cNvSpPr>
            <a:spLocks noGrp="1"/>
          </p:cNvSpPr>
          <p:nvPr>
            <p:ph type="body" idx="1"/>
          </p:nvPr>
        </p:nvSpPr>
        <p:spPr/>
        <p:txBody>
          <a:bodyPr/>
          <a:lstStyle/>
          <a:p>
            <a:r>
              <a:rPr lang="en-US" dirty="0"/>
              <a:t>Here’s what I suggest instead.</a:t>
            </a:r>
          </a:p>
          <a:p>
            <a:r>
              <a:rPr lang="en-US" dirty="0"/>
              <a:t>&lt;click&gt; We come up with an </a:t>
            </a:r>
            <a:r>
              <a:rPr lang="en-US" b="1" dirty="0"/>
              <a:t>intermediate representation</a:t>
            </a:r>
            <a:r>
              <a:rPr lang="en-US" dirty="0"/>
              <a:t>. In my case, this is the reified description type.</a:t>
            </a:r>
          </a:p>
          <a:p>
            <a:r>
              <a:rPr lang="en-US" dirty="0"/>
              <a:t>&lt;click&gt; We can generate these descriptions using metaprogramming.</a:t>
            </a:r>
            <a:br>
              <a:rPr lang="en-US" dirty="0"/>
            </a:br>
            <a:r>
              <a:rPr lang="en-US" dirty="0"/>
              <a:t>&lt;click&gt; But for the rest, we do not need compile-time metaprogramming. We can write a Gallina function that takes this description and computes a VST specification.</a:t>
            </a:r>
          </a:p>
          <a:p>
            <a:endParaRPr lang="en-US" dirty="0"/>
          </a:p>
          <a:p>
            <a:r>
              <a:rPr lang="en-US" dirty="0"/>
              <a:t>This way we isolate the metaprogram to the first half of generation. We generate the VST spec, by first distilling into a multi-purpose description, and from there we can do a lot of things as we wish.</a:t>
            </a:r>
          </a:p>
          <a:p>
            <a:endParaRPr lang="en-US" dirty="0"/>
          </a:p>
          <a:p>
            <a:r>
              <a:rPr lang="en-US" dirty="0"/>
              <a:t>&lt;click&gt; In our verified FFI project, we use </a:t>
            </a:r>
            <a:r>
              <a:rPr lang="en-US" dirty="0" err="1"/>
              <a:t>MetaCoq</a:t>
            </a:r>
            <a:r>
              <a:rPr lang="en-US" dirty="0"/>
              <a:t> to generate the graph predicates and reified descriptions. These are separate generations. The lemmas about our graph predicates are generated via </a:t>
            </a:r>
            <a:r>
              <a:rPr lang="en-US" dirty="0" err="1"/>
              <a:t>Ltac</a:t>
            </a:r>
            <a:r>
              <a:rPr lang="en-US" dirty="0"/>
              <a:t>. These predicates and lemmas are then used in the reified descriptions.</a:t>
            </a:r>
          </a:p>
          <a:p>
            <a:endParaRPr lang="en-US" dirty="0"/>
          </a:p>
          <a:p>
            <a:r>
              <a:rPr lang="en-US" dirty="0"/>
              <a:t>&lt;click&gt; Since I believe this is one of the scientific contributions of my thesis, I want to focus a bit more on the reified descriptions.</a:t>
            </a:r>
          </a:p>
        </p:txBody>
      </p:sp>
    </p:spTree>
    <p:extLst>
      <p:ext uri="{BB962C8B-B14F-4D97-AF65-F5344CB8AC3E}">
        <p14:creationId xmlns:p14="http://schemas.microsoft.com/office/powerpoint/2010/main" val="2299385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Shape 721"/>
          <p:cNvSpPr>
            <a:spLocks noGrp="1" noRot="1" noChangeAspect="1"/>
          </p:cNvSpPr>
          <p:nvPr>
            <p:ph type="sldImg"/>
          </p:nvPr>
        </p:nvSpPr>
        <p:spPr>
          <a:prstGeom prst="rect">
            <a:avLst/>
          </a:prstGeom>
        </p:spPr>
        <p:txBody>
          <a:bodyPr/>
          <a:lstStyle/>
          <a:p>
            <a:endParaRPr/>
          </a:p>
        </p:txBody>
      </p:sp>
      <p:sp>
        <p:nvSpPr>
          <p:cNvPr id="722" name="Shape 722"/>
          <p:cNvSpPr>
            <a:spLocks noGrp="1"/>
          </p:cNvSpPr>
          <p:nvPr>
            <p:ph type="body" sz="quarter" idx="1"/>
          </p:nvPr>
        </p:nvSpPr>
        <p:spPr>
          <a:prstGeom prst="rect">
            <a:avLst/>
          </a:prstGeom>
        </p:spPr>
        <p:txBody>
          <a:bodyPr/>
          <a:lstStyle/>
          <a:p>
            <a:r>
              <a:rPr lang="en-US" dirty="0"/>
              <a:t>Before that, </a:t>
            </a:r>
            <a:r>
              <a:rPr dirty="0"/>
              <a:t>we should have a quick refresher of what an inductive data type can look like in Coq. This is dependent types land, so there might be some people unfamiliar in the audience.</a:t>
            </a:r>
          </a:p>
          <a:p>
            <a:r>
              <a:rPr dirty="0"/>
              <a:t>(For those who </a:t>
            </a:r>
            <a:r>
              <a:rPr lang="en-US" dirty="0"/>
              <a:t>have seen the </a:t>
            </a:r>
            <a:r>
              <a:rPr dirty="0"/>
              <a:t>ICFP bingo, the vector type has appeared, you can mark it on your card!)</a:t>
            </a:r>
          </a:p>
          <a:p>
            <a:endParaRPr dirty="0"/>
          </a:p>
          <a:p>
            <a:r>
              <a:rPr dirty="0"/>
              <a:t>A parameter is a part of the type that doesn't change among the </a:t>
            </a:r>
            <a:r>
              <a:rPr dirty="0" err="1"/>
              <a:t>subterms</a:t>
            </a:r>
            <a:r>
              <a:rPr dirty="0"/>
              <a:t>. The type A here is a parameter. If your vector is a vector of </a:t>
            </a:r>
            <a:r>
              <a:rPr dirty="0" err="1"/>
              <a:t>booleans</a:t>
            </a:r>
            <a:r>
              <a:rPr dirty="0"/>
              <a:t>, all the </a:t>
            </a:r>
            <a:r>
              <a:rPr dirty="0" err="1"/>
              <a:t>subvectors</a:t>
            </a:r>
            <a:r>
              <a:rPr dirty="0"/>
              <a:t> are </a:t>
            </a:r>
            <a:r>
              <a:rPr dirty="0" err="1"/>
              <a:t>gonna</a:t>
            </a:r>
            <a:r>
              <a:rPr dirty="0"/>
              <a:t> be vectors of </a:t>
            </a:r>
            <a:r>
              <a:rPr dirty="0" err="1"/>
              <a:t>booleans</a:t>
            </a:r>
            <a:r>
              <a:rPr dirty="0"/>
              <a:t>.</a:t>
            </a:r>
          </a:p>
          <a:p>
            <a:r>
              <a:rPr dirty="0"/>
              <a:t>An index is a part of the type that CAN change among the </a:t>
            </a:r>
            <a:r>
              <a:rPr dirty="0" err="1"/>
              <a:t>subterms</a:t>
            </a:r>
            <a:r>
              <a:rPr dirty="0"/>
              <a:t>. Nat here is an index, indicating the length of the vector. If your vector is of length 3, the immediate </a:t>
            </a:r>
            <a:r>
              <a:rPr dirty="0" err="1"/>
              <a:t>subterm</a:t>
            </a:r>
            <a:r>
              <a:rPr dirty="0"/>
              <a:t> will have length 2 and so on.</a:t>
            </a:r>
          </a:p>
          <a:p>
            <a:r>
              <a:rPr dirty="0"/>
              <a:t>An argument is a part of a constructor that holds some value. The cons constructor has </a:t>
            </a:r>
            <a:r>
              <a:rPr lang="en-US" dirty="0"/>
              <a:t>3</a:t>
            </a:r>
            <a:r>
              <a:rPr dirty="0"/>
              <a:t> arguments, for example.</a:t>
            </a:r>
          </a:p>
          <a:p>
            <a:r>
              <a:rPr dirty="0"/>
              <a:t>A result is the what the constructor returns at the end.</a:t>
            </a:r>
            <a:endParaRPr lang="en-US" dirty="0"/>
          </a:p>
          <a:p>
            <a:endParaRPr lang="en-US" dirty="0"/>
          </a:p>
          <a:p>
            <a:r>
              <a:rPr lang="en-US" dirty="0"/>
              <a:t>Now that we agree on a terminology to talk about inductive types, let’s talk about how to describe constructor and function types.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50FE2-9EAE-872F-995A-9872EBA6FC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E564A5-89B3-1410-E5D5-509EFB6DA8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9BABCE-6A2F-3060-F5E2-3119A2435395}"/>
              </a:ext>
            </a:extLst>
          </p:cNvPr>
          <p:cNvSpPr>
            <a:spLocks noGrp="1"/>
          </p:cNvSpPr>
          <p:nvPr>
            <p:ph type="body" idx="1"/>
          </p:nvPr>
        </p:nvSpPr>
        <p:spPr/>
        <p:txBody>
          <a:bodyPr/>
          <a:lstStyle/>
          <a:p>
            <a:r>
              <a:rPr lang="en-US" sz="2400" b="0" dirty="0"/>
              <a:t>If we use </a:t>
            </a:r>
            <a:r>
              <a:rPr lang="en-US" sz="2400" b="0" dirty="0" err="1"/>
              <a:t>MetaCoq’s</a:t>
            </a:r>
            <a:r>
              <a:rPr lang="en-US" sz="2400" b="0" dirty="0"/>
              <a:t> representation for constructor types directly to generate things, we are going to have to deal with this monster.</a:t>
            </a:r>
          </a:p>
          <a:p>
            <a:endParaRPr lang="en-US" sz="2400" b="0" dirty="0"/>
          </a:p>
          <a:p>
            <a:r>
              <a:rPr lang="en-US" sz="2400" b="0" dirty="0"/>
              <a:t>&lt;click&gt; These are the parts that describe the nil and cons constructors for indexed vectors. While this is a nice, extensive deeply embedded description, it is too far from real Coq values. We want a distilled version of this. And that is the reified description mechanism we developed.</a:t>
            </a:r>
          </a:p>
        </p:txBody>
      </p:sp>
    </p:spTree>
    <p:extLst>
      <p:ext uri="{BB962C8B-B14F-4D97-AF65-F5344CB8AC3E}">
        <p14:creationId xmlns:p14="http://schemas.microsoft.com/office/powerpoint/2010/main" val="3375213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4D725-F4F7-AB39-66B0-E930E069DA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0DC200-D1FF-3C18-6366-A2F8882D6F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666C75-823A-122A-09B9-5FEA64D23BE6}"/>
              </a:ext>
            </a:extLst>
          </p:cNvPr>
          <p:cNvSpPr>
            <a:spLocks noGrp="1"/>
          </p:cNvSpPr>
          <p:nvPr>
            <p:ph type="body" idx="1"/>
          </p:nvPr>
        </p:nvSpPr>
        <p:spPr/>
        <p:txBody>
          <a:bodyPr/>
          <a:lstStyle/>
          <a:p>
            <a:r>
              <a:rPr lang="en-US" sz="2400" dirty="0"/>
              <a:t>As a metaprogramming term, reifying means representing a language construct into an explicit object in a language. Here are we trying to define an inductive type in Coq, that describes different parts of a Coq constructor type or a Coq function type.</a:t>
            </a:r>
          </a:p>
          <a:p>
            <a:endParaRPr lang="en-US" sz="2400" dirty="0"/>
          </a:p>
          <a:p>
            <a:r>
              <a:rPr lang="en-US" sz="2400" dirty="0"/>
              <a:t>Essentially, we have a different constructor for each component. Type parameters, arguments, and the return type.</a:t>
            </a:r>
          </a:p>
          <a:p>
            <a:r>
              <a:rPr lang="en-US" sz="2400" dirty="0"/>
              <a:t>&lt;click&gt; Notice that all except the return type take a function as an argument.</a:t>
            </a:r>
          </a:p>
          <a:p>
            <a:r>
              <a:rPr lang="en-US" sz="2400" dirty="0"/>
              <a:t>This might seem familiar to you from the work on higher-order abstract syntax, and it is indeed inspired from that.</a:t>
            </a:r>
          </a:p>
          <a:p>
            <a:r>
              <a:rPr lang="en-US" sz="2400" dirty="0"/>
              <a:t>The difference here is that we have a way of telling apart what part of a type we are looking at, and we can add extra information about the types we are dealing with. The annotation argument (written here as </a:t>
            </a:r>
            <a:r>
              <a:rPr lang="en-US" sz="2400" dirty="0" err="1"/>
              <a:t>ann</a:t>
            </a:r>
            <a:r>
              <a:rPr lang="en-US" sz="2400" dirty="0"/>
              <a:t>) carries the extra information.</a:t>
            </a:r>
            <a:br>
              <a:rPr lang="en-US" sz="2400" dirty="0"/>
            </a:br>
            <a:r>
              <a:rPr lang="en-US" sz="2400" dirty="0"/>
              <a:t>Here we are mixing deep and shallow embeddings: We use the deep embedding part to distinguish the components of a type, but we are using the shallow part to annotate these components with a type class instance.</a:t>
            </a:r>
          </a:p>
          <a:p>
            <a:endParaRPr lang="en-US" sz="2400" dirty="0"/>
          </a:p>
          <a:p>
            <a:r>
              <a:rPr lang="en-US" sz="2400" dirty="0"/>
              <a:t>We already have seen an example reified description for the </a:t>
            </a:r>
            <a:r>
              <a:rPr lang="en-US" sz="2400" dirty="0" err="1"/>
              <a:t>to_nat</a:t>
            </a:r>
            <a:r>
              <a:rPr lang="en-US" sz="2400" dirty="0"/>
              <a:t> function, but here’s another example:</a:t>
            </a:r>
          </a:p>
          <a:p>
            <a:endParaRPr lang="en-US" sz="2400" dirty="0"/>
          </a:p>
          <a:p>
            <a:r>
              <a:rPr lang="en-US" sz="2400" dirty="0"/>
              <a:t>&lt;click&gt; We want to describe the type of the cons constructor for indexed vectors. Notice that the type class instances are playing nicely with dependent types.</a:t>
            </a:r>
          </a:p>
          <a:p>
            <a:r>
              <a:rPr lang="en-US" sz="2400" dirty="0"/>
              <a:t>&lt;click&gt; We can also describe the type of a function on indexed vectors.</a:t>
            </a:r>
          </a:p>
          <a:p>
            <a:endParaRPr lang="en-US" sz="2400" dirty="0"/>
          </a:p>
          <a:p>
            <a:r>
              <a:rPr lang="en-US" sz="2400" dirty="0"/>
              <a:t>These descriptions can be automatically generated from the function types, using our generators based on </a:t>
            </a:r>
            <a:r>
              <a:rPr lang="en-US" sz="2400" dirty="0" err="1"/>
              <a:t>MetaCoq</a:t>
            </a:r>
            <a:r>
              <a:rPr lang="en-US" sz="2400" dirty="0"/>
              <a:t>.</a:t>
            </a:r>
          </a:p>
          <a:p>
            <a:endParaRPr lang="en-US" sz="2400" dirty="0"/>
          </a:p>
          <a:p>
            <a:r>
              <a:rPr lang="en-US" sz="2400" dirty="0"/>
              <a:t>There are other approaches that try to combine deep and shallow embeddings, namely by McBride, and also by Prinz et al. Their work is more general than ours, but our specific setup of languages allows us to avoid some of their more complicated mechanisms involving the universe pattern. We can simply</a:t>
            </a:r>
          </a:p>
          <a:p>
            <a:r>
              <a:rPr lang="en-US" sz="2400" dirty="0"/>
              <a:t>&lt;click&gt; annotate the components with type class instances thanks to this coincidence, since the language we are describing is a part of Coq, and we are annotating with Coq type classes.</a:t>
            </a:r>
          </a:p>
          <a:p>
            <a:r>
              <a:rPr lang="en-US" sz="2400" b="1" dirty="0"/>
              <a:t>Here’s the gist of the reified descriptions in one sentence: By making the describer and </a:t>
            </a:r>
            <a:r>
              <a:rPr lang="en-US" sz="2400" b="1" dirty="0" err="1"/>
              <a:t>describee</a:t>
            </a:r>
            <a:r>
              <a:rPr lang="en-US" sz="2400" b="1" dirty="0"/>
              <a:t> the same language, and using higher-order abstract syntax, we can handle dependent types and annotate each component in a concise and type-safe way.</a:t>
            </a:r>
          </a:p>
          <a:p>
            <a:endParaRPr lang="en-US" sz="2400" b="1" dirty="0"/>
          </a:p>
          <a:p>
            <a:r>
              <a:rPr lang="en-US" sz="2400" b="0" dirty="0"/>
              <a:t>The annotation we have in this example here talks about how values of a Coq type are represented in the heap graph when the program is compiled to C, but we can annotate descriptions with anything we want.</a:t>
            </a:r>
          </a:p>
        </p:txBody>
      </p:sp>
    </p:spTree>
    <p:extLst>
      <p:ext uri="{BB962C8B-B14F-4D97-AF65-F5344CB8AC3E}">
        <p14:creationId xmlns:p14="http://schemas.microsoft.com/office/powerpoint/2010/main" val="126938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D3685-80B7-9AD4-A1D1-1460F9CA7F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5584F4-E70E-67D7-2130-269C1D553F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A44DF9-02F9-2571-1E1C-C58214A1DED9}"/>
              </a:ext>
            </a:extLst>
          </p:cNvPr>
          <p:cNvSpPr>
            <a:spLocks noGrp="1"/>
          </p:cNvSpPr>
          <p:nvPr>
            <p:ph type="body" idx="1"/>
          </p:nvPr>
        </p:nvSpPr>
        <p:spPr/>
        <p:txBody>
          <a:bodyPr/>
          <a:lstStyle/>
          <a:p>
            <a:r>
              <a:rPr lang="en-US" dirty="0"/>
              <a:t>Well, why did we go through all this trouble? What do reified descriptions buy us? The most important aspect is type safety. Here we see the description of the </a:t>
            </a:r>
            <a:r>
              <a:rPr lang="en-US" dirty="0" err="1"/>
              <a:t>to_nat</a:t>
            </a:r>
            <a:r>
              <a:rPr lang="en-US" dirty="0"/>
              <a:t> function, once again. We have a reified description inside, and thanks to that…</a:t>
            </a:r>
          </a:p>
          <a:p>
            <a:r>
              <a:rPr lang="en-US" dirty="0"/>
              <a:t>&lt;click&gt; when we provide the Coq references to the C implementation, and the functional model of this particular foreign function, we know they have the right type. How do we know that?...</a:t>
            </a:r>
          </a:p>
        </p:txBody>
      </p:sp>
    </p:spTree>
    <p:extLst>
      <p:ext uri="{BB962C8B-B14F-4D97-AF65-F5344CB8AC3E}">
        <p14:creationId xmlns:p14="http://schemas.microsoft.com/office/powerpoint/2010/main" val="272787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p>
            <a:r>
              <a:rPr lang="en-US" dirty="0"/>
              <a:t>I want to start with a summary of the problem we are trying to solve with the verified FFI, and what our solution is.</a:t>
            </a:r>
          </a:p>
          <a:p>
            <a:br>
              <a:rPr lang="en-US" dirty="0"/>
            </a:br>
            <a:r>
              <a:rPr dirty="0"/>
              <a:t>In </a:t>
            </a:r>
            <a:r>
              <a:rPr lang="en-US" dirty="0"/>
              <a:t>the </a:t>
            </a:r>
            <a:r>
              <a:rPr dirty="0"/>
              <a:t>real world, almost all programs are written in multiple languages.</a:t>
            </a:r>
          </a:p>
          <a:p>
            <a:r>
              <a:rPr dirty="0"/>
              <a:t>&lt;click&gt; and then linked together.</a:t>
            </a:r>
            <a:endParaRPr lang="en-US" dirty="0"/>
          </a:p>
          <a:p>
            <a:endParaRPr lang="en-US" dirty="0"/>
          </a:p>
          <a:p>
            <a:r>
              <a:rPr lang="en-US" dirty="0"/>
              <a:t>&lt;click&gt; Parts written in different languages can be verified separately, </a:t>
            </a:r>
          </a:p>
          <a:p>
            <a:r>
              <a:rPr lang="en-US" dirty="0"/>
              <a:t>&lt;click&gt; but how do we prove that when these parts are combined into one multilanguage program, that it still works correctly?</a:t>
            </a:r>
          </a:p>
          <a:p>
            <a:r>
              <a:rPr lang="en-US" dirty="0"/>
              <a:t>Many have studied this problem, and obviously there are many nuances here, but recently the common approach has looked something like this… </a:t>
            </a:r>
          </a:p>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9FBEB-2B17-2AA2-EA1F-729B9D491784}"/>
            </a:ext>
          </a:extLst>
        </p:cNvPr>
        <p:cNvGrpSpPr/>
        <p:nvPr/>
      </p:nvGrpSpPr>
      <p:grpSpPr>
        <a:xfrm>
          <a:off x="0" y="0"/>
          <a:ext cx="0" cy="0"/>
          <a:chOff x="0" y="0"/>
          <a:chExt cx="0" cy="0"/>
        </a:xfrm>
      </p:grpSpPr>
      <p:sp>
        <p:nvSpPr>
          <p:cNvPr id="507" name="Shape 507">
            <a:extLst>
              <a:ext uri="{FF2B5EF4-FFF2-40B4-BE49-F238E27FC236}">
                <a16:creationId xmlns:a16="http://schemas.microsoft.com/office/drawing/2014/main" id="{3C0B7642-618F-8C72-5980-DE36BF4E4922}"/>
              </a:ext>
            </a:extLst>
          </p:cNvPr>
          <p:cNvSpPr>
            <a:spLocks noGrp="1" noRot="1" noChangeAspect="1"/>
          </p:cNvSpPr>
          <p:nvPr>
            <p:ph type="sldImg"/>
          </p:nvPr>
        </p:nvSpPr>
        <p:spPr>
          <a:prstGeom prst="rect">
            <a:avLst/>
          </a:prstGeom>
        </p:spPr>
        <p:txBody>
          <a:bodyPr/>
          <a:lstStyle/>
          <a:p>
            <a:endParaRPr/>
          </a:p>
        </p:txBody>
      </p:sp>
      <p:sp>
        <p:nvSpPr>
          <p:cNvPr id="508" name="Shape 508">
            <a:extLst>
              <a:ext uri="{FF2B5EF4-FFF2-40B4-BE49-F238E27FC236}">
                <a16:creationId xmlns:a16="http://schemas.microsoft.com/office/drawing/2014/main" id="{7110B550-58AC-6C90-95B1-CBF08A977EC0}"/>
              </a:ext>
            </a:extLst>
          </p:cNvPr>
          <p:cNvSpPr>
            <a:spLocks noGrp="1"/>
          </p:cNvSpPr>
          <p:nvPr>
            <p:ph type="body" sz="quarter" idx="1"/>
          </p:nvPr>
        </p:nvSpPr>
        <p:spPr>
          <a:prstGeom prst="rect">
            <a:avLst/>
          </a:prstGeom>
        </p:spPr>
        <p:txBody>
          <a:bodyPr/>
          <a:lstStyle/>
          <a:p>
            <a:r>
              <a:rPr lang="en-US" dirty="0"/>
              <a:t>Here’s how. We can recompute the type of the foreign function from that description. Here we see that converting back to the foreign function type gives us exactly the type of </a:t>
            </a:r>
            <a:r>
              <a:rPr lang="en-US" dirty="0" err="1"/>
              <a:t>C.to_nat</a:t>
            </a:r>
            <a:r>
              <a:rPr lang="en-US" dirty="0"/>
              <a:t>. It takes the C version of our abstract type, and gives back a Coq nat.</a:t>
            </a:r>
            <a:endParaRPr dirty="0"/>
          </a:p>
        </p:txBody>
      </p:sp>
    </p:spTree>
    <p:extLst>
      <p:ext uri="{BB962C8B-B14F-4D97-AF65-F5344CB8AC3E}">
        <p14:creationId xmlns:p14="http://schemas.microsoft.com/office/powerpoint/2010/main" val="2296288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0BE8A-F3EE-7CC0-9107-115569F6C8FF}"/>
            </a:ext>
          </a:extLst>
        </p:cNvPr>
        <p:cNvGrpSpPr/>
        <p:nvPr/>
      </p:nvGrpSpPr>
      <p:grpSpPr>
        <a:xfrm>
          <a:off x="0" y="0"/>
          <a:ext cx="0" cy="0"/>
          <a:chOff x="0" y="0"/>
          <a:chExt cx="0" cy="0"/>
        </a:xfrm>
      </p:grpSpPr>
      <p:sp>
        <p:nvSpPr>
          <p:cNvPr id="507" name="Shape 507">
            <a:extLst>
              <a:ext uri="{FF2B5EF4-FFF2-40B4-BE49-F238E27FC236}">
                <a16:creationId xmlns:a16="http://schemas.microsoft.com/office/drawing/2014/main" id="{BC5925C3-DBDD-8A2E-A97E-6A1FB9D4D9DA}"/>
              </a:ext>
            </a:extLst>
          </p:cNvPr>
          <p:cNvSpPr>
            <a:spLocks noGrp="1" noRot="1" noChangeAspect="1"/>
          </p:cNvSpPr>
          <p:nvPr>
            <p:ph type="sldImg"/>
          </p:nvPr>
        </p:nvSpPr>
        <p:spPr>
          <a:prstGeom prst="rect">
            <a:avLst/>
          </a:prstGeom>
        </p:spPr>
        <p:txBody>
          <a:bodyPr/>
          <a:lstStyle/>
          <a:p>
            <a:endParaRPr/>
          </a:p>
        </p:txBody>
      </p:sp>
      <p:sp>
        <p:nvSpPr>
          <p:cNvPr id="508" name="Shape 508">
            <a:extLst>
              <a:ext uri="{FF2B5EF4-FFF2-40B4-BE49-F238E27FC236}">
                <a16:creationId xmlns:a16="http://schemas.microsoft.com/office/drawing/2014/main" id="{7546B98B-DB48-5530-49DF-BAF08C36D8B6}"/>
              </a:ext>
            </a:extLst>
          </p:cNvPr>
          <p:cNvSpPr>
            <a:spLocks noGrp="1"/>
          </p:cNvSpPr>
          <p:nvPr>
            <p:ph type="body" sz="quarter" idx="1"/>
          </p:nvPr>
        </p:nvSpPr>
        <p:spPr>
          <a:prstGeom prst="rect">
            <a:avLst/>
          </a:prstGeom>
        </p:spPr>
        <p:txBody>
          <a:bodyPr/>
          <a:lstStyle/>
          <a:p>
            <a:r>
              <a:rPr lang="en-US" dirty="0"/>
              <a:t>We can do the same thing for the functional model. Here we get the type of the curried version of the </a:t>
            </a:r>
            <a:r>
              <a:rPr lang="en-US" dirty="0" err="1"/>
              <a:t>FM.to_nat</a:t>
            </a:r>
            <a:r>
              <a:rPr lang="en-US" dirty="0"/>
              <a:t> function. This is just more convenient for VST specs, but we could have easily computed the </a:t>
            </a:r>
            <a:r>
              <a:rPr lang="en-US" dirty="0" err="1"/>
              <a:t>uncurried</a:t>
            </a:r>
            <a:r>
              <a:rPr lang="en-US" dirty="0"/>
              <a:t> type…</a:t>
            </a:r>
            <a:endParaRPr dirty="0"/>
          </a:p>
        </p:txBody>
      </p:sp>
    </p:spTree>
    <p:extLst>
      <p:ext uri="{BB962C8B-B14F-4D97-AF65-F5344CB8AC3E}">
        <p14:creationId xmlns:p14="http://schemas.microsoft.com/office/powerpoint/2010/main" val="102020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DCAD7-9E20-ED5A-20A5-9A17B348B266}"/>
            </a:ext>
          </a:extLst>
        </p:cNvPr>
        <p:cNvGrpSpPr/>
        <p:nvPr/>
      </p:nvGrpSpPr>
      <p:grpSpPr>
        <a:xfrm>
          <a:off x="0" y="0"/>
          <a:ext cx="0" cy="0"/>
          <a:chOff x="0" y="0"/>
          <a:chExt cx="0" cy="0"/>
        </a:xfrm>
      </p:grpSpPr>
      <p:sp>
        <p:nvSpPr>
          <p:cNvPr id="507" name="Shape 507">
            <a:extLst>
              <a:ext uri="{FF2B5EF4-FFF2-40B4-BE49-F238E27FC236}">
                <a16:creationId xmlns:a16="http://schemas.microsoft.com/office/drawing/2014/main" id="{D62F7FF6-21F9-1398-3EA2-57E264DCC0E4}"/>
              </a:ext>
            </a:extLst>
          </p:cNvPr>
          <p:cNvSpPr>
            <a:spLocks noGrp="1" noRot="1" noChangeAspect="1"/>
          </p:cNvSpPr>
          <p:nvPr>
            <p:ph type="sldImg"/>
          </p:nvPr>
        </p:nvSpPr>
        <p:spPr>
          <a:prstGeom prst="rect">
            <a:avLst/>
          </a:prstGeom>
        </p:spPr>
        <p:txBody>
          <a:bodyPr/>
          <a:lstStyle/>
          <a:p>
            <a:endParaRPr/>
          </a:p>
        </p:txBody>
      </p:sp>
      <p:sp>
        <p:nvSpPr>
          <p:cNvPr id="508" name="Shape 508">
            <a:extLst>
              <a:ext uri="{FF2B5EF4-FFF2-40B4-BE49-F238E27FC236}">
                <a16:creationId xmlns:a16="http://schemas.microsoft.com/office/drawing/2014/main" id="{18A93247-7959-D9BA-14A0-9933B85ED0AE}"/>
              </a:ext>
            </a:extLst>
          </p:cNvPr>
          <p:cNvSpPr>
            <a:spLocks noGrp="1"/>
          </p:cNvSpPr>
          <p:nvPr>
            <p:ph type="body" sz="quarter" idx="1"/>
          </p:nvPr>
        </p:nvSpPr>
        <p:spPr>
          <a:prstGeom prst="rect">
            <a:avLst/>
          </a:prstGeom>
        </p:spPr>
        <p:txBody>
          <a:bodyPr/>
          <a:lstStyle/>
          <a:p>
            <a:r>
              <a:rPr lang="en-US" dirty="0"/>
              <a:t>…like this. This function takes the functional model version of our abstract type, and returns a normal Coq </a:t>
            </a:r>
            <a:r>
              <a:rPr lang="en-US" dirty="0" err="1"/>
              <a:t>nat</a:t>
            </a:r>
            <a:r>
              <a:rPr lang="en-US" dirty="0"/>
              <a:t>, as it should.</a:t>
            </a:r>
            <a:endParaRPr dirty="0"/>
          </a:p>
        </p:txBody>
      </p:sp>
    </p:spTree>
    <p:extLst>
      <p:ext uri="{BB962C8B-B14F-4D97-AF65-F5344CB8AC3E}">
        <p14:creationId xmlns:p14="http://schemas.microsoft.com/office/powerpoint/2010/main" val="3419716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Shape 1036"/>
          <p:cNvSpPr>
            <a:spLocks noGrp="1" noRot="1" noChangeAspect="1"/>
          </p:cNvSpPr>
          <p:nvPr>
            <p:ph type="sldImg"/>
          </p:nvPr>
        </p:nvSpPr>
        <p:spPr>
          <a:prstGeom prst="rect">
            <a:avLst/>
          </a:prstGeom>
        </p:spPr>
        <p:txBody>
          <a:bodyPr/>
          <a:lstStyle/>
          <a:p>
            <a:endParaRPr/>
          </a:p>
        </p:txBody>
      </p:sp>
      <p:sp>
        <p:nvSpPr>
          <p:cNvPr id="1037" name="Shape 1037"/>
          <p:cNvSpPr>
            <a:spLocks noGrp="1"/>
          </p:cNvSpPr>
          <p:nvPr>
            <p:ph type="body" sz="quarter" idx="1"/>
          </p:nvPr>
        </p:nvSpPr>
        <p:spPr>
          <a:prstGeom prst="rect">
            <a:avLst/>
          </a:prstGeom>
        </p:spPr>
        <p:txBody>
          <a:bodyPr/>
          <a:lstStyle/>
          <a:p>
            <a:r>
              <a:rPr lang="en-US" dirty="0"/>
              <a:t>Here’s another thing this representation buys us:</a:t>
            </a:r>
            <a:br>
              <a:rPr lang="en-US" dirty="0"/>
            </a:br>
            <a:r>
              <a:rPr lang="en-US" dirty="0"/>
              <a:t>We know dependent type checking involves evaluation! Our foreign functions, on the other hand, do not evaluate. So if we try to prove a lemma such as this, where we want to prove the associativity of addition, for the primitive addition operation, we have a problem: We cannot unfold the definitions of </a:t>
            </a:r>
            <a:r>
              <a:rPr lang="en-US" dirty="0" err="1"/>
              <a:t>to_nat</a:t>
            </a:r>
            <a:r>
              <a:rPr lang="en-US" dirty="0"/>
              <a:t>, </a:t>
            </a:r>
            <a:r>
              <a:rPr lang="en-US" dirty="0" err="1"/>
              <a:t>from_nat</a:t>
            </a:r>
            <a:r>
              <a:rPr lang="en-US" dirty="0"/>
              <a:t>, and add and continue our proof…</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FE634-C75B-542A-EACC-44BBA8461C5D}"/>
            </a:ext>
          </a:extLst>
        </p:cNvPr>
        <p:cNvGrpSpPr/>
        <p:nvPr/>
      </p:nvGrpSpPr>
      <p:grpSpPr>
        <a:xfrm>
          <a:off x="0" y="0"/>
          <a:ext cx="0" cy="0"/>
          <a:chOff x="0" y="0"/>
          <a:chExt cx="0" cy="0"/>
        </a:xfrm>
      </p:grpSpPr>
      <p:sp>
        <p:nvSpPr>
          <p:cNvPr id="1056" name="Shape 1056">
            <a:extLst>
              <a:ext uri="{FF2B5EF4-FFF2-40B4-BE49-F238E27FC236}">
                <a16:creationId xmlns:a16="http://schemas.microsoft.com/office/drawing/2014/main" id="{7796D172-FDFE-AED9-0427-18D8ED942F36}"/>
              </a:ext>
            </a:extLst>
          </p:cNvPr>
          <p:cNvSpPr>
            <a:spLocks noGrp="1" noRot="1" noChangeAspect="1"/>
          </p:cNvSpPr>
          <p:nvPr>
            <p:ph type="sldImg"/>
          </p:nvPr>
        </p:nvSpPr>
        <p:spPr>
          <a:prstGeom prst="rect">
            <a:avLst/>
          </a:prstGeom>
        </p:spPr>
        <p:txBody>
          <a:bodyPr/>
          <a:lstStyle/>
          <a:p>
            <a:endParaRPr/>
          </a:p>
        </p:txBody>
      </p:sp>
      <p:sp>
        <p:nvSpPr>
          <p:cNvPr id="1057" name="Shape 1057">
            <a:extLst>
              <a:ext uri="{FF2B5EF4-FFF2-40B4-BE49-F238E27FC236}">
                <a16:creationId xmlns:a16="http://schemas.microsoft.com/office/drawing/2014/main" id="{C9E9DC93-AFFD-DBBD-2C42-6571DA05055F}"/>
              </a:ext>
            </a:extLst>
          </p:cNvPr>
          <p:cNvSpPr>
            <a:spLocks noGrp="1"/>
          </p:cNvSpPr>
          <p:nvPr>
            <p:ph type="body" sz="quarter" idx="1"/>
          </p:nvPr>
        </p:nvSpPr>
        <p:spPr>
          <a:prstGeom prst="rect">
            <a:avLst/>
          </a:prstGeom>
        </p:spPr>
        <p:txBody>
          <a:bodyPr/>
          <a:lstStyle/>
          <a:p>
            <a:r>
              <a:rPr lang="en-US" dirty="0"/>
              <a:t>Since they are axioms on the Coq side, they get stuck! These foreign functions evaluate when we compile the program to C, because then they get realized by C functions, but that’s not good enough for proofs about the Coq references of foreign functions.</a:t>
            </a:r>
          </a:p>
          <a:p>
            <a:endParaRPr lang="en-US" dirty="0"/>
          </a:p>
          <a:p>
            <a:r>
              <a:rPr lang="en-US" dirty="0"/>
              <a:t>So, if we wanted to write a lemma like this, how can we do that if our foreign functions do not evaluate at compile time?</a:t>
            </a:r>
          </a:p>
        </p:txBody>
      </p:sp>
    </p:spTree>
    <p:extLst>
      <p:ext uri="{BB962C8B-B14F-4D97-AF65-F5344CB8AC3E}">
        <p14:creationId xmlns:p14="http://schemas.microsoft.com/office/powerpoint/2010/main" val="4018457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Shape 1056"/>
          <p:cNvSpPr>
            <a:spLocks noGrp="1" noRot="1" noChangeAspect="1"/>
          </p:cNvSpPr>
          <p:nvPr>
            <p:ph type="sldImg"/>
          </p:nvPr>
        </p:nvSpPr>
        <p:spPr>
          <a:prstGeom prst="rect">
            <a:avLst/>
          </a:prstGeom>
        </p:spPr>
        <p:txBody>
          <a:bodyPr/>
          <a:lstStyle/>
          <a:p>
            <a:endParaRPr/>
          </a:p>
        </p:txBody>
      </p:sp>
      <p:sp>
        <p:nvSpPr>
          <p:cNvPr id="1057" name="Shape 1057"/>
          <p:cNvSpPr>
            <a:spLocks noGrp="1"/>
          </p:cNvSpPr>
          <p:nvPr>
            <p:ph type="body" sz="quarter" idx="1"/>
          </p:nvPr>
        </p:nvSpPr>
        <p:spPr>
          <a:prstGeom prst="rect">
            <a:avLst/>
          </a:prstGeom>
        </p:spPr>
        <p:txBody>
          <a:bodyPr/>
          <a:lstStyle/>
          <a:p>
            <a:r>
              <a:rPr lang="en-US" dirty="0"/>
              <a:t>Our solution to this is a rewrite mechanism. We derive a way to rewrite calls to the foreign functions into calls to the functional model. If you have proofs for the VST specifications we generated earlier, using these rewrite principles becomes fair game.</a:t>
            </a:r>
          </a:p>
          <a:p>
            <a:br>
              <a:rPr lang="en-US" dirty="0"/>
            </a:br>
            <a:r>
              <a:rPr lang="en-US" dirty="0"/>
              <a:t>Here we use our rewrite tactic. Notice how our goal is now entirely about the functional model, </a:t>
            </a:r>
            <a:r>
              <a:rPr dirty="0"/>
              <a:t>and </a:t>
            </a:r>
            <a:r>
              <a:rPr lang="en-US" dirty="0"/>
              <a:t>from there </a:t>
            </a:r>
            <a:r>
              <a:rPr dirty="0"/>
              <a:t>it's straightforward to prove</a:t>
            </a:r>
            <a:r>
              <a:rPr lang="en-US" dirty="0"/>
              <a:t> this goal.</a:t>
            </a:r>
          </a:p>
          <a:p>
            <a:endParaRPr lang="en-US" dirty="0"/>
          </a:p>
          <a:p>
            <a:r>
              <a:rPr lang="en-US" dirty="0"/>
              <a:t>Under the hood, these tactics depend on rewriting principles we generate from the reified descriptions, which look like this…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Shape 507"/>
          <p:cNvSpPr>
            <a:spLocks noGrp="1" noRot="1" noChangeAspect="1"/>
          </p:cNvSpPr>
          <p:nvPr>
            <p:ph type="sldImg"/>
          </p:nvPr>
        </p:nvSpPr>
        <p:spPr>
          <a:prstGeom prst="rect">
            <a:avLst/>
          </a:prstGeom>
        </p:spPr>
        <p:txBody>
          <a:bodyPr/>
          <a:lstStyle/>
          <a:p>
            <a:endParaRPr/>
          </a:p>
        </p:txBody>
      </p:sp>
      <p:sp>
        <p:nvSpPr>
          <p:cNvPr id="508" name="Shape 508"/>
          <p:cNvSpPr>
            <a:spLocks noGrp="1"/>
          </p:cNvSpPr>
          <p:nvPr>
            <p:ph type="body" sz="quarter" idx="1"/>
          </p:nvPr>
        </p:nvSpPr>
        <p:spPr>
          <a:prstGeom prst="rect">
            <a:avLst/>
          </a:prstGeom>
        </p:spPr>
        <p:txBody>
          <a:bodyPr/>
          <a:lstStyle/>
          <a:p>
            <a:r>
              <a:rPr lang="en-US" dirty="0"/>
              <a:t>Here we say, assuming there’s an isomorphism between the C version and the functional model version of the abstract type then you can say,</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if you have a primitive integer, converting it to a </a:t>
            </a:r>
            <a:r>
              <a:rPr lang="en-US" dirty="0" err="1"/>
              <a:t>nat</a:t>
            </a:r>
            <a:r>
              <a:rPr lang="en-US" dirty="0"/>
              <a:t> with the </a:t>
            </a:r>
            <a:r>
              <a:rPr lang="en-US" dirty="0" err="1"/>
              <a:t>C.to_nat</a:t>
            </a:r>
            <a:r>
              <a:rPr lang="en-US" dirty="0"/>
              <a:t> function is the same as converting it to a </a:t>
            </a:r>
            <a:r>
              <a:rPr lang="en-US" dirty="0" err="1"/>
              <a:t>nat</a:t>
            </a:r>
            <a:r>
              <a:rPr lang="en-US" dirty="0"/>
              <a:t> with </a:t>
            </a:r>
            <a:r>
              <a:rPr lang="en-US" dirty="0" err="1"/>
              <a:t>FM.to_nat</a:t>
            </a:r>
            <a:r>
              <a:rPr lang="en-US" dirty="0"/>
              <a:t> from the functional model, where the input to the functional model one is isomorphic to the starting primitive integer.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Shape 527"/>
          <p:cNvSpPr>
            <a:spLocks noGrp="1" noRot="1" noChangeAspect="1"/>
          </p:cNvSpPr>
          <p:nvPr>
            <p:ph type="sldImg"/>
          </p:nvPr>
        </p:nvSpPr>
        <p:spPr>
          <a:prstGeom prst="rect">
            <a:avLst/>
          </a:prstGeom>
        </p:spPr>
        <p:txBody>
          <a:bodyPr/>
          <a:lstStyle/>
          <a:p>
            <a:endParaRPr/>
          </a:p>
        </p:txBody>
      </p:sp>
      <p:sp>
        <p:nvSpPr>
          <p:cNvPr id="528" name="Shape 528"/>
          <p:cNvSpPr>
            <a:spLocks noGrp="1"/>
          </p:cNvSpPr>
          <p:nvPr>
            <p:ph type="body" sz="quarter" idx="1"/>
          </p:nvPr>
        </p:nvSpPr>
        <p:spPr>
          <a:prstGeom prst="rect">
            <a:avLst/>
          </a:prstGeom>
        </p:spPr>
        <p:txBody>
          <a:bodyPr/>
          <a:lstStyle/>
          <a:p>
            <a:r>
              <a:rPr lang="en-US" dirty="0"/>
              <a:t>The rewriting principle we'll have for addition says,</a:t>
            </a:r>
          </a:p>
          <a:p>
            <a:r>
              <a:rPr lang="en-US" dirty="0"/>
              <a:t>if you have two primitive integers, adding them via the C implementation, will give the same result as adding them in the functional model, where the inputs to the foreign and functional model versions are isomorphic.</a:t>
            </a:r>
          </a:p>
          <a:p>
            <a:endParaRPr lang="en-US" dirty="0"/>
          </a:p>
          <a:p>
            <a:r>
              <a:rPr lang="en-US" dirty="0"/>
              <a:t>Well, where does this isomorphism come from?</a:t>
            </a:r>
          </a:p>
          <a:p>
            <a:endParaRPr lang="en-US" dirty="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0F706-ED26-F77B-D7AA-F544D9B1CF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2345CA-2F9C-0D13-D8D0-1C2209645F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F78B2D-104A-590E-2104-9324113FF9C6}"/>
              </a:ext>
            </a:extLst>
          </p:cNvPr>
          <p:cNvSpPr>
            <a:spLocks noGrp="1"/>
          </p:cNvSpPr>
          <p:nvPr>
            <p:ph type="body" idx="1"/>
          </p:nvPr>
        </p:nvSpPr>
        <p:spPr/>
        <p:txBody>
          <a:bodyPr/>
          <a:lstStyle/>
          <a:p>
            <a:r>
              <a:rPr lang="en-US" dirty="0"/>
              <a:t>Let's take a closer look at this function description. When we said that the input is opaque, we actually store an isomorphism in this description…</a:t>
            </a:r>
          </a:p>
        </p:txBody>
      </p:sp>
    </p:spTree>
    <p:extLst>
      <p:ext uri="{BB962C8B-B14F-4D97-AF65-F5344CB8AC3E}">
        <p14:creationId xmlns:p14="http://schemas.microsoft.com/office/powerpoint/2010/main" val="25699270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1950E-6DB1-241E-994E-590B525474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222212-499C-F954-C601-7D9CC6C0A5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BC71EE-2EE1-15DE-4164-61913D202805}"/>
              </a:ext>
            </a:extLst>
          </p:cNvPr>
          <p:cNvSpPr>
            <a:spLocks noGrp="1"/>
          </p:cNvSpPr>
          <p:nvPr>
            <p:ph type="body" idx="1"/>
          </p:nvPr>
        </p:nvSpPr>
        <p:spPr/>
        <p:txBody>
          <a:bodyPr/>
          <a:lstStyle/>
          <a:p>
            <a:r>
              <a:rPr lang="en-US" dirty="0"/>
              <a:t>That isomorphism looks like this. We assume on the proof level that we can convert back and forth between the foreign type and model type. Based on this assumption, we can write proofs about the Coq references to foreign functions, like the associativity of addition that we just saw.</a:t>
            </a:r>
            <a:br>
              <a:rPr lang="en-US" dirty="0"/>
            </a:br>
            <a:br>
              <a:rPr lang="en-US" dirty="0"/>
            </a:br>
            <a:r>
              <a:rPr lang="en-US" dirty="0"/>
              <a:t>This is an assumption that is only available at the proof level, but it is a safe assumption to make if we have VST proofs for all the foreign functions in the module. Those VST proofs amount to equivalence of the C and FM modules, therefore we can say that the types are isomorphic. Once again, this is stuff from COS 321!</a:t>
            </a:r>
          </a:p>
          <a:p>
            <a:endParaRPr lang="en-US" dirty="0"/>
          </a:p>
          <a:p>
            <a:r>
              <a:rPr lang="en-US" dirty="0"/>
              <a:t>We do not, however, have a Coq proof of this isomorphism yet. It’s not clear to me how such a proof would go. I suspect it might require a proof about </a:t>
            </a:r>
            <a:r>
              <a:rPr lang="en-US" dirty="0" err="1"/>
              <a:t>MetaCoq’s</a:t>
            </a:r>
            <a:r>
              <a:rPr lang="en-US" dirty="0"/>
              <a:t> reification and reflection system, or Coq modules and their power of abstraction, among other things. I think this should be future work.</a:t>
            </a:r>
          </a:p>
        </p:txBody>
      </p:sp>
    </p:spTree>
    <p:extLst>
      <p:ext uri="{BB962C8B-B14F-4D97-AF65-F5344CB8AC3E}">
        <p14:creationId xmlns:p14="http://schemas.microsoft.com/office/powerpoint/2010/main" val="393284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hape 334"/>
          <p:cNvSpPr>
            <a:spLocks noGrp="1" noRot="1" noChangeAspect="1"/>
          </p:cNvSpPr>
          <p:nvPr>
            <p:ph type="sldImg"/>
          </p:nvPr>
        </p:nvSpPr>
        <p:spPr>
          <a:prstGeom prst="rect">
            <a:avLst/>
          </a:prstGeom>
        </p:spPr>
        <p:txBody>
          <a:bodyPr/>
          <a:lstStyle/>
          <a:p>
            <a:endParaRPr/>
          </a:p>
        </p:txBody>
      </p:sp>
      <p:sp>
        <p:nvSpPr>
          <p:cNvPr id="335" name="Shape 335"/>
          <p:cNvSpPr>
            <a:spLocks noGrp="1"/>
          </p:cNvSpPr>
          <p:nvPr>
            <p:ph type="body" sz="quarter" idx="1"/>
          </p:nvPr>
        </p:nvSpPr>
        <p:spPr>
          <a:prstGeom prst="rect">
            <a:avLst/>
          </a:prstGeom>
        </p:spPr>
        <p:txBody>
          <a:bodyPr/>
          <a:lstStyle/>
          <a:p>
            <a:r>
              <a:rPr lang="en-US" dirty="0"/>
              <a:t>Here we have code in two different languages, we want to link these two.</a:t>
            </a:r>
            <a:br>
              <a:rPr lang="en-US" dirty="0"/>
            </a:br>
            <a:r>
              <a:rPr lang="en-US" dirty="0"/>
              <a:t>&lt;click&gt; We define a combination of the two languages, </a:t>
            </a:r>
          </a:p>
          <a:p>
            <a:r>
              <a:rPr lang="en-US" dirty="0"/>
              <a:t>&lt;click&gt; and treat these programs as a program in the combined language.</a:t>
            </a:r>
          </a:p>
          <a:p>
            <a:endParaRPr lang="en-US" dirty="0"/>
          </a:p>
          <a:p>
            <a:r>
              <a:rPr lang="en-US" dirty="0"/>
              <a:t>Here, the combined language allows terms from one language to be embedded in the other language. This is an idea from Matthews and </a:t>
            </a:r>
            <a:r>
              <a:rPr lang="en-US" dirty="0" err="1"/>
              <a:t>Findler</a:t>
            </a:r>
            <a:r>
              <a:rPr lang="en-US" dirty="0"/>
              <a:t>. We dared to think that we can avoid this formula because of a particular coincidence.</a:t>
            </a:r>
            <a:endParaRPr dirty="0"/>
          </a:p>
        </p:txBody>
      </p:sp>
    </p:spTree>
    <p:extLst>
      <p:ext uri="{BB962C8B-B14F-4D97-AF65-F5344CB8AC3E}">
        <p14:creationId xmlns:p14="http://schemas.microsoft.com/office/powerpoint/2010/main" val="2321626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B10B1-D404-46D3-385B-DB56093152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0916FF-CB65-88A3-EAF3-7F1C4CB950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5F5DEB-8A96-6FC2-AA2B-9D263C96A9FD}"/>
              </a:ext>
            </a:extLst>
          </p:cNvPr>
          <p:cNvSpPr>
            <a:spLocks noGrp="1"/>
          </p:cNvSpPr>
          <p:nvPr>
            <p:ph type="body" idx="1"/>
          </p:nvPr>
        </p:nvSpPr>
        <p:spPr/>
        <p:txBody>
          <a:bodyPr/>
          <a:lstStyle/>
          <a:p>
            <a:r>
              <a:rPr lang="en-US" dirty="0"/>
              <a:t>Now that we all have a better sense of the </a:t>
            </a:r>
            <a:r>
              <a:rPr lang="en-US" dirty="0" err="1"/>
              <a:t>VeriFFI</a:t>
            </a:r>
            <a:r>
              <a:rPr lang="en-US" dirty="0"/>
              <a:t> project, I want to compare </a:t>
            </a:r>
            <a:r>
              <a:rPr lang="en-US" dirty="0" err="1"/>
              <a:t>VeriFFI</a:t>
            </a:r>
            <a:r>
              <a:rPr lang="en-US" dirty="0"/>
              <a:t> with existing work on verified compilers and verified FFIs.</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&lt;click&gt; Oeuf is a verified compiler for a subset of Coq with </a:t>
            </a:r>
            <a:r>
              <a:rPr lang="en-US" sz="1800" dirty="0">
                <a:effectLst/>
                <a:latin typeface="EBGaramond-Regular-Identity-H"/>
              </a:rPr>
              <a:t>no user-defined types, dependent types, fixpoints, or pattern matching. It doesn’t feature an FFI, but it allows verifying the wrapper C program to be verified via VST. Oeuf allows plugging in a garbage collector if you want to, but it’s unverified.</a:t>
            </a:r>
            <a:br>
              <a:rPr lang="en-US" sz="1800" dirty="0">
                <a:effectLst/>
                <a:latin typeface="EBGaramond-Regular-Identity-H"/>
              </a:rPr>
            </a:br>
            <a:br>
              <a:rPr lang="en-US" sz="1800" dirty="0">
                <a:effectLst/>
                <a:latin typeface="EBGaramond-Regular-Identity-H"/>
              </a:rPr>
            </a:br>
            <a:r>
              <a:rPr lang="en-US" sz="1800" dirty="0">
                <a:effectLst/>
                <a:latin typeface="EBGaramond-Regular-Identity-H"/>
              </a:rPr>
              <a:t>&lt;click&gt; Cogent is a restricted functional language with a </a:t>
            </a:r>
            <a:r>
              <a:rPr lang="en-US" sz="1800" i="1" dirty="0">
                <a:effectLst/>
                <a:latin typeface="EBGaramond-Regular-Identity-H"/>
              </a:rPr>
              <a:t>certifying</a:t>
            </a:r>
            <a:r>
              <a:rPr lang="en-US" sz="1800" dirty="0">
                <a:effectLst/>
                <a:latin typeface="EBGaramond-Regular-Identity-H"/>
              </a:rPr>
              <a:t> (translation validation) compiler. The language has no general recursion or nested higher-order functions, but it features a uniqueness type system that makes garbage collection unnecessary. It allows users to check if their C foreign functions satisfy this type system and provides safety that way.</a:t>
            </a:r>
            <a:br>
              <a:rPr lang="en-US" sz="1800" dirty="0">
                <a:effectLst/>
                <a:latin typeface="EBGaramond-Regular-Identity-H"/>
              </a:rPr>
            </a:br>
            <a:endParaRPr lang="en-US" sz="1800" dirty="0">
              <a:effectLst/>
              <a:latin typeface="EBGaramond-Regular-Identity-H"/>
            </a:endParaRPr>
          </a:p>
          <a:p>
            <a:pPr marL="0" marR="0" lvl="0" indent="0" defTabSz="457200" eaLnBrk="1" fontAlgn="auto" latinLnBrk="0" hangingPunct="1">
              <a:lnSpc>
                <a:spcPct val="117999"/>
              </a:lnSpc>
              <a:spcBef>
                <a:spcPts val="0"/>
              </a:spcBef>
              <a:spcAft>
                <a:spcPts val="0"/>
              </a:spcAft>
              <a:buClrTx/>
              <a:buSzTx/>
              <a:buFontTx/>
              <a:buNone/>
              <a:tabLst/>
              <a:defRPr/>
            </a:pPr>
            <a:r>
              <a:rPr lang="en-US" sz="1800" dirty="0">
                <a:effectLst/>
                <a:latin typeface="EBGaramond-Regular-Identity-H"/>
              </a:rPr>
              <a:t>&lt;click&gt; </a:t>
            </a:r>
            <a:r>
              <a:rPr lang="en-US" sz="1800" dirty="0" err="1">
                <a:effectLst/>
                <a:latin typeface="EBGaramond-Regular-Identity-H"/>
              </a:rPr>
              <a:t>CakeML</a:t>
            </a:r>
            <a:r>
              <a:rPr lang="en-US" sz="1800" dirty="0">
                <a:effectLst/>
                <a:latin typeface="EBGaramond-Regular-Identity-H"/>
              </a:rPr>
              <a:t> is a verified compiler for ML. It allows C foreign functions and accounts for the correctness of the foreign functions in the compiler’s correctness theorem, but it doesn’t have a program logic in which the user can prove foreign functions correct. It has an oracle about the behavior of foreign functions that the correctness theorems depend on. And </a:t>
            </a:r>
            <a:r>
              <a:rPr lang="en-US" sz="1800" dirty="0" err="1">
                <a:effectLst/>
                <a:latin typeface="EBGaramond-Regular-Identity-H"/>
              </a:rPr>
              <a:t>CakeML</a:t>
            </a:r>
            <a:r>
              <a:rPr lang="en-US" sz="1800" dirty="0">
                <a:effectLst/>
                <a:latin typeface="EBGaramond-Regular-Identity-H"/>
              </a:rPr>
              <a:t> does have a verified garbage collector.</a:t>
            </a:r>
            <a:br>
              <a:rPr lang="en-US" sz="1800" dirty="0">
                <a:effectLst/>
                <a:latin typeface="EBGaramond-Regular-Identity-H"/>
              </a:rPr>
            </a:br>
            <a:endParaRPr lang="en-US" sz="1800" dirty="0">
              <a:effectLst/>
              <a:latin typeface="EBGaramond-Regular-Identity-H"/>
            </a:endParaRPr>
          </a:p>
          <a:p>
            <a:pPr marL="0" marR="0" lvl="0" indent="0" defTabSz="457200" eaLnBrk="1" fontAlgn="auto" latinLnBrk="0" hangingPunct="1">
              <a:lnSpc>
                <a:spcPct val="117999"/>
              </a:lnSpc>
              <a:spcBef>
                <a:spcPts val="0"/>
              </a:spcBef>
              <a:spcAft>
                <a:spcPts val="0"/>
              </a:spcAft>
              <a:buClrTx/>
              <a:buSzTx/>
              <a:buFontTx/>
              <a:buNone/>
              <a:tabLst/>
              <a:defRPr/>
            </a:pPr>
            <a:r>
              <a:rPr lang="en-US" sz="1800" dirty="0">
                <a:effectLst/>
                <a:latin typeface="EBGaramond-Regular-Identity-H"/>
              </a:rPr>
              <a:t>&lt;click&gt; Melocoton is a verified FFI project that allows programs written in a toy subset of OCaml and a toy subset of C to interact. Users can prove the correctness and safety of their programs using Iris’s separation logic. While Melocoton uses the multi-language semantics based on a combined language, it tries to isolate users from that and enable language-local reasoning for code in OCaml or C. It uses a model of a garbage collector to reason about multilanguage programs.</a:t>
            </a:r>
            <a:br>
              <a:rPr lang="en-US" sz="1800" dirty="0">
                <a:effectLst/>
                <a:latin typeface="EBGaramond-Regular-Identity-H"/>
              </a:rPr>
            </a:br>
            <a:br>
              <a:rPr lang="en-US" sz="1800" dirty="0">
                <a:effectLst/>
                <a:latin typeface="EBGaramond-Regular-Identity-H"/>
              </a:rPr>
            </a:br>
            <a:r>
              <a:rPr lang="en-US" sz="1800" dirty="0">
                <a:effectLst/>
                <a:latin typeface="EBGaramond-Regular-Identity-H"/>
              </a:rPr>
              <a:t>&lt;click&gt; In comparison, our work, </a:t>
            </a:r>
            <a:r>
              <a:rPr lang="en-US" sz="1800" dirty="0" err="1">
                <a:effectLst/>
                <a:latin typeface="EBGaramond-Regular-Identity-H"/>
              </a:rPr>
              <a:t>VeriFFI</a:t>
            </a:r>
            <a:r>
              <a:rPr lang="en-US" sz="1800" dirty="0">
                <a:effectLst/>
                <a:latin typeface="EBGaramond-Regular-Identity-H"/>
              </a:rPr>
              <a:t>, is built upon on verified compiler, </a:t>
            </a:r>
            <a:r>
              <a:rPr lang="en-US" sz="1800" dirty="0" err="1">
                <a:effectLst/>
                <a:latin typeface="EBGaramond-Regular-Identity-H"/>
              </a:rPr>
              <a:t>CertiCoq</a:t>
            </a:r>
            <a:r>
              <a:rPr lang="en-US" sz="1800" dirty="0">
                <a:effectLst/>
                <a:latin typeface="EBGaramond-Regular-Identity-H"/>
              </a:rPr>
              <a:t>. It allows reasoning about both correctness and safety of programs written in Gallina and </a:t>
            </a:r>
            <a:r>
              <a:rPr lang="en-US" sz="1800" dirty="0" err="1">
                <a:effectLst/>
                <a:latin typeface="EBGaramond-Regular-Identity-H"/>
              </a:rPr>
              <a:t>CompCert</a:t>
            </a:r>
            <a:r>
              <a:rPr lang="en-US" sz="1800" dirty="0">
                <a:effectLst/>
                <a:latin typeface="EBGaramond-Regular-Identity-H"/>
              </a:rPr>
              <a:t> C. One can use VST’s separation logic to reason about C foreign functions, and it features a real, verified garbage collector.</a:t>
            </a:r>
            <a:endParaRPr lang="en-US" dirty="0"/>
          </a:p>
        </p:txBody>
      </p:sp>
    </p:spTree>
    <p:extLst>
      <p:ext uri="{BB962C8B-B14F-4D97-AF65-F5344CB8AC3E}">
        <p14:creationId xmlns:p14="http://schemas.microsoft.com/office/powerpoint/2010/main" val="2423774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1138F-3AF1-A9BB-E2DC-5C82EE43A4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494D6D-3F2F-3129-8563-C6EEEC67AA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6BFE12-0837-242D-39EB-62D782554C6C}"/>
              </a:ext>
            </a:extLst>
          </p:cNvPr>
          <p:cNvSpPr>
            <a:spLocks noGrp="1"/>
          </p:cNvSpPr>
          <p:nvPr>
            <p:ph type="body" idx="1"/>
          </p:nvPr>
        </p:nvSpPr>
        <p:spPr/>
        <p:txBody>
          <a:bodyPr/>
          <a:lstStyle/>
          <a:p>
            <a:r>
              <a:rPr lang="en-US" dirty="0"/>
              <a:t>Before I finish my talk, I want to summarize what I think my scientific contributions are in this thesis.</a:t>
            </a:r>
          </a:p>
          <a:p>
            <a:endParaRPr lang="en-US" dirty="0"/>
          </a:p>
          <a:p>
            <a:r>
              <a:rPr lang="en-US" sz="2000" dirty="0"/>
              <a:t>&lt;click&gt; Reified descriptions can describe and annotate function types in a concise and type-safe way, thanks to higher-order abstract syntax and making the describer and </a:t>
            </a:r>
            <a:r>
              <a:rPr lang="en-US" sz="2000" dirty="0" err="1"/>
              <a:t>describee</a:t>
            </a:r>
            <a:r>
              <a:rPr lang="en-US" sz="2000" dirty="0"/>
              <a:t> the same language.</a:t>
            </a:r>
          </a:p>
          <a:p>
            <a:endParaRPr lang="en-US" sz="2000" dirty="0"/>
          </a:p>
          <a:p>
            <a:pPr marL="0" marR="0" lvl="0" indent="0" defTabSz="457200" eaLnBrk="1" fontAlgn="auto" latinLnBrk="0" hangingPunct="1">
              <a:lnSpc>
                <a:spcPct val="117999"/>
              </a:lnSpc>
              <a:spcBef>
                <a:spcPts val="0"/>
              </a:spcBef>
              <a:spcAft>
                <a:spcPts val="0"/>
              </a:spcAft>
              <a:buClrTx/>
              <a:buSzTx/>
              <a:buFontTx/>
              <a:buNone/>
              <a:tabLst/>
              <a:defRPr/>
            </a:pPr>
            <a:r>
              <a:rPr lang="en-US" sz="2000" dirty="0"/>
              <a:t>&lt;click&gt; Given a reified description, we can calculate (instead of generate) separation logic specifications about foreign functions that talk about their correctness and safety.</a:t>
            </a:r>
          </a:p>
          <a:p>
            <a:endParaRPr lang="en-US" sz="2000" dirty="0"/>
          </a:p>
          <a:p>
            <a:pPr marL="0" marR="0" lvl="0" indent="0" defTabSz="457200" eaLnBrk="1" fontAlgn="auto" latinLnBrk="0" hangingPunct="1">
              <a:lnSpc>
                <a:spcPct val="117999"/>
              </a:lnSpc>
              <a:spcBef>
                <a:spcPts val="0"/>
              </a:spcBef>
              <a:spcAft>
                <a:spcPts val="0"/>
              </a:spcAft>
              <a:buClrTx/>
              <a:buSzTx/>
              <a:buFontTx/>
              <a:buNone/>
              <a:tabLst/>
              <a:defRPr/>
            </a:pPr>
            <a:r>
              <a:rPr lang="en-US" sz="2000" dirty="0"/>
              <a:t>&lt;click&gt; We can assume an isomorphism between the foreign type and the model type if there’s a module equivalence.</a:t>
            </a:r>
          </a:p>
          <a:p>
            <a:endParaRPr lang="en-US" sz="2000" dirty="0"/>
          </a:p>
          <a:p>
            <a:r>
              <a:rPr lang="en-US" sz="2000" dirty="0"/>
              <a:t>There’s a lot more that I didn’t have time for today</a:t>
            </a:r>
          </a:p>
          <a:p>
            <a:r>
              <a:rPr lang="en-US" sz="2000" dirty="0"/>
              <a:t>&lt;click&gt; You can read my dissertation to learn more about glue code, reified descriptions, function and constructor descriptions, rewrite principles, and generation of all these. I also feature more examples in the thesis, such as primitive </a:t>
            </a:r>
            <a:r>
              <a:rPr lang="en-US" sz="2000" dirty="0" err="1"/>
              <a:t>bytestrings</a:t>
            </a:r>
            <a:r>
              <a:rPr lang="en-US" sz="2000" dirty="0"/>
              <a:t>, programs with input/output, and mutable arrays.</a:t>
            </a:r>
            <a:br>
              <a:rPr lang="en-US" sz="2000" dirty="0"/>
            </a:br>
            <a:br>
              <a:rPr lang="en-US" sz="2000" dirty="0"/>
            </a:br>
            <a:r>
              <a:rPr lang="en-US" sz="2000" dirty="0"/>
              <a:t>We just got the news that our POPL submission about the </a:t>
            </a:r>
            <a:r>
              <a:rPr lang="en-US" sz="2000" dirty="0" err="1"/>
              <a:t>VeriFFI</a:t>
            </a:r>
            <a:r>
              <a:rPr lang="en-US" sz="2000" dirty="0"/>
              <a:t> project was conditionally accepted, so hopefully you can also see our paper there.</a:t>
            </a:r>
          </a:p>
          <a:p>
            <a:endParaRPr lang="en-US" dirty="0"/>
          </a:p>
        </p:txBody>
      </p:sp>
    </p:spTree>
    <p:extLst>
      <p:ext uri="{BB962C8B-B14F-4D97-AF65-F5344CB8AC3E}">
        <p14:creationId xmlns:p14="http://schemas.microsoft.com/office/powerpoint/2010/main" val="4255784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Shape 1089"/>
          <p:cNvSpPr>
            <a:spLocks noGrp="1" noRot="1" noChangeAspect="1"/>
          </p:cNvSpPr>
          <p:nvPr>
            <p:ph type="sldImg"/>
          </p:nvPr>
        </p:nvSpPr>
        <p:spPr>
          <a:prstGeom prst="rect">
            <a:avLst/>
          </a:prstGeom>
        </p:spPr>
        <p:txBody>
          <a:bodyPr/>
          <a:lstStyle/>
          <a:p>
            <a:endParaRPr/>
          </a:p>
        </p:txBody>
      </p:sp>
      <p:sp>
        <p:nvSpPr>
          <p:cNvPr id="1090" name="Shape 1090"/>
          <p:cNvSpPr>
            <a:spLocks noGrp="1"/>
          </p:cNvSpPr>
          <p:nvPr>
            <p:ph type="body" sz="quarter" idx="1"/>
          </p:nvPr>
        </p:nvSpPr>
        <p:spPr>
          <a:prstGeom prst="rect">
            <a:avLst/>
          </a:prstGeom>
        </p:spPr>
        <p:txBody>
          <a:bodyPr/>
          <a:lstStyle/>
          <a:p>
            <a:r>
              <a:rPr lang="en-US" dirty="0"/>
              <a:t>Thank you for listening. This was </a:t>
            </a:r>
            <a:r>
              <a:rPr lang="en-US" dirty="0" err="1"/>
              <a:t>VeriFFI</a:t>
            </a:r>
            <a:r>
              <a:rPr lang="en-US" dirty="0"/>
              <a:t>,&lt;click&gt; a Verified Foreign Function Interface between Coq and C. Coq program components are proved correct directly in Coq, C program components are locally proved correct using the Verified Software Toolchain (VST), and the connection is made via VST function specifications that are generated by </a:t>
            </a:r>
            <a:r>
              <a:rPr lang="en-US" dirty="0" err="1"/>
              <a:t>VeriFFI</a:t>
            </a:r>
            <a:r>
              <a:rPr lang="en-US" dirty="0"/>
              <a:t>.</a:t>
            </a:r>
          </a:p>
          <a:p>
            <a:endParaRPr lang="en-US" dirty="0"/>
          </a:p>
          <a:p>
            <a:r>
              <a:rPr lang="en-US" dirty="0"/>
              <a:t>Thank you.</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hape 334"/>
          <p:cNvSpPr>
            <a:spLocks noGrp="1" noRot="1" noChangeAspect="1"/>
          </p:cNvSpPr>
          <p:nvPr>
            <p:ph type="sldImg"/>
          </p:nvPr>
        </p:nvSpPr>
        <p:spPr>
          <a:prstGeom prst="rect">
            <a:avLst/>
          </a:prstGeom>
        </p:spPr>
        <p:txBody>
          <a:bodyPr/>
          <a:lstStyle/>
          <a:p>
            <a:endParaRPr/>
          </a:p>
        </p:txBody>
      </p:sp>
      <p:sp>
        <p:nvSpPr>
          <p:cNvPr id="335" name="Shape 335"/>
          <p:cNvSpPr>
            <a:spLocks noGrp="1"/>
          </p:cNvSpPr>
          <p:nvPr>
            <p:ph type="body" sz="quarter" idx="1"/>
          </p:nvPr>
        </p:nvSpPr>
        <p:spPr>
          <a:prstGeom prst="rect">
            <a:avLst/>
          </a:prstGeom>
        </p:spPr>
        <p:txBody>
          <a:bodyPr/>
          <a:lstStyle/>
          <a:p>
            <a:r>
              <a:rPr lang="en-US" dirty="0"/>
              <a:t>That coincidence goes like this: We have some Coq code and some C code that we want to link together.</a:t>
            </a:r>
          </a:p>
          <a:p>
            <a:endParaRPr lang="en-US" dirty="0"/>
          </a:p>
          <a:p>
            <a:r>
              <a:rPr lang="en-US" dirty="0"/>
              <a:t>&lt;click&gt; But we also have a verified compiler from Coq to C, so we can compile our Coq code to C code. This is the </a:t>
            </a:r>
            <a:r>
              <a:rPr lang="en-US" dirty="0" err="1"/>
              <a:t>CertiCoq</a:t>
            </a:r>
            <a:r>
              <a:rPr lang="en-US" dirty="0"/>
              <a:t> project that has been in the works for 10 years or so.</a:t>
            </a:r>
          </a:p>
          <a:p>
            <a:r>
              <a:rPr lang="en-US" dirty="0"/>
              <a:t>&lt;click&gt; Now that we have the C version of our Coq program, we can link that with our C program and reason about the combined program, using the Verified Software Toolchain (VST), which includes a program logic for C, based on separation logic.</a:t>
            </a:r>
            <a:br>
              <a:rPr lang="en-US" dirty="0"/>
            </a:br>
            <a:br>
              <a:rPr lang="en-US" dirty="0"/>
            </a:br>
            <a:r>
              <a:rPr lang="en-US" dirty="0"/>
              <a:t>Here’s the crucial observation about the verified FFI project: </a:t>
            </a:r>
            <a:r>
              <a:rPr lang="en-US" b="1" dirty="0"/>
              <a:t>Our language of reasoning and the source language of our compiler are the same; we use Coq for both. Our language of foreign functions and the target language of our compiler are the same; we use C for both. This setup helps us avoid the traditional approach to multi-language semantics, where you have to combine two languages.</a:t>
            </a:r>
            <a:br>
              <a:rPr lang="en-US" b="1" dirty="0"/>
            </a:br>
            <a:endParaRPr lang="en-US" dirty="0"/>
          </a:p>
          <a:p>
            <a:r>
              <a:rPr lang="en-US" dirty="0"/>
              <a:t>&lt;click&gt; Though I must note that the end-to-end compiler correctness proof of </a:t>
            </a:r>
            <a:r>
              <a:rPr lang="en-US" dirty="0" err="1"/>
              <a:t>CertiCoq</a:t>
            </a:r>
            <a:r>
              <a:rPr lang="en-US" dirty="0"/>
              <a:t> is under construction. We had an incomplete proof for closed programs but due to some recent changes that proof is now out of date. We discuss in our tech report with Kathrin Stark and Andrew Appel, how our work can help us state the theorem for open programs, and how that theorem can connect to VST.</a:t>
            </a:r>
          </a:p>
        </p:txBody>
      </p:sp>
    </p:spTree>
    <p:extLst>
      <p:ext uri="{BB962C8B-B14F-4D97-AF65-F5344CB8AC3E}">
        <p14:creationId xmlns:p14="http://schemas.microsoft.com/office/powerpoint/2010/main" val="25162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E73AB-5913-750B-8B95-B147837B82A8}"/>
            </a:ext>
          </a:extLst>
        </p:cNvPr>
        <p:cNvGrpSpPr/>
        <p:nvPr/>
      </p:nvGrpSpPr>
      <p:grpSpPr>
        <a:xfrm>
          <a:off x="0" y="0"/>
          <a:ext cx="0" cy="0"/>
          <a:chOff x="0" y="0"/>
          <a:chExt cx="0" cy="0"/>
        </a:xfrm>
      </p:grpSpPr>
      <p:sp>
        <p:nvSpPr>
          <p:cNvPr id="334" name="Shape 334">
            <a:extLst>
              <a:ext uri="{FF2B5EF4-FFF2-40B4-BE49-F238E27FC236}">
                <a16:creationId xmlns:a16="http://schemas.microsoft.com/office/drawing/2014/main" id="{1034B1F8-FA3A-9137-8B10-D2D7F634DD97}"/>
              </a:ext>
            </a:extLst>
          </p:cNvPr>
          <p:cNvSpPr>
            <a:spLocks noGrp="1" noRot="1" noChangeAspect="1"/>
          </p:cNvSpPr>
          <p:nvPr>
            <p:ph type="sldImg"/>
          </p:nvPr>
        </p:nvSpPr>
        <p:spPr>
          <a:prstGeom prst="rect">
            <a:avLst/>
          </a:prstGeom>
        </p:spPr>
        <p:txBody>
          <a:bodyPr/>
          <a:lstStyle/>
          <a:p>
            <a:endParaRPr/>
          </a:p>
        </p:txBody>
      </p:sp>
      <p:sp>
        <p:nvSpPr>
          <p:cNvPr id="335" name="Shape 335">
            <a:extLst>
              <a:ext uri="{FF2B5EF4-FFF2-40B4-BE49-F238E27FC236}">
                <a16:creationId xmlns:a16="http://schemas.microsoft.com/office/drawing/2014/main" id="{85BE9F19-CFC0-7906-5CB4-9EDFD0032FFA}"/>
              </a:ext>
            </a:extLst>
          </p:cNvPr>
          <p:cNvSpPr>
            <a:spLocks noGrp="1"/>
          </p:cNvSpPr>
          <p:nvPr>
            <p:ph type="body" sz="quarter" idx="1"/>
          </p:nvPr>
        </p:nvSpPr>
        <p:spPr>
          <a:prstGeom prst="rect">
            <a:avLst/>
          </a:prstGeom>
        </p:spPr>
        <p:txBody>
          <a:bodyPr/>
          <a:lstStyle/>
          <a:p>
            <a:r>
              <a:rPr lang="en-US" dirty="0"/>
              <a:t>In reality, a complete program in our system looks more like this, where you have a Coq program compiled to C, foreign functions in C, and also a runtime and a garbage collector.</a:t>
            </a:r>
          </a:p>
          <a:p>
            <a:r>
              <a:rPr lang="en-US" dirty="0"/>
              <a:t>&lt;click&gt; In fact, we have a verified garbage collector implementation, for a garbage collector that operates on the </a:t>
            </a:r>
            <a:r>
              <a:rPr lang="en-US" dirty="0" err="1"/>
              <a:t>CertiCoq</a:t>
            </a:r>
            <a:r>
              <a:rPr lang="en-US" dirty="0"/>
              <a:t> runtime.</a:t>
            </a:r>
          </a:p>
          <a:p>
            <a:r>
              <a:rPr lang="en-US" dirty="0"/>
              <a:t>&lt;click&gt; In the </a:t>
            </a:r>
            <a:r>
              <a:rPr lang="en-US" dirty="0" err="1"/>
              <a:t>VeriFFI</a:t>
            </a:r>
            <a:r>
              <a:rPr lang="en-US" dirty="0"/>
              <a:t> project, we provide the necessary mechanisms for foreign functions to be verified with respect to the </a:t>
            </a:r>
            <a:r>
              <a:rPr lang="en-US" dirty="0" err="1"/>
              <a:t>CertiCoq</a:t>
            </a:r>
            <a:r>
              <a:rPr lang="en-US" dirty="0"/>
              <a:t> runtime and garbage collector.</a:t>
            </a:r>
          </a:p>
          <a:p>
            <a:endParaRPr lang="en-US" dirty="0"/>
          </a:p>
          <a:p>
            <a:r>
              <a:rPr lang="en-US" dirty="0"/>
              <a:t>Instead of enumerating my contributions, I want to take you through an example of what a user of our system experiences. I will point out my contributions as we go along, and we can delve deeper into the necessary details later.</a:t>
            </a:r>
          </a:p>
        </p:txBody>
      </p:sp>
    </p:spTree>
    <p:extLst>
      <p:ext uri="{BB962C8B-B14F-4D97-AF65-F5344CB8AC3E}">
        <p14:creationId xmlns:p14="http://schemas.microsoft.com/office/powerpoint/2010/main" val="2576078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Integers are the most common data type, so suppose we want to write a program that uses  integers. In Coq, we already have the inductive representation of integers, so yes we can use them, but they are quite wasteful with space, we have to do a lot of allocations to create such values, and a lot of pointer dereferences to traverse them. We really want to have faster integers, the single machine word integers we know and love. With our system, implementing and using primitive single machine word integers is possible.</a:t>
            </a:r>
            <a:br>
              <a:rPr lang="en-US" dirty="0"/>
            </a:br>
            <a:endParaRPr lang="en-US" dirty="0"/>
          </a:p>
          <a:p>
            <a:r>
              <a:rPr lang="en-US" dirty="0"/>
              <a:t>Let’s start by defining an interface for unsigned 63-bit integers, as a module type in Coq, which is like a module signature in OCaml / Standard ML.</a:t>
            </a:r>
          </a:p>
          <a:p>
            <a:r>
              <a:rPr lang="en-US" dirty="0"/>
              <a:t>&lt;click&gt; We have an abstract type, and some operations on it.</a:t>
            </a:r>
          </a:p>
          <a:p>
            <a:endParaRPr lang="en-US" dirty="0"/>
          </a:p>
          <a:p>
            <a:r>
              <a:rPr lang="en-US" dirty="0"/>
              <a:t>Now we need to provide implementations of this module type.</a:t>
            </a:r>
          </a:p>
          <a:p>
            <a:endParaRPr lang="en-US" dirty="0"/>
          </a:p>
          <a:p>
            <a:r>
              <a:rPr lang="en-US" dirty="0"/>
              <a:t>&lt;click&gt; One possible implementation is a purely functional one. In order to stay as close as possible to machine integers, we can define integers as bounded natural numbers with modulo wrapping. This is going to have terrible performance, but that is okay!</a:t>
            </a:r>
            <a:br>
              <a:rPr lang="en-US" dirty="0"/>
            </a:br>
            <a:r>
              <a:rPr lang="en-US" dirty="0"/>
              <a:t>&lt;click&gt; What we really want to use is the primitive one. Here we declare the operations on integers as axioms, in order to tell Coq that they don’t have a plain Coq implementation. These functions will be realized when we compile to C and link with the foreign functions written in C.</a:t>
            </a:r>
          </a:p>
          <a:p>
            <a:endParaRPr lang="en-US" dirty="0"/>
          </a:p>
          <a:p>
            <a:r>
              <a:rPr lang="en-US" dirty="0"/>
              <a:t>Looking at this slide, you can probably sense here that we want to prove that these two module implementations are equivalent, that they behave the same way! This is stuff we teach to undergrads in COS 321!</a:t>
            </a:r>
          </a:p>
        </p:txBody>
      </p:sp>
    </p:spTree>
    <p:extLst>
      <p:ext uri="{BB962C8B-B14F-4D97-AF65-F5344CB8AC3E}">
        <p14:creationId xmlns:p14="http://schemas.microsoft.com/office/powerpoint/2010/main" val="1499511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let’s finish the operational side. Now all we need to do is to register these references with Coq, and actually provide the C implementation for these functions. I am not showing the implementation here, that's not scientifically novel, but it's in the thesis.</a:t>
            </a:r>
          </a:p>
          <a:p>
            <a:endParaRPr lang="en-US" dirty="0"/>
          </a:p>
          <a:p>
            <a:r>
              <a:rPr lang="en-US" dirty="0"/>
              <a:t>Once we do that, … &lt;click&gt; we are free to write our own functions that use primitive integers. Like this dot product function on lists of primitive integers. We can then compile this function to C using </a:t>
            </a:r>
            <a:r>
              <a:rPr lang="en-US" dirty="0" err="1"/>
              <a:t>CertiCoq</a:t>
            </a:r>
            <a:r>
              <a:rPr lang="en-US" dirty="0"/>
              <a:t>, and call it from any C program.</a:t>
            </a:r>
          </a:p>
          <a:p>
            <a:endParaRPr lang="en-US" dirty="0"/>
          </a:p>
          <a:p>
            <a:r>
              <a:rPr lang="en-US" dirty="0"/>
              <a:t>Now, let’s talk about the correctness of these functions. What we want to do is to state as the specification of each of these functions, the functional model function, and the C implementation counterpart, do the same thing. VST is a great tool for such proofs!</a:t>
            </a:r>
          </a:p>
          <a:p>
            <a:r>
              <a:rPr lang="en-US" dirty="0"/>
              <a:t>&lt;click&gt; Let’s zoom in on the </a:t>
            </a:r>
            <a:r>
              <a:rPr lang="en-US" dirty="0" err="1"/>
              <a:t>to_nat</a:t>
            </a:r>
            <a:r>
              <a:rPr lang="en-US" dirty="0"/>
              <a:t> function, which converts a primitive integer to a Coq natural number, and let's talk about its VST specification.</a:t>
            </a:r>
          </a:p>
        </p:txBody>
      </p:sp>
    </p:spTree>
    <p:extLst>
      <p:ext uri="{BB962C8B-B14F-4D97-AF65-F5344CB8AC3E}">
        <p14:creationId xmlns:p14="http://schemas.microsoft.com/office/powerpoint/2010/main" val="717520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75A97-15E0-DFC1-B8C3-2B250923FD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84B23A-B9E7-A713-24AA-48C4EC3B9C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5C3E00-8093-212F-64B4-5B99B94A6CB6}"/>
              </a:ext>
            </a:extLst>
          </p:cNvPr>
          <p:cNvSpPr>
            <a:spLocks noGrp="1"/>
          </p:cNvSpPr>
          <p:nvPr>
            <p:ph type="body" idx="1"/>
          </p:nvPr>
        </p:nvSpPr>
        <p:spPr/>
        <p:txBody>
          <a:bodyPr/>
          <a:lstStyle/>
          <a:p>
            <a:r>
              <a:rPr lang="en-US" dirty="0"/>
              <a:t>If we were to write by hand, here’s what that specification would look like. There’s a lot here, and you don’t have to follow the details. Very very roughly, what we are saying here is this:</a:t>
            </a:r>
          </a:p>
          <a:p>
            <a:r>
              <a:rPr lang="en-US" dirty="0"/>
              <a:t>&lt;click&gt; Given some runtime info, and an input to the functional model,</a:t>
            </a:r>
          </a:p>
          <a:p>
            <a:r>
              <a:rPr lang="en-US" dirty="0"/>
              <a:t>&lt;click&gt; if the C function takes a value that is represented by that functional model input,</a:t>
            </a:r>
          </a:p>
          <a:p>
            <a:r>
              <a:rPr lang="en-US" dirty="0"/>
              <a:t>&lt;click&gt; then the C function returns a value that is represented by the functional model output.</a:t>
            </a:r>
          </a:p>
          <a:p>
            <a:endParaRPr lang="en-US" dirty="0"/>
          </a:p>
          <a:p>
            <a:r>
              <a:rPr lang="en-US" dirty="0"/>
              <a:t>There are a lot of details about how the memory heap is represented by a graph, and how garbage collection can change this heap graph but the new graph is isomorphic modulo changes in this function, etc. We don’t have time for this right now but our tech report explains these details more clearly.</a:t>
            </a:r>
          </a:p>
          <a:p>
            <a:endParaRPr lang="en-US" dirty="0"/>
          </a:p>
          <a:p>
            <a:r>
              <a:rPr lang="en-US" dirty="0"/>
              <a:t>This is just the specification.</a:t>
            </a:r>
          </a:p>
          <a:p>
            <a:r>
              <a:rPr lang="en-US" dirty="0"/>
              <a:t>&lt;click&gt; We then claim that the C function body follows this specification and write the proof by hand.</a:t>
            </a:r>
          </a:p>
          <a:p>
            <a:r>
              <a:rPr lang="en-US" dirty="0"/>
              <a:t>The cool part is, if we have a complete proof of this, that means our foreign function is </a:t>
            </a:r>
            <a:br>
              <a:rPr lang="en-US" dirty="0"/>
            </a:br>
            <a:r>
              <a:rPr lang="en-US" dirty="0"/>
              <a:t>1) type-safe</a:t>
            </a:r>
            <a:br>
              <a:rPr lang="en-US" dirty="0"/>
            </a:br>
            <a:r>
              <a:rPr lang="en-US" dirty="0"/>
              <a:t>2) correct with respect to the functional model.</a:t>
            </a:r>
          </a:p>
          <a:p>
            <a:r>
              <a:rPr lang="en-US" dirty="0"/>
              <a:t>(Though we do not have a proof of type-safety since it requires reasoning across meta-levels)</a:t>
            </a:r>
            <a:br>
              <a:rPr lang="en-US" dirty="0"/>
            </a:br>
            <a:endParaRPr lang="en-US" dirty="0"/>
          </a:p>
          <a:p>
            <a:r>
              <a:rPr lang="en-US" dirty="0"/>
              <a:t>I know this slide is overwhelming. Thankfully only certain parts of it vary from function to function.</a:t>
            </a:r>
          </a:p>
          <a:p>
            <a:r>
              <a:rPr lang="en-US" dirty="0"/>
              <a:t>&lt;click&gt; and as long as we can account for those variations, we can actually generate this spec automatically.</a:t>
            </a:r>
            <a:br>
              <a:rPr lang="en-US" dirty="0"/>
            </a:br>
            <a:r>
              <a:rPr lang="en-US" dirty="0"/>
              <a:t>And making that possible is one of my contributions in my thesis (joint work with Stark and Appel).</a:t>
            </a:r>
          </a:p>
          <a:p>
            <a:endParaRPr lang="en-US" dirty="0"/>
          </a:p>
        </p:txBody>
      </p:sp>
    </p:spTree>
    <p:extLst>
      <p:ext uri="{BB962C8B-B14F-4D97-AF65-F5344CB8AC3E}">
        <p14:creationId xmlns:p14="http://schemas.microsoft.com/office/powerpoint/2010/main" val="4121345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E26-4151-77D5-A01C-F98A6034C7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309DC8-C50D-668D-53C6-DED963E8F7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EFEFD4-0CA1-53F5-B5B7-B89B0B273021}"/>
              </a:ext>
            </a:extLst>
          </p:cNvPr>
          <p:cNvSpPr>
            <a:spLocks noGrp="1"/>
          </p:cNvSpPr>
          <p:nvPr>
            <p:ph type="body" idx="1"/>
          </p:nvPr>
        </p:nvSpPr>
        <p:spPr/>
        <p:txBody>
          <a:bodyPr/>
          <a:lstStyle/>
          <a:p>
            <a:r>
              <a:rPr lang="en-US" dirty="0"/>
              <a:t>Here’s what generating this spec looks like.</a:t>
            </a:r>
          </a:p>
          <a:p>
            <a:endParaRPr lang="en-US" dirty="0"/>
          </a:p>
          <a:p>
            <a:r>
              <a:rPr lang="en-US" dirty="0"/>
              <a:t>&lt;click&gt; We have a function description, which includes everything we need to know about this function. Most importantly, it has</a:t>
            </a:r>
          </a:p>
          <a:p>
            <a:r>
              <a:rPr lang="en-US" dirty="0"/>
              <a:t>&lt;click&gt; a reified description of the function type. Thanks to this description, we can ensure that the foreign function and the model function in this record actually abide by the same type.</a:t>
            </a:r>
          </a:p>
          <a:p>
            <a:endParaRPr lang="en-US" dirty="0"/>
          </a:p>
          <a:p>
            <a:r>
              <a:rPr lang="en-US" dirty="0"/>
              <a:t>Another important use of the reified description is the</a:t>
            </a:r>
          </a:p>
          <a:p>
            <a:r>
              <a:rPr lang="en-US" dirty="0"/>
              <a:t>&lt;click&gt; annotation of each component of the type with a type class instance. In a function description, we use these instances to hold information about how these types are represented in memory. Here you can see that we say the input to </a:t>
            </a:r>
            <a:r>
              <a:rPr lang="en-US" dirty="0" err="1"/>
              <a:t>to_nat</a:t>
            </a:r>
            <a:r>
              <a:rPr lang="en-US" dirty="0"/>
              <a:t> is opaque (i.e. a primitive type) and its output is transparent (a plain Coq type).</a:t>
            </a:r>
          </a:p>
          <a:p>
            <a:endParaRPr lang="en-US" dirty="0"/>
          </a:p>
          <a:p>
            <a:r>
              <a:rPr lang="en-US" dirty="0"/>
              <a:t>Once we finish the function description, we can then</a:t>
            </a:r>
          </a:p>
          <a:p>
            <a:r>
              <a:rPr lang="en-US" dirty="0"/>
              <a:t>&lt;click&gt; compute a VST specification from it and start writing our proof.</a:t>
            </a:r>
          </a:p>
        </p:txBody>
      </p:sp>
    </p:spTree>
    <p:extLst>
      <p:ext uri="{BB962C8B-B14F-4D97-AF65-F5344CB8AC3E}">
        <p14:creationId xmlns:p14="http://schemas.microsoft.com/office/powerpoint/2010/main" val="422594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gradFill flip="none" rotWithShape="1">
          <a:gsLst>
            <a:gs pos="0">
              <a:srgbClr val="FFFFD3"/>
            </a:gs>
            <a:gs pos="100000">
              <a:schemeClr val="accent4">
                <a:hueOff val="-1371093"/>
                <a:satOff val="3959"/>
                <a:lumOff val="25414"/>
              </a:schemeClr>
            </a:gs>
          </a:gsLst>
          <a:lin ang="5400000" scaled="0"/>
        </a:gra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28884" y="9309100"/>
            <a:ext cx="340259" cy="324306"/>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02" name="Image"/>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Outline">
    <p:spTree>
      <p:nvGrpSpPr>
        <p:cNvPr id="1" name=""/>
        <p:cNvGrpSpPr/>
        <p:nvPr/>
      </p:nvGrpSpPr>
      <p:grpSpPr>
        <a:xfrm>
          <a:off x="0" y="0"/>
          <a:ext cx="0" cy="0"/>
          <a:chOff x="0" y="0"/>
          <a:chExt cx="0" cy="0"/>
        </a:xfrm>
      </p:grpSpPr>
      <p:sp>
        <p:nvSpPr>
          <p:cNvPr id="117" name="Coq"/>
          <p:cNvSpPr txBox="1"/>
          <p:nvPr/>
        </p:nvSpPr>
        <p:spPr>
          <a:xfrm>
            <a:off x="3600646" y="756835"/>
            <a:ext cx="1278865" cy="721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200" b="0"/>
            </a:lvl1pPr>
          </a:lstStyle>
          <a:p>
            <a:r>
              <a:t>Coq</a:t>
            </a:r>
          </a:p>
        </p:txBody>
      </p:sp>
      <p:sp>
        <p:nvSpPr>
          <p:cNvPr id="118" name="C"/>
          <p:cNvSpPr txBox="1"/>
          <p:nvPr/>
        </p:nvSpPr>
        <p:spPr>
          <a:xfrm>
            <a:off x="9390619" y="756835"/>
            <a:ext cx="650562" cy="721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200" b="0"/>
            </a:lvl1pPr>
          </a:lstStyle>
          <a:p>
            <a:r>
              <a:t>C</a:t>
            </a:r>
          </a:p>
        </p:txBody>
      </p:sp>
      <p:sp>
        <p:nvSpPr>
          <p:cNvPr id="119" name="user written…"/>
          <p:cNvSpPr txBox="1"/>
          <p:nvPr/>
        </p:nvSpPr>
        <p:spPr>
          <a:xfrm>
            <a:off x="48436" y="3626149"/>
            <a:ext cx="2701045" cy="9552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b="0">
                <a:solidFill>
                  <a:schemeClr val="accent4">
                    <a:hueOff val="-1081314"/>
                    <a:satOff val="4338"/>
                    <a:lumOff val="-8931"/>
                  </a:schemeClr>
                </a:solidFill>
              </a:defRPr>
            </a:pPr>
            <a:r>
              <a:t>user written</a:t>
            </a:r>
          </a:p>
          <a:p>
            <a:pPr>
              <a:defRPr sz="2800" b="0">
                <a:solidFill>
                  <a:schemeClr val="accent4">
                    <a:hueOff val="-1081314"/>
                    <a:satOff val="4338"/>
                    <a:lumOff val="-8931"/>
                  </a:schemeClr>
                </a:solidFill>
              </a:defRPr>
            </a:pPr>
            <a:r>
              <a:t>Coq program</a:t>
            </a:r>
          </a:p>
        </p:txBody>
      </p:sp>
      <p:sp>
        <p:nvSpPr>
          <p:cNvPr id="120" name="user written…"/>
          <p:cNvSpPr txBox="1"/>
          <p:nvPr/>
        </p:nvSpPr>
        <p:spPr>
          <a:xfrm>
            <a:off x="8556765" y="3626149"/>
            <a:ext cx="2318272" cy="9552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b="0">
                <a:solidFill>
                  <a:schemeClr val="accent4">
                    <a:hueOff val="-1081314"/>
                    <a:satOff val="4338"/>
                    <a:lumOff val="-8931"/>
                  </a:schemeClr>
                </a:solidFill>
              </a:defRPr>
            </a:pPr>
            <a:r>
              <a:t>user written</a:t>
            </a:r>
          </a:p>
          <a:p>
            <a:pPr>
              <a:defRPr sz="2800" b="0">
                <a:solidFill>
                  <a:schemeClr val="accent4">
                    <a:hueOff val="-1081314"/>
                    <a:satOff val="4338"/>
                    <a:lumOff val="-8931"/>
                  </a:schemeClr>
                </a:solidFill>
              </a:defRPr>
            </a:pPr>
            <a:r>
              <a:t>C program</a:t>
            </a:r>
          </a:p>
        </p:txBody>
      </p:sp>
      <p:sp>
        <p:nvSpPr>
          <p:cNvPr id="121" name="proofs about…"/>
          <p:cNvSpPr txBox="1"/>
          <p:nvPr/>
        </p:nvSpPr>
        <p:spPr>
          <a:xfrm>
            <a:off x="5312841" y="8045264"/>
            <a:ext cx="2619206" cy="9552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b="0">
                <a:solidFill>
                  <a:schemeClr val="accent4">
                    <a:hueOff val="-1081314"/>
                    <a:satOff val="4338"/>
                    <a:lumOff val="-8931"/>
                  </a:schemeClr>
                </a:solidFill>
              </a:defRPr>
            </a:pPr>
            <a:r>
              <a:t>proofs about </a:t>
            </a:r>
          </a:p>
          <a:p>
            <a:pPr>
              <a:defRPr sz="2800" b="0">
                <a:solidFill>
                  <a:schemeClr val="accent4">
                    <a:hueOff val="-1081314"/>
                    <a:satOff val="4338"/>
                    <a:lumOff val="-8931"/>
                  </a:schemeClr>
                </a:solidFill>
              </a:defRPr>
            </a:pPr>
            <a:r>
              <a:t>C program</a:t>
            </a:r>
          </a:p>
        </p:txBody>
      </p:sp>
      <p:sp>
        <p:nvSpPr>
          <p:cNvPr id="122" name="model spec…"/>
          <p:cNvSpPr txBox="1"/>
          <p:nvPr/>
        </p:nvSpPr>
        <p:spPr>
          <a:xfrm>
            <a:off x="2567197" y="4727007"/>
            <a:ext cx="2318272" cy="9552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b="0">
                <a:solidFill>
                  <a:schemeClr val="accent3">
                    <a:hueOff val="362282"/>
                    <a:satOff val="31803"/>
                    <a:lumOff val="-18242"/>
                  </a:schemeClr>
                </a:solidFill>
              </a:defRPr>
            </a:pPr>
            <a:r>
              <a:t>model spec</a:t>
            </a:r>
          </a:p>
          <a:p>
            <a:pPr>
              <a:defRPr sz="2800" b="0">
                <a:solidFill>
                  <a:schemeClr val="accent3">
                    <a:hueOff val="362282"/>
                    <a:satOff val="31803"/>
                    <a:lumOff val="-18242"/>
                  </a:schemeClr>
                </a:solidFill>
              </a:defRPr>
            </a:pPr>
            <a:r>
              <a:t>axioms</a:t>
            </a:r>
          </a:p>
        </p:txBody>
      </p:sp>
      <p:cxnSp>
        <p:nvCxnSpPr>
          <p:cNvPr id="123" name="Connection Line"/>
          <p:cNvCxnSpPr>
            <a:stCxn id="126" idx="0"/>
            <a:endCxn id="130" idx="0"/>
          </p:cNvCxnSpPr>
          <p:nvPr/>
        </p:nvCxnSpPr>
        <p:spPr>
          <a:xfrm>
            <a:off x="3192521" y="2102272"/>
            <a:ext cx="3429923" cy="2001499"/>
          </a:xfrm>
          <a:prstGeom prst="straightConnector1">
            <a:avLst/>
          </a:prstGeom>
          <a:ln w="63500">
            <a:solidFill>
              <a:schemeClr val="accent3">
                <a:hueOff val="362282"/>
                <a:satOff val="31803"/>
                <a:lumOff val="-18242"/>
              </a:schemeClr>
            </a:solidFill>
            <a:miter lim="400000"/>
            <a:tailEnd type="triangle"/>
          </a:ln>
        </p:spPr>
      </p:cxnSp>
      <p:cxnSp>
        <p:nvCxnSpPr>
          <p:cNvPr id="124" name="Connection Line"/>
          <p:cNvCxnSpPr>
            <a:stCxn id="122" idx="0"/>
            <a:endCxn id="121" idx="0"/>
          </p:cNvCxnSpPr>
          <p:nvPr/>
        </p:nvCxnSpPr>
        <p:spPr>
          <a:xfrm>
            <a:off x="3726333" y="5204629"/>
            <a:ext cx="2896111" cy="3318257"/>
          </a:xfrm>
          <a:prstGeom prst="straightConnector1">
            <a:avLst/>
          </a:prstGeom>
          <a:ln w="63500">
            <a:solidFill>
              <a:schemeClr val="accent5">
                <a:hueOff val="-82419"/>
                <a:satOff val="-9513"/>
                <a:lumOff val="-16343"/>
              </a:schemeClr>
            </a:solidFill>
            <a:custDash>
              <a:ds d="200000" sp="200000"/>
            </a:custDash>
            <a:miter lim="400000"/>
            <a:headEnd type="triangle"/>
          </a:ln>
        </p:spPr>
      </p:cxnSp>
      <p:sp>
        <p:nvSpPr>
          <p:cNvPr id="125" name="by VST soundness proof,…"/>
          <p:cNvSpPr txBox="1"/>
          <p:nvPr/>
        </p:nvSpPr>
        <p:spPr>
          <a:xfrm rot="2878429">
            <a:off x="3851338" y="6914659"/>
            <a:ext cx="2310623" cy="5280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1500" b="0">
                <a:solidFill>
                  <a:schemeClr val="accent5">
                    <a:hueOff val="-82419"/>
                    <a:satOff val="-9513"/>
                    <a:lumOff val="-16343"/>
                  </a:schemeClr>
                </a:solidFill>
              </a:defRPr>
            </a:pPr>
            <a:r>
              <a:t>by VST soundness proof,</a:t>
            </a:r>
          </a:p>
          <a:p>
            <a:pPr>
              <a:defRPr sz="1500" b="0">
                <a:solidFill>
                  <a:schemeClr val="accent5">
                    <a:hueOff val="-82419"/>
                    <a:satOff val="-9513"/>
                    <a:lumOff val="-16343"/>
                  </a:schemeClr>
                </a:solidFill>
              </a:defRPr>
            </a:pPr>
            <a:r>
              <a:t>if functions terminate</a:t>
            </a:r>
          </a:p>
        </p:txBody>
      </p:sp>
      <p:sp>
        <p:nvSpPr>
          <p:cNvPr id="126" name="ADT"/>
          <p:cNvSpPr txBox="1"/>
          <p:nvPr/>
        </p:nvSpPr>
        <p:spPr>
          <a:xfrm>
            <a:off x="2777644" y="1840550"/>
            <a:ext cx="829756" cy="523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2800" b="0">
                <a:solidFill>
                  <a:schemeClr val="accent4">
                    <a:hueOff val="-1081314"/>
                    <a:satOff val="4338"/>
                    <a:lumOff val="-8931"/>
                  </a:schemeClr>
                </a:solidFill>
              </a:defRPr>
            </a:lvl1pPr>
          </a:lstStyle>
          <a:p>
            <a:r>
              <a:t>ADT</a:t>
            </a:r>
          </a:p>
        </p:txBody>
      </p:sp>
      <p:sp>
        <p:nvSpPr>
          <p:cNvPr id="127" name="glue code…"/>
          <p:cNvSpPr txBox="1"/>
          <p:nvPr/>
        </p:nvSpPr>
        <p:spPr>
          <a:xfrm>
            <a:off x="8492177" y="1624650"/>
            <a:ext cx="2447446" cy="9552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b="0">
                <a:solidFill>
                  <a:schemeClr val="accent3">
                    <a:hueOff val="362282"/>
                    <a:satOff val="31803"/>
                    <a:lumOff val="-18242"/>
                  </a:schemeClr>
                </a:solidFill>
              </a:defRPr>
            </a:pPr>
            <a:r>
              <a:t>glue code</a:t>
            </a:r>
          </a:p>
          <a:p>
            <a:pPr>
              <a:defRPr sz="2800" b="0">
                <a:solidFill>
                  <a:schemeClr val="accent3">
                    <a:hueOff val="362282"/>
                    <a:satOff val="31803"/>
                    <a:lumOff val="-18242"/>
                  </a:schemeClr>
                </a:solidFill>
              </a:defRPr>
            </a:pPr>
            <a:r>
              <a:t>from CertiCoq</a:t>
            </a:r>
          </a:p>
        </p:txBody>
      </p:sp>
      <p:cxnSp>
        <p:nvCxnSpPr>
          <p:cNvPr id="128" name="Connection Line"/>
          <p:cNvCxnSpPr>
            <a:stCxn id="126" idx="0"/>
            <a:endCxn id="127" idx="0"/>
          </p:cNvCxnSpPr>
          <p:nvPr/>
        </p:nvCxnSpPr>
        <p:spPr>
          <a:xfrm>
            <a:off x="3192521" y="2102272"/>
            <a:ext cx="6523380" cy="1"/>
          </a:xfrm>
          <a:prstGeom prst="straightConnector1">
            <a:avLst/>
          </a:prstGeom>
          <a:ln w="63500">
            <a:solidFill>
              <a:schemeClr val="accent3">
                <a:hueOff val="362282"/>
                <a:satOff val="31803"/>
                <a:lumOff val="-18242"/>
              </a:schemeClr>
            </a:solidFill>
            <a:miter lim="400000"/>
            <a:tailEnd type="triangle"/>
          </a:ln>
        </p:spPr>
      </p:cxnSp>
      <p:cxnSp>
        <p:nvCxnSpPr>
          <p:cNvPr id="129" name="Connection Line"/>
          <p:cNvCxnSpPr>
            <a:stCxn id="127" idx="0"/>
            <a:endCxn id="120" idx="0"/>
          </p:cNvCxnSpPr>
          <p:nvPr/>
        </p:nvCxnSpPr>
        <p:spPr>
          <a:xfrm>
            <a:off x="9715900" y="2102272"/>
            <a:ext cx="1" cy="2001499"/>
          </a:xfrm>
          <a:prstGeom prst="straightConnector1">
            <a:avLst/>
          </a:prstGeom>
          <a:ln w="63500">
            <a:solidFill>
              <a:schemeClr val="accent4">
                <a:hueOff val="-1081314"/>
                <a:satOff val="4338"/>
                <a:lumOff val="-8931"/>
              </a:schemeClr>
            </a:solidFill>
            <a:miter lim="400000"/>
            <a:tailEnd type="triangle"/>
          </a:ln>
        </p:spPr>
      </p:cxnSp>
      <p:sp>
        <p:nvSpPr>
          <p:cNvPr id="130" name="generated…"/>
          <p:cNvSpPr txBox="1"/>
          <p:nvPr/>
        </p:nvSpPr>
        <p:spPr>
          <a:xfrm>
            <a:off x="5685868" y="3626149"/>
            <a:ext cx="1873152" cy="9552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b="0">
                <a:solidFill>
                  <a:schemeClr val="accent3">
                    <a:hueOff val="362282"/>
                    <a:satOff val="31803"/>
                    <a:lumOff val="-18242"/>
                  </a:schemeClr>
                </a:solidFill>
              </a:defRPr>
            </a:pPr>
            <a:r>
              <a:t>generated</a:t>
            </a:r>
          </a:p>
          <a:p>
            <a:pPr>
              <a:defRPr sz="2800" b="0">
                <a:solidFill>
                  <a:schemeClr val="accent3">
                    <a:hueOff val="362282"/>
                    <a:satOff val="31803"/>
                    <a:lumOff val="-18242"/>
                  </a:schemeClr>
                </a:solidFill>
              </a:defRPr>
            </a:pPr>
            <a:r>
              <a:t>predicates</a:t>
            </a:r>
          </a:p>
        </p:txBody>
      </p:sp>
      <p:cxnSp>
        <p:nvCxnSpPr>
          <p:cNvPr id="131" name="Connection Line"/>
          <p:cNvCxnSpPr>
            <a:stCxn id="126" idx="0"/>
            <a:endCxn id="119" idx="0"/>
          </p:cNvCxnSpPr>
          <p:nvPr/>
        </p:nvCxnSpPr>
        <p:spPr>
          <a:xfrm flipH="1">
            <a:off x="1398958" y="2102272"/>
            <a:ext cx="1793564" cy="2001499"/>
          </a:xfrm>
          <a:prstGeom prst="straightConnector1">
            <a:avLst/>
          </a:prstGeom>
          <a:ln w="63500">
            <a:solidFill>
              <a:schemeClr val="accent4">
                <a:hueOff val="-1081314"/>
                <a:satOff val="4338"/>
                <a:lumOff val="-8931"/>
              </a:schemeClr>
            </a:solidFill>
            <a:miter lim="400000"/>
            <a:tailEnd type="triangle"/>
          </a:ln>
        </p:spPr>
      </p:cxnSp>
      <p:cxnSp>
        <p:nvCxnSpPr>
          <p:cNvPr id="132" name="Connection Line"/>
          <p:cNvCxnSpPr>
            <a:stCxn id="130" idx="0"/>
            <a:endCxn id="122" idx="0"/>
          </p:cNvCxnSpPr>
          <p:nvPr/>
        </p:nvCxnSpPr>
        <p:spPr>
          <a:xfrm flipH="1">
            <a:off x="3726333" y="4103770"/>
            <a:ext cx="2896111" cy="1100860"/>
          </a:xfrm>
          <a:prstGeom prst="straightConnector1">
            <a:avLst/>
          </a:prstGeom>
          <a:ln w="63500">
            <a:solidFill>
              <a:schemeClr val="accent3">
                <a:hueOff val="362282"/>
                <a:satOff val="31803"/>
                <a:lumOff val="-18242"/>
              </a:schemeClr>
            </a:solidFill>
            <a:miter lim="400000"/>
            <a:tailEnd type="triangle"/>
          </a:ln>
        </p:spPr>
      </p:cxnSp>
      <p:cxnSp>
        <p:nvCxnSpPr>
          <p:cNvPr id="133" name="Connection Line"/>
          <p:cNvCxnSpPr>
            <a:stCxn id="120" idx="0"/>
            <a:endCxn id="121" idx="0"/>
          </p:cNvCxnSpPr>
          <p:nvPr/>
        </p:nvCxnSpPr>
        <p:spPr>
          <a:xfrm flipH="1">
            <a:off x="6622443" y="4103770"/>
            <a:ext cx="3093458" cy="4419116"/>
          </a:xfrm>
          <a:prstGeom prst="straightConnector1">
            <a:avLst/>
          </a:prstGeom>
          <a:ln w="63500">
            <a:solidFill>
              <a:schemeClr val="accent4">
                <a:hueOff val="-1081314"/>
                <a:satOff val="4338"/>
                <a:lumOff val="-8931"/>
              </a:schemeClr>
            </a:solidFill>
            <a:miter lim="400000"/>
            <a:tailEnd type="triangle"/>
          </a:ln>
        </p:spPr>
      </p:cxnSp>
      <p:sp>
        <p:nvSpPr>
          <p:cNvPr id="134" name="proofs about…"/>
          <p:cNvSpPr txBox="1"/>
          <p:nvPr/>
        </p:nvSpPr>
        <p:spPr>
          <a:xfrm>
            <a:off x="-65850" y="8045264"/>
            <a:ext cx="2929617" cy="9552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b="0">
                <a:solidFill>
                  <a:schemeClr val="accent4">
                    <a:hueOff val="-1081314"/>
                    <a:satOff val="4338"/>
                    <a:lumOff val="-8931"/>
                  </a:schemeClr>
                </a:solidFill>
              </a:defRPr>
            </a:pPr>
            <a:r>
              <a:t>proofs about </a:t>
            </a:r>
          </a:p>
          <a:p>
            <a:pPr>
              <a:defRPr sz="2800" b="0">
                <a:solidFill>
                  <a:schemeClr val="accent4">
                    <a:hueOff val="-1081314"/>
                    <a:satOff val="4338"/>
                    <a:lumOff val="-8931"/>
                  </a:schemeClr>
                </a:solidFill>
              </a:defRPr>
            </a:pPr>
            <a:r>
              <a:t>Coq program</a:t>
            </a:r>
          </a:p>
        </p:txBody>
      </p:sp>
      <p:cxnSp>
        <p:nvCxnSpPr>
          <p:cNvPr id="135" name="Connection Line"/>
          <p:cNvCxnSpPr>
            <a:stCxn id="119" idx="0"/>
            <a:endCxn id="134" idx="0"/>
          </p:cNvCxnSpPr>
          <p:nvPr/>
        </p:nvCxnSpPr>
        <p:spPr>
          <a:xfrm>
            <a:off x="1398958" y="4103770"/>
            <a:ext cx="1" cy="4419116"/>
          </a:xfrm>
          <a:prstGeom prst="straightConnector1">
            <a:avLst/>
          </a:prstGeom>
          <a:ln w="63500">
            <a:solidFill>
              <a:schemeClr val="accent4">
                <a:hueOff val="-1081314"/>
                <a:satOff val="4338"/>
                <a:lumOff val="-8931"/>
              </a:schemeClr>
            </a:solidFill>
            <a:miter lim="400000"/>
            <a:tailEnd type="triangle"/>
          </a:ln>
        </p:spPr>
      </p:cxnSp>
      <p:cxnSp>
        <p:nvCxnSpPr>
          <p:cNvPr id="136" name="Connection Line"/>
          <p:cNvCxnSpPr>
            <a:stCxn id="122" idx="0"/>
            <a:endCxn id="134" idx="0"/>
          </p:cNvCxnSpPr>
          <p:nvPr/>
        </p:nvCxnSpPr>
        <p:spPr>
          <a:xfrm flipH="1">
            <a:off x="1398958" y="5204629"/>
            <a:ext cx="2327376" cy="3318257"/>
          </a:xfrm>
          <a:prstGeom prst="straightConnector1">
            <a:avLst/>
          </a:prstGeom>
          <a:ln w="63500">
            <a:solidFill>
              <a:schemeClr val="accent4">
                <a:hueOff val="-1081314"/>
                <a:satOff val="4338"/>
                <a:lumOff val="-8931"/>
              </a:schemeClr>
            </a:solidFill>
            <a:miter lim="400000"/>
            <a:tailEnd type="triangle"/>
          </a:ln>
        </p:spPr>
      </p:cxnSp>
      <p:cxnSp>
        <p:nvCxnSpPr>
          <p:cNvPr id="137" name="Connection Line"/>
          <p:cNvCxnSpPr>
            <a:stCxn id="130" idx="0"/>
            <a:endCxn id="121" idx="0"/>
          </p:cNvCxnSpPr>
          <p:nvPr/>
        </p:nvCxnSpPr>
        <p:spPr>
          <a:xfrm>
            <a:off x="6622443" y="4103770"/>
            <a:ext cx="1" cy="4419116"/>
          </a:xfrm>
          <a:prstGeom prst="straightConnector1">
            <a:avLst/>
          </a:prstGeom>
          <a:ln w="63500">
            <a:solidFill>
              <a:schemeClr val="accent4">
                <a:hueOff val="-1081314"/>
                <a:satOff val="4338"/>
                <a:lumOff val="-8931"/>
              </a:schemeClr>
            </a:solidFill>
            <a:miter lim="400000"/>
            <a:tailEnd type="triangle"/>
          </a:ln>
        </p:spPr>
      </p:cxnSp>
      <p:sp>
        <p:nvSpPr>
          <p:cNvPr id="1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Other code">
    <p:bg>
      <p:bgPr>
        <a:solidFill>
          <a:srgbClr val="C7D0E5"/>
        </a:solidFill>
        <a:effectLst/>
      </p:bgPr>
    </p:bg>
    <p:spTree>
      <p:nvGrpSpPr>
        <p:cNvPr id="1" name=""/>
        <p:cNvGrpSpPr/>
        <p:nvPr/>
      </p:nvGrpSpPr>
      <p:grpSpPr>
        <a:xfrm>
          <a:off x="0" y="0"/>
          <a:ext cx="0" cy="0"/>
          <a:chOff x="0" y="0"/>
          <a:chExt cx="0" cy="0"/>
        </a:xfrm>
      </p:grpSpPr>
      <p:sp>
        <p:nvSpPr>
          <p:cNvPr id="145" name="Title Text"/>
          <p:cNvSpPr txBox="1">
            <a:spLocks noGrp="1"/>
          </p:cNvSpPr>
          <p:nvPr>
            <p:ph type="title"/>
          </p:nvPr>
        </p:nvSpPr>
        <p:spPr>
          <a:xfrm>
            <a:off x="660400" y="609600"/>
            <a:ext cx="11684000" cy="1422400"/>
          </a:xfrm>
          <a:prstGeom prst="rect">
            <a:avLst/>
          </a:prstGeom>
        </p:spPr>
        <p:txBody>
          <a:bodyPr anchor="t"/>
          <a:lstStyle>
            <a:lvl1pPr algn="l">
              <a:defRPr sz="4500" cap="all" spc="720">
                <a:solidFill>
                  <a:srgbClr val="1E3C6E"/>
                </a:solidFill>
                <a:latin typeface="Avenir Light"/>
                <a:ea typeface="Avenir Light"/>
                <a:cs typeface="Avenir Light"/>
                <a:sym typeface="Avenir Light"/>
              </a:defRPr>
            </a:lvl1pPr>
          </a:lstStyle>
          <a:p>
            <a:r>
              <a:t>Title Text</a:t>
            </a:r>
          </a:p>
        </p:txBody>
      </p:sp>
      <p:sp>
        <p:nvSpPr>
          <p:cNvPr id="146" name="Slide Number"/>
          <p:cNvSpPr txBox="1">
            <a:spLocks noGrp="1"/>
          </p:cNvSpPr>
          <p:nvPr>
            <p:ph type="sldNum" sz="quarter" idx="2"/>
          </p:nvPr>
        </p:nvSpPr>
        <p:spPr>
          <a:xfrm>
            <a:off x="6311897" y="9258300"/>
            <a:ext cx="352045" cy="419100"/>
          </a:xfrm>
          <a:prstGeom prst="rect">
            <a:avLst/>
          </a:prstGeom>
        </p:spPr>
        <p:txBody>
          <a:bodyPr/>
          <a:lstStyle>
            <a:lvl1pPr>
              <a:defRPr sz="1800">
                <a:solidFill>
                  <a:srgbClr val="FFFFFF"/>
                </a:solidFill>
                <a:latin typeface="Avenir Light"/>
                <a:ea typeface="Avenir Light"/>
                <a:cs typeface="Avenir Light"/>
                <a:sym typeface="Avenir Light"/>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029327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hueOff val="438943"/>
                <a:satOff val="4338"/>
                <a:lumOff val="38407"/>
              </a:schemeClr>
            </a:gs>
            <a:gs pos="100000">
              <a:schemeClr val="accent4">
                <a:hueOff val="-1371093"/>
                <a:satOff val="3959"/>
                <a:lumOff val="25414"/>
              </a:schemeClr>
            </a:gs>
          </a:gsLst>
          <a:lin ang="5400000" scaled="0"/>
        </a:gra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hf hdr="0" ft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9.gif"/><Relationship Id="rId4" Type="http://schemas.openxmlformats.org/officeDocument/2006/relationships/image" Target="../media/image5.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12.svg"/><Relationship Id="rId4" Type="http://schemas.openxmlformats.org/officeDocument/2006/relationships/image" Target="../media/image5.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hueOff val="438943"/>
                <a:satOff val="4338"/>
                <a:lumOff val="38407"/>
              </a:schemeClr>
            </a:gs>
            <a:gs pos="100000">
              <a:schemeClr val="accent4">
                <a:hueOff val="-1371093"/>
                <a:satOff val="3959"/>
                <a:lumOff val="25414"/>
              </a:schemeClr>
            </a:gs>
          </a:gsLst>
          <a:lin ang="5400000" scaled="0"/>
        </a:gradFill>
        <a:effectLst/>
      </p:bgPr>
    </p:bg>
    <p:spTree>
      <p:nvGrpSpPr>
        <p:cNvPr id="1" name=""/>
        <p:cNvGrpSpPr/>
        <p:nvPr/>
      </p:nvGrpSpPr>
      <p:grpSpPr>
        <a:xfrm>
          <a:off x="0" y="0"/>
          <a:ext cx="0" cy="0"/>
          <a:chOff x="0" y="0"/>
          <a:chExt cx="0" cy="0"/>
        </a:xfrm>
      </p:grpSpPr>
      <p:sp>
        <p:nvSpPr>
          <p:cNvPr id="155" name="Foreign Function Verification…"/>
          <p:cNvSpPr txBox="1">
            <a:spLocks noGrp="1"/>
          </p:cNvSpPr>
          <p:nvPr>
            <p:ph type="ctrTitle"/>
          </p:nvPr>
        </p:nvSpPr>
        <p:spPr>
          <a:xfrm>
            <a:off x="0" y="1994011"/>
            <a:ext cx="13004800" cy="2590578"/>
          </a:xfrm>
          <a:prstGeom prst="rect">
            <a:avLst/>
          </a:prstGeom>
        </p:spPr>
        <p:txBody>
          <a:bodyPr>
            <a:normAutofit/>
          </a:bodyPr>
          <a:lstStyle/>
          <a:p>
            <a:pPr>
              <a:defRPr sz="6400">
                <a:latin typeface="Helvetica Neue"/>
                <a:ea typeface="Helvetica Neue"/>
                <a:cs typeface="Helvetica Neue"/>
                <a:sym typeface="Helvetica Neue"/>
              </a:defRPr>
            </a:pPr>
            <a:r>
              <a:rPr lang="en-US" sz="5400" dirty="0"/>
              <a:t>Foreign Function Verification</a:t>
            </a:r>
            <a:br>
              <a:rPr lang="en-US" sz="5400" dirty="0"/>
            </a:br>
            <a:r>
              <a:rPr lang="en-US" sz="5400" dirty="0"/>
              <a:t>Through Metaprogramming</a:t>
            </a:r>
            <a:endParaRPr sz="5400" dirty="0"/>
          </a:p>
        </p:txBody>
      </p:sp>
      <p:sp>
        <p:nvSpPr>
          <p:cNvPr id="156" name="Joomy Korkut…"/>
          <p:cNvSpPr txBox="1">
            <a:spLocks noGrp="1"/>
          </p:cNvSpPr>
          <p:nvPr>
            <p:ph type="subTitle" sz="quarter" idx="1"/>
          </p:nvPr>
        </p:nvSpPr>
        <p:spPr>
          <a:xfrm>
            <a:off x="1270000" y="5208869"/>
            <a:ext cx="10464800" cy="2550720"/>
          </a:xfrm>
          <a:prstGeom prst="rect">
            <a:avLst/>
          </a:prstGeom>
        </p:spPr>
        <p:txBody>
          <a:bodyPr>
            <a:normAutofit/>
          </a:bodyPr>
          <a:lstStyle/>
          <a:p>
            <a:pPr defTabSz="531622">
              <a:defRPr sz="3003"/>
            </a:pPr>
            <a:r>
              <a:rPr dirty="0"/>
              <a:t>Joomy Korkut</a:t>
            </a:r>
          </a:p>
          <a:p>
            <a:pPr defTabSz="531622">
              <a:defRPr sz="2457"/>
            </a:pPr>
            <a:r>
              <a:rPr dirty="0"/>
              <a:t>Princeton Universit</a:t>
            </a:r>
            <a:r>
              <a:rPr lang="en-US" dirty="0"/>
              <a:t>y</a:t>
            </a:r>
            <a:br>
              <a:rPr lang="en-US" dirty="0"/>
            </a:br>
            <a:endParaRPr dirty="0"/>
          </a:p>
          <a:p>
            <a:pPr lvl="1" defTabSz="531622">
              <a:defRPr sz="2275"/>
            </a:pPr>
            <a:r>
              <a:rPr lang="en-US" dirty="0"/>
              <a:t>Final Public Oral Examination</a:t>
            </a:r>
            <a:br>
              <a:rPr lang="en-US" dirty="0"/>
            </a:br>
            <a:r>
              <a:rPr lang="en-US" dirty="0"/>
              <a:t>October 9</a:t>
            </a:r>
            <a:r>
              <a:rPr dirty="0"/>
              <a:t>th, 2024</a:t>
            </a:r>
          </a:p>
        </p:txBody>
      </p:sp>
      <p:sp>
        <p:nvSpPr>
          <p:cNvPr id="157" name="Slide Number"/>
          <p:cNvSpPr txBox="1">
            <a:spLocks noGrp="1"/>
          </p:cNvSpPr>
          <p:nvPr>
            <p:ph type="sldNum" sz="quarter" idx="2"/>
          </p:nvPr>
        </p:nvSpPr>
        <p:spPr>
          <a:xfrm>
            <a:off x="6385373" y="93091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407C9-E3D3-F6F4-B2FB-816F2EB98443}"/>
            </a:ext>
          </a:extLst>
        </p:cNvPr>
        <p:cNvGrpSpPr/>
        <p:nvPr/>
      </p:nvGrpSpPr>
      <p:grpSpPr>
        <a:xfrm>
          <a:off x="0" y="0"/>
          <a:ext cx="0" cy="0"/>
          <a:chOff x="0" y="0"/>
          <a:chExt cx="0" cy="0"/>
        </a:xfrm>
      </p:grpSpPr>
      <p:sp>
        <p:nvSpPr>
          <p:cNvPr id="161" name="Slide Number">
            <a:extLst>
              <a:ext uri="{FF2B5EF4-FFF2-40B4-BE49-F238E27FC236}">
                <a16:creationId xmlns:a16="http://schemas.microsoft.com/office/drawing/2014/main" id="{EDC7CE2D-3E5F-1D75-42C9-00E68FDF8B64}"/>
              </a:ext>
            </a:extLst>
          </p:cNvP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grpSp>
        <p:nvGrpSpPr>
          <p:cNvPr id="170" name="Group">
            <a:extLst>
              <a:ext uri="{FF2B5EF4-FFF2-40B4-BE49-F238E27FC236}">
                <a16:creationId xmlns:a16="http://schemas.microsoft.com/office/drawing/2014/main" id="{681A29CD-BE04-E738-F171-1EBCFB2133D7}"/>
              </a:ext>
            </a:extLst>
          </p:cNvPr>
          <p:cNvGrpSpPr/>
          <p:nvPr/>
        </p:nvGrpSpPr>
        <p:grpSpPr>
          <a:xfrm>
            <a:off x="3992326" y="667432"/>
            <a:ext cx="8819311" cy="8418736"/>
            <a:chOff x="0" y="0"/>
            <a:chExt cx="8819310" cy="8418734"/>
          </a:xfrm>
        </p:grpSpPr>
        <p:grpSp>
          <p:nvGrpSpPr>
            <p:cNvPr id="166" name="Group">
              <a:extLst>
                <a:ext uri="{FF2B5EF4-FFF2-40B4-BE49-F238E27FC236}">
                  <a16:creationId xmlns:a16="http://schemas.microsoft.com/office/drawing/2014/main" id="{097685BE-E95F-8393-32E3-44D610A937DC}"/>
                </a:ext>
              </a:extLst>
            </p:cNvPr>
            <p:cNvGrpSpPr/>
            <p:nvPr/>
          </p:nvGrpSpPr>
          <p:grpSpPr>
            <a:xfrm>
              <a:off x="0" y="0"/>
              <a:ext cx="8819310" cy="8418734"/>
              <a:chOff x="0" y="0"/>
              <a:chExt cx="8819309" cy="8418733"/>
            </a:xfrm>
          </p:grpSpPr>
          <p:sp>
            <p:nvSpPr>
              <p:cNvPr id="162" name="Rounded Rectangle">
                <a:extLst>
                  <a:ext uri="{FF2B5EF4-FFF2-40B4-BE49-F238E27FC236}">
                    <a16:creationId xmlns:a16="http://schemas.microsoft.com/office/drawing/2014/main" id="{1782C8AA-6878-F09F-FC05-7FE7C2AF1BC0}"/>
                  </a:ext>
                </a:extLst>
              </p:cNvPr>
              <p:cNvSpPr/>
              <p:nvPr/>
            </p:nvSpPr>
            <p:spPr>
              <a:xfrm>
                <a:off x="0" y="25400"/>
                <a:ext cx="8819309" cy="839333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903477DB-A4C8-32C9-9DD6-4DAA946FEBFF}"/>
                  </a:ext>
                </a:extLst>
              </p:cNvPr>
              <p:cNvGrpSpPr/>
              <p:nvPr/>
            </p:nvGrpSpPr>
            <p:grpSpPr>
              <a:xfrm>
                <a:off x="0" y="0"/>
                <a:ext cx="8819309" cy="353171"/>
                <a:chOff x="0" y="0"/>
                <a:chExt cx="8819308" cy="353170"/>
              </a:xfrm>
            </p:grpSpPr>
            <p:sp>
              <p:nvSpPr>
                <p:cNvPr id="163" name="Rounded Rectangle">
                  <a:extLst>
                    <a:ext uri="{FF2B5EF4-FFF2-40B4-BE49-F238E27FC236}">
                      <a16:creationId xmlns:a16="http://schemas.microsoft.com/office/drawing/2014/main" id="{7CFDAC0D-8E3E-8FF8-ABD5-F4C9034F2816}"/>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2F237E2B-CE9A-296A-2B5E-8A1CD6116009}"/>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DBA38DAB-770F-62E7-F55A-D800BAC8CC7E}"/>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FD48EAB2-8099-498F-014B-333C47548656}"/>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C050E576-2F9E-1646-EFC2-226F82B55070}"/>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E4315BD8-C66A-741C-E8EB-268A55E4456C}"/>
              </a:ext>
            </a:extLst>
          </p:cNvPr>
          <p:cNvSpPr txBox="1"/>
          <p:nvPr/>
        </p:nvSpPr>
        <p:spPr>
          <a:xfrm>
            <a:off x="4069432" y="1105645"/>
            <a:ext cx="9142256" cy="618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err="1">
                <a:solidFill>
                  <a:schemeClr val="accent1">
                    <a:lumMod val="75000"/>
                  </a:schemeClr>
                </a:solidFill>
              </a:rPr>
              <a:t>MetaCoq</a:t>
            </a:r>
            <a:r>
              <a:rPr lang="en-US" sz="2000" dirty="0">
                <a:solidFill>
                  <a:schemeClr val="accent1">
                    <a:lumMod val="75000"/>
                  </a:schemeClr>
                </a:solidFill>
              </a:rPr>
              <a:t> Run </a:t>
            </a:r>
            <a:r>
              <a:rPr lang="en-US" sz="2000" dirty="0">
                <a:solidFill>
                  <a:schemeClr val="tx1"/>
                </a:solidFill>
              </a:rPr>
              <a:t>(</a:t>
            </a:r>
            <a:r>
              <a:rPr lang="en-US" sz="2000"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fn_desc_gen</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 </a:t>
            </a:r>
            <a:r>
              <a:rPr lang="en-US" sz="2000" dirty="0" err="1">
                <a:solidFill>
                  <a:schemeClr val="tx1"/>
                </a:solidFill>
              </a:rPr>
              <a:t>FM.to_nat</a:t>
            </a:r>
            <a:r>
              <a:rPr lang="en-US" sz="2000" dirty="0">
                <a:solidFill>
                  <a:schemeClr val="tx1"/>
                </a:solidFill>
              </a:rPr>
              <a:t> </a:t>
            </a:r>
            <a:r>
              <a:rPr lang="en-US" sz="2000" dirty="0" err="1">
                <a:solidFill>
                  <a:schemeClr val="tx1"/>
                </a:solidFill>
              </a:rPr>
              <a:t>C.to_nat</a:t>
            </a:r>
            <a:r>
              <a:rPr lang="en-US" sz="2000" dirty="0">
                <a:solidFill>
                  <a:schemeClr val="tx1"/>
                </a:solidFill>
              </a:rPr>
              <a:t> "uint63_to_nat").</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Lemma</a:t>
            </a:r>
            <a:r>
              <a:rPr lang="en-US" sz="2000" dirty="0">
                <a:solidFill>
                  <a:schemeClr val="tx1"/>
                </a:solidFill>
              </a:rPr>
              <a:t> body_uint63_to_nat :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err="1">
                <a:solidFill>
                  <a:schemeClr val="tx1"/>
                </a:solidFill>
              </a:rPr>
              <a:t>semax_body</a:t>
            </a:r>
            <a:r>
              <a:rPr lang="en-US" sz="2000" dirty="0">
                <a:solidFill>
                  <a:schemeClr val="tx1"/>
                </a:solidFill>
              </a:rPr>
              <a:t> </a:t>
            </a:r>
            <a:r>
              <a:rPr lang="en-US" sz="2000" dirty="0" err="1">
                <a:solidFill>
                  <a:schemeClr val="tx1"/>
                </a:solidFill>
              </a:rPr>
              <a:t>Vprog</a:t>
            </a:r>
            <a:r>
              <a:rPr lang="en-US" sz="2000" dirty="0">
                <a:solidFill>
                  <a:schemeClr val="tx1"/>
                </a:solidFill>
              </a:rPr>
              <a:t> </a:t>
            </a:r>
            <a:r>
              <a:rPr lang="en-US" sz="2000" dirty="0" err="1">
                <a:solidFill>
                  <a:schemeClr val="tx1"/>
                </a:solidFill>
              </a:rPr>
              <a:t>Gprog</a:t>
            </a:r>
            <a:r>
              <a:rPr lang="en-US" sz="2000" dirty="0">
                <a:solidFill>
                  <a:schemeClr val="tx1"/>
                </a:solidFill>
              </a:rPr>
              <a:t> f_uint63_to_nat (</a:t>
            </a:r>
            <a:r>
              <a:rPr lang="en-US" sz="2000"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funspec_of_foreign</a:t>
            </a:r>
            <a:r>
              <a:rPr lang="en-US" sz="2000" dirty="0">
                <a:solidFill>
                  <a:schemeClr val="tx1"/>
                </a:solidFill>
              </a:rPr>
              <a:t> @</a:t>
            </a:r>
            <a:r>
              <a:rPr lang="en-US" sz="2000" dirty="0" err="1">
                <a:solidFill>
                  <a:schemeClr val="tx1"/>
                </a:solidFill>
              </a:rPr>
              <a:t>C.to_nat</a:t>
            </a:r>
            <a:r>
              <a:rPr lang="en-US" sz="20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Proof</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2000" dirty="0" err="1">
                <a:solidFill>
                  <a:schemeClr val="accent1">
                    <a:lumMod val="75000"/>
                  </a:schemeClr>
                </a:solidFill>
              </a:rPr>
              <a:t>Qed</a:t>
            </a:r>
            <a:r>
              <a:rPr lang="en-US" sz="20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172" name="user's Coq code">
            <a:extLst>
              <a:ext uri="{FF2B5EF4-FFF2-40B4-BE49-F238E27FC236}">
                <a16:creationId xmlns:a16="http://schemas.microsoft.com/office/drawing/2014/main" id="{F23E83B6-E848-2427-B535-14E6A8F995DA}"/>
              </a:ext>
            </a:extLst>
          </p:cNvPr>
          <p:cNvSpPr txBox="1"/>
          <p:nvPr/>
        </p:nvSpPr>
        <p:spPr>
          <a:xfrm>
            <a:off x="7558001" y="665074"/>
            <a:ext cx="1687963"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a:t>
            </a:r>
            <a:r>
              <a:rPr lang="en-US" dirty="0"/>
              <a:t>proof</a:t>
            </a:r>
            <a:endParaRPr dirty="0"/>
          </a:p>
        </p:txBody>
      </p:sp>
      <p:grpSp>
        <p:nvGrpSpPr>
          <p:cNvPr id="6" name="Group">
            <a:extLst>
              <a:ext uri="{FF2B5EF4-FFF2-40B4-BE49-F238E27FC236}">
                <a16:creationId xmlns:a16="http://schemas.microsoft.com/office/drawing/2014/main" id="{30D21879-9501-A8E8-5759-9896E09E29E3}"/>
              </a:ext>
            </a:extLst>
          </p:cNvPr>
          <p:cNvGrpSpPr/>
          <p:nvPr/>
        </p:nvGrpSpPr>
        <p:grpSpPr>
          <a:xfrm>
            <a:off x="68337" y="953182"/>
            <a:ext cx="12544708" cy="718145"/>
            <a:chOff x="-3929687" y="-102724"/>
            <a:chExt cx="12544705" cy="718139"/>
          </a:xfrm>
        </p:grpSpPr>
        <p:sp>
          <p:nvSpPr>
            <p:cNvPr id="7" name="Rounded Rectangle">
              <a:extLst>
                <a:ext uri="{FF2B5EF4-FFF2-40B4-BE49-F238E27FC236}">
                  <a16:creationId xmlns:a16="http://schemas.microsoft.com/office/drawing/2014/main" id="{E42D3841-B034-350D-E228-B84CB874C913}"/>
                </a:ext>
              </a:extLst>
            </p:cNvPr>
            <p:cNvSpPr/>
            <p:nvPr/>
          </p:nvSpPr>
          <p:spPr>
            <a:xfrm>
              <a:off x="-1" y="75820"/>
              <a:ext cx="8615019" cy="357724"/>
            </a:xfrm>
            <a:prstGeom prst="roundRect">
              <a:avLst>
                <a:gd name="adj" fmla="val 21055"/>
              </a:avLst>
            </a:prstGeom>
            <a:noFill/>
            <a:ln w="38100" cap="flat">
              <a:solidFill>
                <a:schemeClr val="accent2">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8" name="Line">
              <a:extLst>
                <a:ext uri="{FF2B5EF4-FFF2-40B4-BE49-F238E27FC236}">
                  <a16:creationId xmlns:a16="http://schemas.microsoft.com/office/drawing/2014/main" id="{36B830E0-7155-78C3-E0A6-84C7B9192F1D}"/>
                </a:ext>
              </a:extLst>
            </p:cNvPr>
            <p:cNvSpPr/>
            <p:nvPr/>
          </p:nvSpPr>
          <p:spPr>
            <a:xfrm flipH="1">
              <a:off x="-471847" y="249925"/>
              <a:ext cx="469603" cy="0"/>
            </a:xfrm>
            <a:prstGeom prst="line">
              <a:avLst/>
            </a:prstGeom>
            <a:noFill/>
            <a:ln w="38100" cap="flat">
              <a:solidFill>
                <a:schemeClr val="accent2">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 name="abstract type">
              <a:extLst>
                <a:ext uri="{FF2B5EF4-FFF2-40B4-BE49-F238E27FC236}">
                  <a16:creationId xmlns:a16="http://schemas.microsoft.com/office/drawing/2014/main" id="{D1AF8732-4C7F-D940-853E-5A558DC9161D}"/>
                </a:ext>
              </a:extLst>
            </p:cNvPr>
            <p:cNvSpPr/>
            <p:nvPr/>
          </p:nvSpPr>
          <p:spPr>
            <a:xfrm>
              <a:off x="-3929687" y="-102724"/>
              <a:ext cx="3457840" cy="71813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2">
                      <a:lumMod val="75000"/>
                    </a:schemeClr>
                  </a:solidFill>
                </a:rPr>
                <a:t>generate function description</a:t>
              </a:r>
              <a:endParaRPr sz="2000" dirty="0">
                <a:solidFill>
                  <a:schemeClr val="accent2">
                    <a:lumMod val="75000"/>
                  </a:schemeClr>
                </a:solidFill>
              </a:endParaRPr>
            </a:p>
          </p:txBody>
        </p:sp>
      </p:grpSp>
      <p:grpSp>
        <p:nvGrpSpPr>
          <p:cNvPr id="17" name="Group">
            <a:extLst>
              <a:ext uri="{FF2B5EF4-FFF2-40B4-BE49-F238E27FC236}">
                <a16:creationId xmlns:a16="http://schemas.microsoft.com/office/drawing/2014/main" id="{AC05EC0D-7CAE-216B-7B56-6EED0AF18223}"/>
              </a:ext>
            </a:extLst>
          </p:cNvPr>
          <p:cNvGrpSpPr/>
          <p:nvPr/>
        </p:nvGrpSpPr>
        <p:grpSpPr>
          <a:xfrm>
            <a:off x="407758" y="4307545"/>
            <a:ext cx="12182509" cy="718145"/>
            <a:chOff x="-3567488" y="75820"/>
            <a:chExt cx="12182506" cy="718139"/>
          </a:xfrm>
        </p:grpSpPr>
        <p:sp>
          <p:nvSpPr>
            <p:cNvPr id="18" name="Rounded Rectangle">
              <a:extLst>
                <a:ext uri="{FF2B5EF4-FFF2-40B4-BE49-F238E27FC236}">
                  <a16:creationId xmlns:a16="http://schemas.microsoft.com/office/drawing/2014/main" id="{99599C80-50A4-CCBA-5659-5DF6714B90D0}"/>
                </a:ext>
              </a:extLst>
            </p:cNvPr>
            <p:cNvSpPr/>
            <p:nvPr/>
          </p:nvSpPr>
          <p:spPr>
            <a:xfrm>
              <a:off x="-1" y="75820"/>
              <a:ext cx="8615019" cy="652373"/>
            </a:xfrm>
            <a:prstGeom prst="roundRect">
              <a:avLst>
                <a:gd name="adj" fmla="val 12438"/>
              </a:avLst>
            </a:prstGeom>
            <a:noFill/>
            <a:ln w="38100" cap="flat">
              <a:solidFill>
                <a:schemeClr val="accent1">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9" name="Line">
              <a:extLst>
                <a:ext uri="{FF2B5EF4-FFF2-40B4-BE49-F238E27FC236}">
                  <a16:creationId xmlns:a16="http://schemas.microsoft.com/office/drawing/2014/main" id="{FF76CF2C-250C-B9DE-F387-6B0EAF5ADC6D}"/>
                </a:ext>
              </a:extLst>
            </p:cNvPr>
            <p:cNvSpPr/>
            <p:nvPr/>
          </p:nvSpPr>
          <p:spPr>
            <a:xfrm flipH="1">
              <a:off x="-469604" y="362120"/>
              <a:ext cx="469603" cy="0"/>
            </a:xfrm>
            <a:prstGeom prst="line">
              <a:avLst/>
            </a:prstGeom>
            <a:noFill/>
            <a:ln w="38100" cap="flat">
              <a:solidFill>
                <a:schemeClr val="accent1">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 name="abstract type">
              <a:extLst>
                <a:ext uri="{FF2B5EF4-FFF2-40B4-BE49-F238E27FC236}">
                  <a16:creationId xmlns:a16="http://schemas.microsoft.com/office/drawing/2014/main" id="{E2513247-AE51-497E-3101-FA8A7F251239}"/>
                </a:ext>
              </a:extLst>
            </p:cNvPr>
            <p:cNvSpPr/>
            <p:nvPr/>
          </p:nvSpPr>
          <p:spPr>
            <a:xfrm>
              <a:off x="-3567488" y="75820"/>
              <a:ext cx="3095035" cy="71813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1">
                      <a:lumMod val="75000"/>
                    </a:schemeClr>
                  </a:solidFill>
                </a:rPr>
                <a:t>generate function specification</a:t>
              </a:r>
            </a:p>
          </p:txBody>
        </p:sp>
      </p:grpSp>
    </p:spTree>
    <p:extLst>
      <p:ext uri="{BB962C8B-B14F-4D97-AF65-F5344CB8AC3E}">
        <p14:creationId xmlns:p14="http://schemas.microsoft.com/office/powerpoint/2010/main" val="1568926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60D1-E296-9FD7-BD2C-E6E73CC8650C}"/>
              </a:ext>
            </a:extLst>
          </p:cNvPr>
          <p:cNvSpPr>
            <a:spLocks noGrp="1"/>
          </p:cNvSpPr>
          <p:nvPr>
            <p:ph type="title"/>
          </p:nvPr>
        </p:nvSpPr>
        <p:spPr>
          <a:xfrm>
            <a:off x="952500" y="254000"/>
            <a:ext cx="11099800" cy="1039530"/>
          </a:xfrm>
        </p:spPr>
        <p:txBody>
          <a:bodyPr>
            <a:normAutofit/>
          </a:bodyPr>
          <a:lstStyle/>
          <a:p>
            <a:r>
              <a:rPr lang="en-US" sz="4000" dirty="0"/>
              <a:t>What is metaprogramming?</a:t>
            </a:r>
          </a:p>
        </p:txBody>
      </p:sp>
      <p:sp>
        <p:nvSpPr>
          <p:cNvPr id="3" name="Slide Number Placeholder 2">
            <a:extLst>
              <a:ext uri="{FF2B5EF4-FFF2-40B4-BE49-F238E27FC236}">
                <a16:creationId xmlns:a16="http://schemas.microsoft.com/office/drawing/2014/main" id="{29E3890C-240D-F5CD-1786-E0504DBCAE31}"/>
              </a:ext>
            </a:extLst>
          </p:cNvPr>
          <p:cNvSpPr>
            <a:spLocks noGrp="1"/>
          </p:cNvSpPr>
          <p:nvPr>
            <p:ph type="sldNum" sz="quarter" idx="2"/>
          </p:nvPr>
        </p:nvSpPr>
        <p:spPr/>
        <p:txBody>
          <a:bodyPr/>
          <a:lstStyle/>
          <a:p>
            <a:fld id="{86CB4B4D-7CA3-9044-876B-883B54F8677D}" type="slidenum">
              <a:rPr lang="en-US" smtClean="0"/>
              <a:t>11</a:t>
            </a:fld>
            <a:endParaRPr lang="en-US"/>
          </a:p>
        </p:txBody>
      </p:sp>
      <p:pic>
        <p:nvPicPr>
          <p:cNvPr id="4" name="Graphic 3" descr="Morse Code with solid fill">
            <a:extLst>
              <a:ext uri="{FF2B5EF4-FFF2-40B4-BE49-F238E27FC236}">
                <a16:creationId xmlns:a16="http://schemas.microsoft.com/office/drawing/2014/main" id="{35B3EBDD-E968-233E-2AD0-276E1F583E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4876800"/>
            <a:ext cx="914400" cy="914400"/>
          </a:xfrm>
          <a:prstGeom prst="rect">
            <a:avLst/>
          </a:prstGeom>
        </p:spPr>
      </p:pic>
      <p:grpSp>
        <p:nvGrpSpPr>
          <p:cNvPr id="5" name="Group 4">
            <a:extLst>
              <a:ext uri="{FF2B5EF4-FFF2-40B4-BE49-F238E27FC236}">
                <a16:creationId xmlns:a16="http://schemas.microsoft.com/office/drawing/2014/main" id="{B8F6207D-D478-3C0B-7AC5-C30CF665512C}"/>
              </a:ext>
            </a:extLst>
          </p:cNvPr>
          <p:cNvGrpSpPr/>
          <p:nvPr/>
        </p:nvGrpSpPr>
        <p:grpSpPr>
          <a:xfrm>
            <a:off x="9096002" y="2106759"/>
            <a:ext cx="914400" cy="3695699"/>
            <a:chOff x="7759700" y="4468587"/>
            <a:chExt cx="914400" cy="3695699"/>
          </a:xfrm>
        </p:grpSpPr>
        <p:pic>
          <p:nvPicPr>
            <p:cNvPr id="6" name="Graphic 5" descr="Morse Code with solid fill">
              <a:extLst>
                <a:ext uri="{FF2B5EF4-FFF2-40B4-BE49-F238E27FC236}">
                  <a16:creationId xmlns:a16="http://schemas.microsoft.com/office/drawing/2014/main" id="{4BC417EE-2860-7A7C-21DF-16AE82828D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4468587"/>
              <a:ext cx="914400" cy="914400"/>
            </a:xfrm>
            <a:prstGeom prst="rect">
              <a:avLst/>
            </a:prstGeom>
          </p:spPr>
        </p:pic>
        <p:pic>
          <p:nvPicPr>
            <p:cNvPr id="7" name="Graphic 6" descr="Morse Code with solid fill">
              <a:extLst>
                <a:ext uri="{FF2B5EF4-FFF2-40B4-BE49-F238E27FC236}">
                  <a16:creationId xmlns:a16="http://schemas.microsoft.com/office/drawing/2014/main" id="{FF07E176-23D6-77CD-DFBC-1AAB1BDAD5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6536871"/>
              <a:ext cx="914400" cy="914400"/>
            </a:xfrm>
            <a:prstGeom prst="rect">
              <a:avLst/>
            </a:prstGeom>
          </p:spPr>
        </p:pic>
        <p:pic>
          <p:nvPicPr>
            <p:cNvPr id="8" name="Graphic 7" descr="Morse Code with solid fill">
              <a:extLst>
                <a:ext uri="{FF2B5EF4-FFF2-40B4-BE49-F238E27FC236}">
                  <a16:creationId xmlns:a16="http://schemas.microsoft.com/office/drawing/2014/main" id="{FF5E49BB-24B3-4193-620F-CE797F7B43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829301"/>
              <a:ext cx="914400" cy="914400"/>
            </a:xfrm>
            <a:prstGeom prst="rect">
              <a:avLst/>
            </a:prstGeom>
          </p:spPr>
        </p:pic>
        <p:pic>
          <p:nvPicPr>
            <p:cNvPr id="9" name="Graphic 8" descr="Morse Code with solid fill">
              <a:extLst>
                <a:ext uri="{FF2B5EF4-FFF2-40B4-BE49-F238E27FC236}">
                  <a16:creationId xmlns:a16="http://schemas.microsoft.com/office/drawing/2014/main" id="{DABCE245-D26E-0F85-AB73-8EEC6E1B35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148944"/>
              <a:ext cx="914400" cy="914400"/>
            </a:xfrm>
            <a:prstGeom prst="rect">
              <a:avLst/>
            </a:prstGeom>
          </p:spPr>
        </p:pic>
        <p:pic>
          <p:nvPicPr>
            <p:cNvPr id="10" name="Graphic 9" descr="Morse Code with solid fill">
              <a:extLst>
                <a:ext uri="{FF2B5EF4-FFF2-40B4-BE49-F238E27FC236}">
                  <a16:creationId xmlns:a16="http://schemas.microsoft.com/office/drawing/2014/main" id="{0498A4BD-A5BC-D1DB-5B71-C8C1B3F731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7249886"/>
              <a:ext cx="914400" cy="914400"/>
            </a:xfrm>
            <a:prstGeom prst="rect">
              <a:avLst/>
            </a:prstGeom>
          </p:spPr>
        </p:pic>
      </p:grpSp>
      <p:grpSp>
        <p:nvGrpSpPr>
          <p:cNvPr id="11" name="Group">
            <a:extLst>
              <a:ext uri="{FF2B5EF4-FFF2-40B4-BE49-F238E27FC236}">
                <a16:creationId xmlns:a16="http://schemas.microsoft.com/office/drawing/2014/main" id="{099EDC02-44AF-8415-349C-4BD5CFE7C69B}"/>
              </a:ext>
            </a:extLst>
          </p:cNvPr>
          <p:cNvGrpSpPr/>
          <p:nvPr/>
        </p:nvGrpSpPr>
        <p:grpSpPr>
          <a:xfrm>
            <a:off x="3554392" y="6376271"/>
            <a:ext cx="5959678" cy="1650211"/>
            <a:chOff x="0" y="1479666"/>
            <a:chExt cx="5959676" cy="1650210"/>
          </a:xfrm>
        </p:grpSpPr>
        <p:sp>
          <p:nvSpPr>
            <p:cNvPr id="12" name="Connection Line">
              <a:extLst>
                <a:ext uri="{FF2B5EF4-FFF2-40B4-BE49-F238E27FC236}">
                  <a16:creationId xmlns:a16="http://schemas.microsoft.com/office/drawing/2014/main" id="{20E9710A-53BC-F993-2D25-AB5D019B542B}"/>
                </a:ext>
              </a:extLst>
            </p:cNvPr>
            <p:cNvSpPr/>
            <p:nvPr/>
          </p:nvSpPr>
          <p:spPr>
            <a:xfrm>
              <a:off x="0" y="1479666"/>
              <a:ext cx="5959676" cy="967815"/>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13" name="CertiCoq">
              <a:extLst>
                <a:ext uri="{FF2B5EF4-FFF2-40B4-BE49-F238E27FC236}">
                  <a16:creationId xmlns:a16="http://schemas.microsoft.com/office/drawing/2014/main" id="{62CC3BFD-6C50-D417-673E-2992E063AE4D}"/>
                </a:ext>
              </a:extLst>
            </p:cNvPr>
            <p:cNvSpPr/>
            <p:nvPr/>
          </p:nvSpPr>
          <p:spPr>
            <a:xfrm>
              <a:off x="1090021" y="2519452"/>
              <a:ext cx="3699454"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code generation</a:t>
              </a:r>
              <a:endParaRPr dirty="0">
                <a:solidFill>
                  <a:srgbClr val="FF8D00"/>
                </a:solidFill>
              </a:endParaRPr>
            </a:p>
          </p:txBody>
        </p:sp>
      </p:grpSp>
      <p:pic>
        <p:nvPicPr>
          <p:cNvPr id="17" name="Graphic 16" descr="Morse Code with solid fill">
            <a:extLst>
              <a:ext uri="{FF2B5EF4-FFF2-40B4-BE49-F238E27FC236}">
                <a16:creationId xmlns:a16="http://schemas.microsoft.com/office/drawing/2014/main" id="{211812BC-94B8-A2D7-F613-AE0DA75CD3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2167823"/>
            <a:ext cx="914400" cy="914400"/>
          </a:xfrm>
          <a:prstGeom prst="rect">
            <a:avLst/>
          </a:prstGeom>
        </p:spPr>
      </p:pic>
      <p:grpSp>
        <p:nvGrpSpPr>
          <p:cNvPr id="18" name="Group">
            <a:extLst>
              <a:ext uri="{FF2B5EF4-FFF2-40B4-BE49-F238E27FC236}">
                <a16:creationId xmlns:a16="http://schemas.microsoft.com/office/drawing/2014/main" id="{9880DD17-E7C9-7845-04F0-6CEDD1907B8D}"/>
              </a:ext>
            </a:extLst>
          </p:cNvPr>
          <p:cNvGrpSpPr/>
          <p:nvPr/>
        </p:nvGrpSpPr>
        <p:grpSpPr>
          <a:xfrm>
            <a:off x="264646" y="3450505"/>
            <a:ext cx="2746141" cy="1792709"/>
            <a:chOff x="-3317152" y="2197120"/>
            <a:chExt cx="2746139" cy="1792707"/>
          </a:xfrm>
        </p:grpSpPr>
        <p:sp>
          <p:nvSpPr>
            <p:cNvPr id="19" name="Connection Line">
              <a:extLst>
                <a:ext uri="{FF2B5EF4-FFF2-40B4-BE49-F238E27FC236}">
                  <a16:creationId xmlns:a16="http://schemas.microsoft.com/office/drawing/2014/main" id="{5D9BC069-7CCF-2222-98A2-ECA6E6B0FD51}"/>
                </a:ext>
              </a:extLst>
            </p:cNvPr>
            <p:cNvSpPr/>
            <p:nvPr/>
          </p:nvSpPr>
          <p:spPr>
            <a:xfrm rot="5400000">
              <a:off x="-1838652" y="2722189"/>
              <a:ext cx="1792707" cy="742570"/>
            </a:xfrm>
            <a:custGeom>
              <a:avLst/>
              <a:gdLst/>
              <a:ahLst/>
              <a:cxnLst>
                <a:cxn ang="0">
                  <a:pos x="wd2" y="hd2"/>
                </a:cxn>
                <a:cxn ang="5400000">
                  <a:pos x="wd2" y="hd2"/>
                </a:cxn>
                <a:cxn ang="10800000">
                  <a:pos x="wd2" y="hd2"/>
                </a:cxn>
                <a:cxn ang="16200000">
                  <a:pos x="wd2" y="hd2"/>
                </a:cxn>
              </a:cxnLst>
              <a:rect l="0" t="0" r="r" b="b"/>
              <a:pathLst>
                <a:path w="21600" h="16206" extrusionOk="0">
                  <a:moveTo>
                    <a:pt x="0" y="0"/>
                  </a:moveTo>
                  <a:cubicBezTo>
                    <a:pt x="6221" y="21187"/>
                    <a:pt x="13421" y="21600"/>
                    <a:pt x="21600" y="1240"/>
                  </a:cubicBezTo>
                </a:path>
              </a:pathLst>
            </a:custGeom>
            <a:noFill/>
            <a:ln w="63500" cap="flat">
              <a:solidFill>
                <a:srgbClr val="FF8D00"/>
              </a:solidFill>
              <a:custDash>
                <a:ds d="200000" sp="200000"/>
              </a:custDash>
              <a:miter lim="400000"/>
              <a:headEnd type="triangle" w="med" len="med"/>
            </a:ln>
            <a:effectLst/>
          </p:spPr>
          <p:txBody>
            <a:bodyPr/>
            <a:lstStyle/>
            <a:p>
              <a:endParaRPr dirty="0"/>
            </a:p>
          </p:txBody>
        </p:sp>
        <p:sp>
          <p:nvSpPr>
            <p:cNvPr id="20" name="PrintClight">
              <a:extLst>
                <a:ext uri="{FF2B5EF4-FFF2-40B4-BE49-F238E27FC236}">
                  <a16:creationId xmlns:a16="http://schemas.microsoft.com/office/drawing/2014/main" id="{2C67AE35-91A5-A270-66EB-E827E3EDB15B}"/>
                </a:ext>
              </a:extLst>
            </p:cNvPr>
            <p:cNvSpPr/>
            <p:nvPr/>
          </p:nvSpPr>
          <p:spPr>
            <a:xfrm>
              <a:off x="-3317152" y="2857512"/>
              <a:ext cx="2129075" cy="47192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chemeClr val="accent1">
                      <a:lumOff val="-13575"/>
                    </a:schemeClr>
                  </a:solidFill>
                </a:defRPr>
              </a:lvl1pPr>
            </a:lstStyle>
            <a:p>
              <a:r>
                <a:rPr lang="en-US" dirty="0">
                  <a:solidFill>
                    <a:srgbClr val="FF8D00"/>
                  </a:solidFill>
                </a:rPr>
                <a:t>inspection</a:t>
              </a:r>
              <a:endParaRPr dirty="0">
                <a:solidFill>
                  <a:srgbClr val="FF8D00"/>
                </a:solidFill>
              </a:endParaRPr>
            </a:p>
          </p:txBody>
        </p:sp>
      </p:grpSp>
    </p:spTree>
    <p:extLst>
      <p:ext uri="{BB962C8B-B14F-4D97-AF65-F5344CB8AC3E}">
        <p14:creationId xmlns:p14="http://schemas.microsoft.com/office/powerpoint/2010/main" val="20844569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7C75A-D067-C1FD-A2D0-C635DB25B3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CD4A3-74E6-CA62-372F-2181DB674009}"/>
              </a:ext>
            </a:extLst>
          </p:cNvPr>
          <p:cNvSpPr>
            <a:spLocks noGrp="1"/>
          </p:cNvSpPr>
          <p:nvPr>
            <p:ph type="title"/>
          </p:nvPr>
        </p:nvSpPr>
        <p:spPr>
          <a:xfrm>
            <a:off x="952500" y="254000"/>
            <a:ext cx="11099800" cy="1039530"/>
          </a:xfrm>
        </p:spPr>
        <p:txBody>
          <a:bodyPr>
            <a:normAutofit/>
          </a:bodyPr>
          <a:lstStyle/>
          <a:p>
            <a:r>
              <a:rPr lang="en-US" sz="4000" dirty="0" err="1"/>
              <a:t>MetaCoq</a:t>
            </a:r>
            <a:endParaRPr lang="en-US" sz="4000" dirty="0"/>
          </a:p>
        </p:txBody>
      </p:sp>
      <p:sp>
        <p:nvSpPr>
          <p:cNvPr id="3" name="Slide Number Placeholder 2">
            <a:extLst>
              <a:ext uri="{FF2B5EF4-FFF2-40B4-BE49-F238E27FC236}">
                <a16:creationId xmlns:a16="http://schemas.microsoft.com/office/drawing/2014/main" id="{5F08889E-9576-2302-5654-73CA3BE91557}"/>
              </a:ext>
            </a:extLst>
          </p:cNvPr>
          <p:cNvSpPr>
            <a:spLocks noGrp="1"/>
          </p:cNvSpPr>
          <p:nvPr>
            <p:ph type="sldNum" sz="quarter" idx="2"/>
          </p:nvPr>
        </p:nvSpPr>
        <p:spPr/>
        <p:txBody>
          <a:bodyPr/>
          <a:lstStyle/>
          <a:p>
            <a:fld id="{86CB4B4D-7CA3-9044-876B-883B54F8677D}" type="slidenum">
              <a:rPr lang="en-US" smtClean="0"/>
              <a:t>12</a:t>
            </a:fld>
            <a:endParaRPr lang="en-US"/>
          </a:p>
        </p:txBody>
      </p:sp>
      <p:pic>
        <p:nvPicPr>
          <p:cNvPr id="4" name="Graphic 3" descr="Morse Code with solid fill">
            <a:extLst>
              <a:ext uri="{FF2B5EF4-FFF2-40B4-BE49-F238E27FC236}">
                <a16:creationId xmlns:a16="http://schemas.microsoft.com/office/drawing/2014/main" id="{E178A094-78B9-0B55-0A5A-1417A0827A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4876800"/>
            <a:ext cx="914400" cy="914400"/>
          </a:xfrm>
          <a:prstGeom prst="rect">
            <a:avLst/>
          </a:prstGeom>
        </p:spPr>
      </p:pic>
      <p:grpSp>
        <p:nvGrpSpPr>
          <p:cNvPr id="5" name="Group 4">
            <a:extLst>
              <a:ext uri="{FF2B5EF4-FFF2-40B4-BE49-F238E27FC236}">
                <a16:creationId xmlns:a16="http://schemas.microsoft.com/office/drawing/2014/main" id="{DA7049C5-39DF-FF8A-BB06-41A986A71CC7}"/>
              </a:ext>
            </a:extLst>
          </p:cNvPr>
          <p:cNvGrpSpPr/>
          <p:nvPr/>
        </p:nvGrpSpPr>
        <p:grpSpPr>
          <a:xfrm>
            <a:off x="9096002" y="2106759"/>
            <a:ext cx="914400" cy="3695699"/>
            <a:chOff x="7759700" y="4468587"/>
            <a:chExt cx="914400" cy="3695699"/>
          </a:xfrm>
        </p:grpSpPr>
        <p:pic>
          <p:nvPicPr>
            <p:cNvPr id="6" name="Graphic 5" descr="Morse Code with solid fill">
              <a:extLst>
                <a:ext uri="{FF2B5EF4-FFF2-40B4-BE49-F238E27FC236}">
                  <a16:creationId xmlns:a16="http://schemas.microsoft.com/office/drawing/2014/main" id="{9573B476-18D9-525B-7F29-6F3E8EB601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4468587"/>
              <a:ext cx="914400" cy="914400"/>
            </a:xfrm>
            <a:prstGeom prst="rect">
              <a:avLst/>
            </a:prstGeom>
          </p:spPr>
        </p:pic>
        <p:pic>
          <p:nvPicPr>
            <p:cNvPr id="7" name="Graphic 6" descr="Morse Code with solid fill">
              <a:extLst>
                <a:ext uri="{FF2B5EF4-FFF2-40B4-BE49-F238E27FC236}">
                  <a16:creationId xmlns:a16="http://schemas.microsoft.com/office/drawing/2014/main" id="{7D1E2838-1596-0821-4DFD-56B723C2ED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6536871"/>
              <a:ext cx="914400" cy="914400"/>
            </a:xfrm>
            <a:prstGeom prst="rect">
              <a:avLst/>
            </a:prstGeom>
          </p:spPr>
        </p:pic>
        <p:pic>
          <p:nvPicPr>
            <p:cNvPr id="8" name="Graphic 7" descr="Morse Code with solid fill">
              <a:extLst>
                <a:ext uri="{FF2B5EF4-FFF2-40B4-BE49-F238E27FC236}">
                  <a16:creationId xmlns:a16="http://schemas.microsoft.com/office/drawing/2014/main" id="{A03D2F26-55D9-642D-D94F-9B972E9C8D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829301"/>
              <a:ext cx="914400" cy="914400"/>
            </a:xfrm>
            <a:prstGeom prst="rect">
              <a:avLst/>
            </a:prstGeom>
          </p:spPr>
        </p:pic>
        <p:pic>
          <p:nvPicPr>
            <p:cNvPr id="9" name="Graphic 8" descr="Morse Code with solid fill">
              <a:extLst>
                <a:ext uri="{FF2B5EF4-FFF2-40B4-BE49-F238E27FC236}">
                  <a16:creationId xmlns:a16="http://schemas.microsoft.com/office/drawing/2014/main" id="{202BC6F1-4F4B-4A6F-2162-DFB2F391EE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148944"/>
              <a:ext cx="914400" cy="914400"/>
            </a:xfrm>
            <a:prstGeom prst="rect">
              <a:avLst/>
            </a:prstGeom>
          </p:spPr>
        </p:pic>
        <p:pic>
          <p:nvPicPr>
            <p:cNvPr id="10" name="Graphic 9" descr="Morse Code with solid fill">
              <a:extLst>
                <a:ext uri="{FF2B5EF4-FFF2-40B4-BE49-F238E27FC236}">
                  <a16:creationId xmlns:a16="http://schemas.microsoft.com/office/drawing/2014/main" id="{0B1D4B07-48AF-3A74-D0E0-5E28F5CE7D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7249886"/>
              <a:ext cx="914400" cy="914400"/>
            </a:xfrm>
            <a:prstGeom prst="rect">
              <a:avLst/>
            </a:prstGeom>
          </p:spPr>
        </p:pic>
      </p:grpSp>
      <p:grpSp>
        <p:nvGrpSpPr>
          <p:cNvPr id="11" name="Group">
            <a:extLst>
              <a:ext uri="{FF2B5EF4-FFF2-40B4-BE49-F238E27FC236}">
                <a16:creationId xmlns:a16="http://schemas.microsoft.com/office/drawing/2014/main" id="{A36C8BA4-C36E-7FBD-FB99-C27BBE3ED18B}"/>
              </a:ext>
            </a:extLst>
          </p:cNvPr>
          <p:cNvGrpSpPr/>
          <p:nvPr/>
        </p:nvGrpSpPr>
        <p:grpSpPr>
          <a:xfrm>
            <a:off x="3554392" y="6376271"/>
            <a:ext cx="5959678" cy="1690331"/>
            <a:chOff x="0" y="1479666"/>
            <a:chExt cx="5959676" cy="1690330"/>
          </a:xfrm>
        </p:grpSpPr>
        <p:sp>
          <p:nvSpPr>
            <p:cNvPr id="12" name="Connection Line">
              <a:extLst>
                <a:ext uri="{FF2B5EF4-FFF2-40B4-BE49-F238E27FC236}">
                  <a16:creationId xmlns:a16="http://schemas.microsoft.com/office/drawing/2014/main" id="{00E2A27C-C3EF-2D9F-59C0-5676C7B644A4}"/>
                </a:ext>
              </a:extLst>
            </p:cNvPr>
            <p:cNvSpPr/>
            <p:nvPr/>
          </p:nvSpPr>
          <p:spPr>
            <a:xfrm>
              <a:off x="0" y="1479666"/>
              <a:ext cx="5959676" cy="967815"/>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ln>
            <a:effectLst/>
          </p:spPr>
          <p:txBody>
            <a:bodyPr/>
            <a:lstStyle/>
            <a:p>
              <a:endParaRPr dirty="0"/>
            </a:p>
          </p:txBody>
        </p:sp>
        <p:sp>
          <p:nvSpPr>
            <p:cNvPr id="13" name="CertiCoq">
              <a:extLst>
                <a:ext uri="{FF2B5EF4-FFF2-40B4-BE49-F238E27FC236}">
                  <a16:creationId xmlns:a16="http://schemas.microsoft.com/office/drawing/2014/main" id="{ADF45882-0994-4A19-C18F-18D2D63F5C59}"/>
                </a:ext>
              </a:extLst>
            </p:cNvPr>
            <p:cNvSpPr/>
            <p:nvPr/>
          </p:nvSpPr>
          <p:spPr>
            <a:xfrm>
              <a:off x="492998" y="2559572"/>
              <a:ext cx="5243504"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type and term generation</a:t>
              </a:r>
              <a:endParaRPr dirty="0">
                <a:solidFill>
                  <a:srgbClr val="FF8D00"/>
                </a:solidFill>
              </a:endParaRPr>
            </a:p>
          </p:txBody>
        </p:sp>
      </p:grpSp>
      <p:sp>
        <p:nvSpPr>
          <p:cNvPr id="17" name="TextBox 16">
            <a:extLst>
              <a:ext uri="{FF2B5EF4-FFF2-40B4-BE49-F238E27FC236}">
                <a16:creationId xmlns:a16="http://schemas.microsoft.com/office/drawing/2014/main" id="{5EDCCAD2-2D26-CFB7-2287-39274B89946A}"/>
              </a:ext>
            </a:extLst>
          </p:cNvPr>
          <p:cNvSpPr txBox="1"/>
          <p:nvPr/>
        </p:nvSpPr>
        <p:spPr>
          <a:xfrm>
            <a:off x="3010787" y="5742208"/>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0000"/>
                </a:solidFill>
                <a:effectLst/>
                <a:uFillTx/>
                <a:latin typeface="Helvetica Neue"/>
                <a:ea typeface="Helvetica Neue"/>
                <a:cs typeface="Helvetica Neue"/>
                <a:sym typeface="Helvetica Neue"/>
              </a:rPr>
              <a:t>Gallina</a:t>
            </a:r>
          </a:p>
        </p:txBody>
      </p:sp>
      <p:sp>
        <p:nvSpPr>
          <p:cNvPr id="18" name="TextBox 17">
            <a:extLst>
              <a:ext uri="{FF2B5EF4-FFF2-40B4-BE49-F238E27FC236}">
                <a16:creationId xmlns:a16="http://schemas.microsoft.com/office/drawing/2014/main" id="{A1E37DB6-B063-2ECE-7374-B519FC2C683F}"/>
              </a:ext>
            </a:extLst>
          </p:cNvPr>
          <p:cNvSpPr txBox="1"/>
          <p:nvPr/>
        </p:nvSpPr>
        <p:spPr>
          <a:xfrm>
            <a:off x="8939916" y="5802458"/>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0000"/>
                </a:solidFill>
                <a:effectLst/>
                <a:uFillTx/>
                <a:latin typeface="Helvetica Neue"/>
                <a:ea typeface="Helvetica Neue"/>
                <a:cs typeface="Helvetica Neue"/>
                <a:sym typeface="Helvetica Neue"/>
              </a:rPr>
              <a:t>Gallina</a:t>
            </a:r>
          </a:p>
        </p:txBody>
      </p:sp>
      <p:grpSp>
        <p:nvGrpSpPr>
          <p:cNvPr id="20" name="Group">
            <a:extLst>
              <a:ext uri="{FF2B5EF4-FFF2-40B4-BE49-F238E27FC236}">
                <a16:creationId xmlns:a16="http://schemas.microsoft.com/office/drawing/2014/main" id="{8F72633F-7FB2-423E-9DCA-3DCAE914D80B}"/>
              </a:ext>
            </a:extLst>
          </p:cNvPr>
          <p:cNvGrpSpPr/>
          <p:nvPr/>
        </p:nvGrpSpPr>
        <p:grpSpPr>
          <a:xfrm>
            <a:off x="264646" y="3450505"/>
            <a:ext cx="2746141" cy="1792709"/>
            <a:chOff x="-3317152" y="2197120"/>
            <a:chExt cx="2746139" cy="1792707"/>
          </a:xfrm>
        </p:grpSpPr>
        <p:sp>
          <p:nvSpPr>
            <p:cNvPr id="21" name="Connection Line">
              <a:extLst>
                <a:ext uri="{FF2B5EF4-FFF2-40B4-BE49-F238E27FC236}">
                  <a16:creationId xmlns:a16="http://schemas.microsoft.com/office/drawing/2014/main" id="{4B85FE50-5C9E-FC85-C9D5-C24D91D2784F}"/>
                </a:ext>
              </a:extLst>
            </p:cNvPr>
            <p:cNvSpPr/>
            <p:nvPr/>
          </p:nvSpPr>
          <p:spPr>
            <a:xfrm rot="5400000">
              <a:off x="-1838652" y="2722189"/>
              <a:ext cx="1792707" cy="742570"/>
            </a:xfrm>
            <a:custGeom>
              <a:avLst/>
              <a:gdLst/>
              <a:ahLst/>
              <a:cxnLst>
                <a:cxn ang="0">
                  <a:pos x="wd2" y="hd2"/>
                </a:cxn>
                <a:cxn ang="5400000">
                  <a:pos x="wd2" y="hd2"/>
                </a:cxn>
                <a:cxn ang="10800000">
                  <a:pos x="wd2" y="hd2"/>
                </a:cxn>
                <a:cxn ang="16200000">
                  <a:pos x="wd2" y="hd2"/>
                </a:cxn>
              </a:cxnLst>
              <a:rect l="0" t="0" r="r" b="b"/>
              <a:pathLst>
                <a:path w="21600" h="16206" extrusionOk="0">
                  <a:moveTo>
                    <a:pt x="0" y="0"/>
                  </a:moveTo>
                  <a:cubicBezTo>
                    <a:pt x="6221" y="21187"/>
                    <a:pt x="13421" y="21600"/>
                    <a:pt x="21600" y="1240"/>
                  </a:cubicBezTo>
                </a:path>
              </a:pathLst>
            </a:custGeom>
            <a:noFill/>
            <a:ln w="63500" cap="flat">
              <a:solidFill>
                <a:srgbClr val="FF8D00"/>
              </a:solidFill>
              <a:custDash>
                <a:ds d="200000" sp="200000"/>
              </a:custDash>
              <a:miter lim="400000"/>
              <a:headEnd type="triangle" w="med" len="med"/>
            </a:ln>
            <a:effectLst/>
          </p:spPr>
          <p:txBody>
            <a:bodyPr/>
            <a:lstStyle/>
            <a:p>
              <a:endParaRPr dirty="0"/>
            </a:p>
          </p:txBody>
        </p:sp>
        <p:sp>
          <p:nvSpPr>
            <p:cNvPr id="22" name="PrintClight">
              <a:extLst>
                <a:ext uri="{FF2B5EF4-FFF2-40B4-BE49-F238E27FC236}">
                  <a16:creationId xmlns:a16="http://schemas.microsoft.com/office/drawing/2014/main" id="{EB1B4A2B-C77D-F10A-11AC-D736EC70AD86}"/>
                </a:ext>
              </a:extLst>
            </p:cNvPr>
            <p:cNvSpPr/>
            <p:nvPr/>
          </p:nvSpPr>
          <p:spPr>
            <a:xfrm>
              <a:off x="-3317152" y="2488181"/>
              <a:ext cx="2129075" cy="121058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chemeClr val="accent1">
                      <a:lumOff val="-13575"/>
                    </a:schemeClr>
                  </a:solidFill>
                </a:defRPr>
              </a:lvl1pPr>
            </a:lstStyle>
            <a:p>
              <a:r>
                <a:rPr lang="en-US" dirty="0">
                  <a:solidFill>
                    <a:srgbClr val="FF8D00"/>
                  </a:solidFill>
                </a:rPr>
                <a:t>type </a:t>
              </a:r>
              <a:br>
                <a:rPr lang="en-US" dirty="0">
                  <a:solidFill>
                    <a:srgbClr val="FF8D00"/>
                  </a:solidFill>
                </a:rPr>
              </a:br>
              <a:r>
                <a:rPr lang="en-US" dirty="0">
                  <a:solidFill>
                    <a:srgbClr val="FF8D00"/>
                  </a:solidFill>
                </a:rPr>
                <a:t>and term</a:t>
              </a:r>
            </a:p>
            <a:p>
              <a:r>
                <a:rPr lang="en-US" dirty="0">
                  <a:solidFill>
                    <a:srgbClr val="FF8D00"/>
                  </a:solidFill>
                </a:rPr>
                <a:t>inspection</a:t>
              </a:r>
              <a:endParaRPr dirty="0">
                <a:solidFill>
                  <a:srgbClr val="FF8D00"/>
                </a:solidFill>
              </a:endParaRPr>
            </a:p>
          </p:txBody>
        </p:sp>
      </p:grpSp>
      <p:pic>
        <p:nvPicPr>
          <p:cNvPr id="23" name="Graphic 22" descr="Morse Code with solid fill">
            <a:extLst>
              <a:ext uri="{FF2B5EF4-FFF2-40B4-BE49-F238E27FC236}">
                <a16:creationId xmlns:a16="http://schemas.microsoft.com/office/drawing/2014/main" id="{E2831CB4-D4F5-B1B9-D1D4-403A671559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2167823"/>
            <a:ext cx="914400" cy="914400"/>
          </a:xfrm>
          <a:prstGeom prst="rect">
            <a:avLst/>
          </a:prstGeom>
        </p:spPr>
      </p:pic>
      <p:sp>
        <p:nvSpPr>
          <p:cNvPr id="24" name="TextBox 23">
            <a:extLst>
              <a:ext uri="{FF2B5EF4-FFF2-40B4-BE49-F238E27FC236}">
                <a16:creationId xmlns:a16="http://schemas.microsoft.com/office/drawing/2014/main" id="{30CB6D1D-B19F-1B90-4A4A-690B13BF8D0B}"/>
              </a:ext>
            </a:extLst>
          </p:cNvPr>
          <p:cNvSpPr txBox="1"/>
          <p:nvPr/>
        </p:nvSpPr>
        <p:spPr>
          <a:xfrm>
            <a:off x="3076199" y="2952594"/>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0000"/>
                </a:solidFill>
                <a:effectLst/>
                <a:uFillTx/>
                <a:latin typeface="Helvetica Neue"/>
                <a:ea typeface="Helvetica Neue"/>
                <a:cs typeface="Helvetica Neue"/>
                <a:sym typeface="Helvetica Neue"/>
              </a:rPr>
              <a:t>Gallina</a:t>
            </a:r>
          </a:p>
        </p:txBody>
      </p:sp>
    </p:spTree>
    <p:extLst>
      <p:ext uri="{BB962C8B-B14F-4D97-AF65-F5344CB8AC3E}">
        <p14:creationId xmlns:p14="http://schemas.microsoft.com/office/powerpoint/2010/main" val="229942386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003B7-04EA-46D6-4615-A01318DF2B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86F685-F65C-ABB1-FC95-F2D72F49D7E0}"/>
              </a:ext>
            </a:extLst>
          </p:cNvPr>
          <p:cNvSpPr>
            <a:spLocks noGrp="1"/>
          </p:cNvSpPr>
          <p:nvPr>
            <p:ph type="title"/>
          </p:nvPr>
        </p:nvSpPr>
        <p:spPr>
          <a:xfrm>
            <a:off x="952500" y="254000"/>
            <a:ext cx="11099800" cy="1039530"/>
          </a:xfrm>
        </p:spPr>
        <p:txBody>
          <a:bodyPr>
            <a:normAutofit/>
          </a:bodyPr>
          <a:lstStyle/>
          <a:p>
            <a:r>
              <a:rPr lang="en-US" sz="4000" dirty="0" err="1"/>
              <a:t>Ltac</a:t>
            </a:r>
            <a:endParaRPr lang="en-US" sz="4000" dirty="0"/>
          </a:p>
        </p:txBody>
      </p:sp>
      <p:sp>
        <p:nvSpPr>
          <p:cNvPr id="3" name="Slide Number Placeholder 2">
            <a:extLst>
              <a:ext uri="{FF2B5EF4-FFF2-40B4-BE49-F238E27FC236}">
                <a16:creationId xmlns:a16="http://schemas.microsoft.com/office/drawing/2014/main" id="{2573542A-2DA8-21F3-FBA8-AA88AB740066}"/>
              </a:ext>
            </a:extLst>
          </p:cNvPr>
          <p:cNvSpPr>
            <a:spLocks noGrp="1"/>
          </p:cNvSpPr>
          <p:nvPr>
            <p:ph type="sldNum" sz="quarter" idx="2"/>
          </p:nvPr>
        </p:nvSpPr>
        <p:spPr/>
        <p:txBody>
          <a:bodyPr/>
          <a:lstStyle/>
          <a:p>
            <a:fld id="{86CB4B4D-7CA3-9044-876B-883B54F8677D}" type="slidenum">
              <a:rPr lang="en-US" smtClean="0"/>
              <a:t>13</a:t>
            </a:fld>
            <a:endParaRPr lang="en-US"/>
          </a:p>
        </p:txBody>
      </p:sp>
      <p:pic>
        <p:nvPicPr>
          <p:cNvPr id="4" name="Graphic 3" descr="Morse Code with solid fill">
            <a:extLst>
              <a:ext uri="{FF2B5EF4-FFF2-40B4-BE49-F238E27FC236}">
                <a16:creationId xmlns:a16="http://schemas.microsoft.com/office/drawing/2014/main" id="{D84896CC-B10D-B666-410D-CA90095419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4876800"/>
            <a:ext cx="914400" cy="914400"/>
          </a:xfrm>
          <a:prstGeom prst="rect">
            <a:avLst/>
          </a:prstGeom>
        </p:spPr>
      </p:pic>
      <p:grpSp>
        <p:nvGrpSpPr>
          <p:cNvPr id="5" name="Group 4">
            <a:extLst>
              <a:ext uri="{FF2B5EF4-FFF2-40B4-BE49-F238E27FC236}">
                <a16:creationId xmlns:a16="http://schemas.microsoft.com/office/drawing/2014/main" id="{832C817D-0572-9C3B-B2E6-4B5D31596D32}"/>
              </a:ext>
            </a:extLst>
          </p:cNvPr>
          <p:cNvGrpSpPr/>
          <p:nvPr/>
        </p:nvGrpSpPr>
        <p:grpSpPr>
          <a:xfrm>
            <a:off x="9096002" y="2106759"/>
            <a:ext cx="914400" cy="3695699"/>
            <a:chOff x="7759700" y="4468587"/>
            <a:chExt cx="914400" cy="3695699"/>
          </a:xfrm>
        </p:grpSpPr>
        <p:pic>
          <p:nvPicPr>
            <p:cNvPr id="6" name="Graphic 5" descr="Morse Code with solid fill">
              <a:extLst>
                <a:ext uri="{FF2B5EF4-FFF2-40B4-BE49-F238E27FC236}">
                  <a16:creationId xmlns:a16="http://schemas.microsoft.com/office/drawing/2014/main" id="{B7D7CB0F-5913-AD24-290D-3830DCF071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4468587"/>
              <a:ext cx="914400" cy="914400"/>
            </a:xfrm>
            <a:prstGeom prst="rect">
              <a:avLst/>
            </a:prstGeom>
          </p:spPr>
        </p:pic>
        <p:pic>
          <p:nvPicPr>
            <p:cNvPr id="7" name="Graphic 6" descr="Morse Code with solid fill">
              <a:extLst>
                <a:ext uri="{FF2B5EF4-FFF2-40B4-BE49-F238E27FC236}">
                  <a16:creationId xmlns:a16="http://schemas.microsoft.com/office/drawing/2014/main" id="{0313C4EB-7B61-EA82-9DB9-2FE22CF7E9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6536871"/>
              <a:ext cx="914400" cy="914400"/>
            </a:xfrm>
            <a:prstGeom prst="rect">
              <a:avLst/>
            </a:prstGeom>
          </p:spPr>
        </p:pic>
        <p:pic>
          <p:nvPicPr>
            <p:cNvPr id="8" name="Graphic 7" descr="Morse Code with solid fill">
              <a:extLst>
                <a:ext uri="{FF2B5EF4-FFF2-40B4-BE49-F238E27FC236}">
                  <a16:creationId xmlns:a16="http://schemas.microsoft.com/office/drawing/2014/main" id="{6A43EEBD-0647-19AF-EAF1-11064E9236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829301"/>
              <a:ext cx="914400" cy="914400"/>
            </a:xfrm>
            <a:prstGeom prst="rect">
              <a:avLst/>
            </a:prstGeom>
          </p:spPr>
        </p:pic>
        <p:pic>
          <p:nvPicPr>
            <p:cNvPr id="9" name="Graphic 8" descr="Morse Code with solid fill">
              <a:extLst>
                <a:ext uri="{FF2B5EF4-FFF2-40B4-BE49-F238E27FC236}">
                  <a16:creationId xmlns:a16="http://schemas.microsoft.com/office/drawing/2014/main" id="{DAC2D187-7717-8049-DE9F-BB8BB49248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148944"/>
              <a:ext cx="914400" cy="914400"/>
            </a:xfrm>
            <a:prstGeom prst="rect">
              <a:avLst/>
            </a:prstGeom>
          </p:spPr>
        </p:pic>
        <p:pic>
          <p:nvPicPr>
            <p:cNvPr id="10" name="Graphic 9" descr="Morse Code with solid fill">
              <a:extLst>
                <a:ext uri="{FF2B5EF4-FFF2-40B4-BE49-F238E27FC236}">
                  <a16:creationId xmlns:a16="http://schemas.microsoft.com/office/drawing/2014/main" id="{1EE5278A-020C-61B7-2CAF-4A330253F5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7249886"/>
              <a:ext cx="914400" cy="914400"/>
            </a:xfrm>
            <a:prstGeom prst="rect">
              <a:avLst/>
            </a:prstGeom>
          </p:spPr>
        </p:pic>
      </p:grpSp>
      <p:grpSp>
        <p:nvGrpSpPr>
          <p:cNvPr id="11" name="Group">
            <a:extLst>
              <a:ext uri="{FF2B5EF4-FFF2-40B4-BE49-F238E27FC236}">
                <a16:creationId xmlns:a16="http://schemas.microsoft.com/office/drawing/2014/main" id="{6D284D69-1C16-9199-87E6-78EF17714F78}"/>
              </a:ext>
            </a:extLst>
          </p:cNvPr>
          <p:cNvGrpSpPr/>
          <p:nvPr/>
        </p:nvGrpSpPr>
        <p:grpSpPr>
          <a:xfrm>
            <a:off x="3554392" y="6376271"/>
            <a:ext cx="5959678" cy="1690331"/>
            <a:chOff x="0" y="1479666"/>
            <a:chExt cx="5959676" cy="1690330"/>
          </a:xfrm>
        </p:grpSpPr>
        <p:sp>
          <p:nvSpPr>
            <p:cNvPr id="12" name="Connection Line">
              <a:extLst>
                <a:ext uri="{FF2B5EF4-FFF2-40B4-BE49-F238E27FC236}">
                  <a16:creationId xmlns:a16="http://schemas.microsoft.com/office/drawing/2014/main" id="{A25745AD-CBC2-25F4-114C-204C644AFA1D}"/>
                </a:ext>
              </a:extLst>
            </p:cNvPr>
            <p:cNvSpPr/>
            <p:nvPr/>
          </p:nvSpPr>
          <p:spPr>
            <a:xfrm>
              <a:off x="0" y="1479666"/>
              <a:ext cx="5959676" cy="967815"/>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ln>
            <a:effectLst/>
          </p:spPr>
          <p:txBody>
            <a:bodyPr/>
            <a:lstStyle/>
            <a:p>
              <a:endParaRPr dirty="0"/>
            </a:p>
          </p:txBody>
        </p:sp>
        <p:sp>
          <p:nvSpPr>
            <p:cNvPr id="13" name="CertiCoq">
              <a:extLst>
                <a:ext uri="{FF2B5EF4-FFF2-40B4-BE49-F238E27FC236}">
                  <a16:creationId xmlns:a16="http://schemas.microsoft.com/office/drawing/2014/main" id="{599CECC4-1495-AE5F-42AE-72F3DDAFC132}"/>
                </a:ext>
              </a:extLst>
            </p:cNvPr>
            <p:cNvSpPr/>
            <p:nvPr/>
          </p:nvSpPr>
          <p:spPr>
            <a:xfrm>
              <a:off x="492998" y="2559572"/>
              <a:ext cx="5243504"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proof term generation</a:t>
              </a:r>
              <a:endParaRPr dirty="0">
                <a:solidFill>
                  <a:srgbClr val="FF8D00"/>
                </a:solidFill>
              </a:endParaRPr>
            </a:p>
          </p:txBody>
        </p:sp>
      </p:grpSp>
      <p:sp>
        <p:nvSpPr>
          <p:cNvPr id="17" name="TextBox 16">
            <a:extLst>
              <a:ext uri="{FF2B5EF4-FFF2-40B4-BE49-F238E27FC236}">
                <a16:creationId xmlns:a16="http://schemas.microsoft.com/office/drawing/2014/main" id="{CDC04D84-F393-74CB-8690-C2003A253A3F}"/>
              </a:ext>
            </a:extLst>
          </p:cNvPr>
          <p:cNvSpPr txBox="1"/>
          <p:nvPr/>
        </p:nvSpPr>
        <p:spPr>
          <a:xfrm>
            <a:off x="3010787" y="5742208"/>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err="1">
                <a:ln>
                  <a:noFill/>
                </a:ln>
                <a:solidFill>
                  <a:schemeClr val="accent3">
                    <a:lumMod val="75000"/>
                  </a:schemeClr>
                </a:solidFill>
                <a:effectLst/>
                <a:uFillTx/>
                <a:latin typeface="Helvetica Neue"/>
                <a:ea typeface="Helvetica Neue"/>
                <a:cs typeface="Helvetica Neue"/>
                <a:sym typeface="Helvetica Neue"/>
              </a:rPr>
              <a:t>Ltac</a:t>
            </a:r>
            <a:endParaRPr kumimoji="0" lang="en-US" sz="2400" b="1" i="0" u="none" strike="noStrike" cap="none" spc="0" normalizeH="0" baseline="0" dirty="0">
              <a:ln>
                <a:noFill/>
              </a:ln>
              <a:solidFill>
                <a:schemeClr val="accent3">
                  <a:lumMod val="75000"/>
                </a:schemeClr>
              </a:solidFill>
              <a:effectLst/>
              <a:uFillTx/>
              <a:latin typeface="Helvetica Neue"/>
              <a:ea typeface="Helvetica Neue"/>
              <a:cs typeface="Helvetica Neue"/>
              <a:sym typeface="Helvetica Neue"/>
            </a:endParaRPr>
          </a:p>
        </p:txBody>
      </p:sp>
      <p:sp>
        <p:nvSpPr>
          <p:cNvPr id="18" name="TextBox 17">
            <a:extLst>
              <a:ext uri="{FF2B5EF4-FFF2-40B4-BE49-F238E27FC236}">
                <a16:creationId xmlns:a16="http://schemas.microsoft.com/office/drawing/2014/main" id="{64839E8F-6A0D-5B89-6805-77C29B2816C8}"/>
              </a:ext>
            </a:extLst>
          </p:cNvPr>
          <p:cNvSpPr txBox="1"/>
          <p:nvPr/>
        </p:nvSpPr>
        <p:spPr>
          <a:xfrm>
            <a:off x="8939916" y="5802458"/>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0000"/>
                </a:solidFill>
                <a:effectLst/>
                <a:uFillTx/>
                <a:latin typeface="Helvetica Neue"/>
                <a:ea typeface="Helvetica Neue"/>
                <a:cs typeface="Helvetica Neue"/>
                <a:sym typeface="Helvetica Neue"/>
              </a:rPr>
              <a:t>Gallina</a:t>
            </a:r>
          </a:p>
        </p:txBody>
      </p:sp>
      <p:grpSp>
        <p:nvGrpSpPr>
          <p:cNvPr id="19" name="Group">
            <a:extLst>
              <a:ext uri="{FF2B5EF4-FFF2-40B4-BE49-F238E27FC236}">
                <a16:creationId xmlns:a16="http://schemas.microsoft.com/office/drawing/2014/main" id="{1441BFE3-2147-0A09-08C5-7D0080C29054}"/>
              </a:ext>
            </a:extLst>
          </p:cNvPr>
          <p:cNvGrpSpPr/>
          <p:nvPr/>
        </p:nvGrpSpPr>
        <p:grpSpPr>
          <a:xfrm>
            <a:off x="264646" y="3450505"/>
            <a:ext cx="2746141" cy="1792709"/>
            <a:chOff x="-3317152" y="2197120"/>
            <a:chExt cx="2746139" cy="1792707"/>
          </a:xfrm>
        </p:grpSpPr>
        <p:sp>
          <p:nvSpPr>
            <p:cNvPr id="20" name="Connection Line">
              <a:extLst>
                <a:ext uri="{FF2B5EF4-FFF2-40B4-BE49-F238E27FC236}">
                  <a16:creationId xmlns:a16="http://schemas.microsoft.com/office/drawing/2014/main" id="{4C146B5C-FE4E-D110-2CEF-119949F8668A}"/>
                </a:ext>
              </a:extLst>
            </p:cNvPr>
            <p:cNvSpPr/>
            <p:nvPr/>
          </p:nvSpPr>
          <p:spPr>
            <a:xfrm rot="5400000">
              <a:off x="-1838652" y="2722189"/>
              <a:ext cx="1792707" cy="742570"/>
            </a:xfrm>
            <a:custGeom>
              <a:avLst/>
              <a:gdLst/>
              <a:ahLst/>
              <a:cxnLst>
                <a:cxn ang="0">
                  <a:pos x="wd2" y="hd2"/>
                </a:cxn>
                <a:cxn ang="5400000">
                  <a:pos x="wd2" y="hd2"/>
                </a:cxn>
                <a:cxn ang="10800000">
                  <a:pos x="wd2" y="hd2"/>
                </a:cxn>
                <a:cxn ang="16200000">
                  <a:pos x="wd2" y="hd2"/>
                </a:cxn>
              </a:cxnLst>
              <a:rect l="0" t="0" r="r" b="b"/>
              <a:pathLst>
                <a:path w="21600" h="16206" extrusionOk="0">
                  <a:moveTo>
                    <a:pt x="0" y="0"/>
                  </a:moveTo>
                  <a:cubicBezTo>
                    <a:pt x="6221" y="21187"/>
                    <a:pt x="13421" y="21600"/>
                    <a:pt x="21600" y="1240"/>
                  </a:cubicBezTo>
                </a:path>
              </a:pathLst>
            </a:custGeom>
            <a:noFill/>
            <a:ln w="63500" cap="flat">
              <a:solidFill>
                <a:srgbClr val="FF8D00"/>
              </a:solidFill>
              <a:custDash>
                <a:ds d="200000" sp="200000"/>
              </a:custDash>
              <a:miter lim="400000"/>
              <a:headEnd type="triangle" w="med" len="med"/>
            </a:ln>
            <a:effectLst/>
          </p:spPr>
          <p:txBody>
            <a:bodyPr/>
            <a:lstStyle/>
            <a:p>
              <a:endParaRPr dirty="0"/>
            </a:p>
          </p:txBody>
        </p:sp>
        <p:sp>
          <p:nvSpPr>
            <p:cNvPr id="21" name="PrintClight">
              <a:extLst>
                <a:ext uri="{FF2B5EF4-FFF2-40B4-BE49-F238E27FC236}">
                  <a16:creationId xmlns:a16="http://schemas.microsoft.com/office/drawing/2014/main" id="{2BBF5DF1-8BFE-1AD2-6618-CD97221F29FE}"/>
                </a:ext>
              </a:extLst>
            </p:cNvPr>
            <p:cNvSpPr/>
            <p:nvPr/>
          </p:nvSpPr>
          <p:spPr>
            <a:xfrm>
              <a:off x="-3317152" y="2303515"/>
              <a:ext cx="2129075"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chemeClr val="accent1">
                      <a:lumOff val="-13575"/>
                    </a:schemeClr>
                  </a:solidFill>
                </a:defRPr>
              </a:lvl1pPr>
            </a:lstStyle>
            <a:p>
              <a:r>
                <a:rPr lang="en-US" dirty="0">
                  <a:solidFill>
                    <a:srgbClr val="FF8D00"/>
                  </a:solidFill>
                </a:rPr>
                <a:t>type, term,</a:t>
              </a:r>
              <a:br>
                <a:rPr lang="en-US" dirty="0">
                  <a:solidFill>
                    <a:srgbClr val="FF8D00"/>
                  </a:solidFill>
                </a:rPr>
              </a:br>
              <a:r>
                <a:rPr lang="en-US" dirty="0">
                  <a:solidFill>
                    <a:srgbClr val="FF8D00"/>
                  </a:solidFill>
                </a:rPr>
                <a:t>and </a:t>
              </a:r>
              <a:br>
                <a:rPr lang="en-US" dirty="0">
                  <a:solidFill>
                    <a:srgbClr val="FF8D00"/>
                  </a:solidFill>
                </a:rPr>
              </a:br>
              <a:r>
                <a:rPr lang="en-US" dirty="0">
                  <a:solidFill>
                    <a:srgbClr val="FF8D00"/>
                  </a:solidFill>
                </a:rPr>
                <a:t>proof state</a:t>
              </a:r>
            </a:p>
            <a:p>
              <a:r>
                <a:rPr lang="en-US" dirty="0">
                  <a:solidFill>
                    <a:srgbClr val="FF8D00"/>
                  </a:solidFill>
                </a:rPr>
                <a:t>inspection</a:t>
              </a:r>
              <a:endParaRPr dirty="0">
                <a:solidFill>
                  <a:srgbClr val="FF8D00"/>
                </a:solidFill>
              </a:endParaRPr>
            </a:p>
          </p:txBody>
        </p:sp>
      </p:grpSp>
      <p:pic>
        <p:nvPicPr>
          <p:cNvPr id="22" name="Graphic 21" descr="Morse Code with solid fill">
            <a:extLst>
              <a:ext uri="{FF2B5EF4-FFF2-40B4-BE49-F238E27FC236}">
                <a16:creationId xmlns:a16="http://schemas.microsoft.com/office/drawing/2014/main" id="{DB556CFD-F294-C0C9-27DF-8E38D52692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2167823"/>
            <a:ext cx="914400" cy="914400"/>
          </a:xfrm>
          <a:prstGeom prst="rect">
            <a:avLst/>
          </a:prstGeom>
        </p:spPr>
      </p:pic>
      <p:sp>
        <p:nvSpPr>
          <p:cNvPr id="23" name="TextBox 22">
            <a:extLst>
              <a:ext uri="{FF2B5EF4-FFF2-40B4-BE49-F238E27FC236}">
                <a16:creationId xmlns:a16="http://schemas.microsoft.com/office/drawing/2014/main" id="{AD53C515-86EF-ACCB-68C0-D90413848138}"/>
              </a:ext>
            </a:extLst>
          </p:cNvPr>
          <p:cNvSpPr txBox="1"/>
          <p:nvPr/>
        </p:nvSpPr>
        <p:spPr>
          <a:xfrm>
            <a:off x="3076199" y="2952594"/>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0000"/>
                </a:solidFill>
                <a:effectLst/>
                <a:uFillTx/>
                <a:latin typeface="Helvetica Neue"/>
                <a:ea typeface="Helvetica Neue"/>
                <a:cs typeface="Helvetica Neue"/>
                <a:sym typeface="Helvetica Neue"/>
              </a:rPr>
              <a:t>Gallina</a:t>
            </a:r>
          </a:p>
        </p:txBody>
      </p:sp>
    </p:spTree>
    <p:extLst>
      <p:ext uri="{BB962C8B-B14F-4D97-AF65-F5344CB8AC3E}">
        <p14:creationId xmlns:p14="http://schemas.microsoft.com/office/powerpoint/2010/main" val="19733663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B699A-0517-CE95-126D-A5572C9A67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733CF-414D-323E-F453-00BF53905D78}"/>
              </a:ext>
            </a:extLst>
          </p:cNvPr>
          <p:cNvSpPr>
            <a:spLocks noGrp="1"/>
          </p:cNvSpPr>
          <p:nvPr>
            <p:ph type="title"/>
          </p:nvPr>
        </p:nvSpPr>
        <p:spPr>
          <a:xfrm>
            <a:off x="952500" y="254000"/>
            <a:ext cx="11099800" cy="1039530"/>
          </a:xfrm>
        </p:spPr>
        <p:txBody>
          <a:bodyPr>
            <a:normAutofit/>
          </a:bodyPr>
          <a:lstStyle/>
          <a:p>
            <a:r>
              <a:rPr lang="en-US" sz="4000" b="1" dirty="0">
                <a:solidFill>
                  <a:schemeClr val="accent1">
                    <a:lumMod val="75000"/>
                  </a:schemeClr>
                </a:solidFill>
              </a:rPr>
              <a:t>monolithic</a:t>
            </a:r>
            <a:r>
              <a:rPr lang="en-US" sz="4000" dirty="0"/>
              <a:t> vs distilled generation</a:t>
            </a:r>
          </a:p>
        </p:txBody>
      </p:sp>
      <p:sp>
        <p:nvSpPr>
          <p:cNvPr id="3" name="Slide Number Placeholder 2">
            <a:extLst>
              <a:ext uri="{FF2B5EF4-FFF2-40B4-BE49-F238E27FC236}">
                <a16:creationId xmlns:a16="http://schemas.microsoft.com/office/drawing/2014/main" id="{E697FC1F-5F29-9EC8-943C-DEA0D0D5F9F4}"/>
              </a:ext>
            </a:extLst>
          </p:cNvPr>
          <p:cNvSpPr>
            <a:spLocks noGrp="1"/>
          </p:cNvSpPr>
          <p:nvPr>
            <p:ph type="sldNum" sz="quarter" idx="2"/>
          </p:nvPr>
        </p:nvSpPr>
        <p:spPr/>
        <p:txBody>
          <a:bodyPr/>
          <a:lstStyle/>
          <a:p>
            <a:fld id="{86CB4B4D-7CA3-9044-876B-883B54F8677D}" type="slidenum">
              <a:rPr lang="en-US" smtClean="0"/>
              <a:t>14</a:t>
            </a:fld>
            <a:endParaRPr lang="en-US"/>
          </a:p>
        </p:txBody>
      </p:sp>
      <p:pic>
        <p:nvPicPr>
          <p:cNvPr id="4" name="Graphic 3" descr="Morse Code with solid fill">
            <a:extLst>
              <a:ext uri="{FF2B5EF4-FFF2-40B4-BE49-F238E27FC236}">
                <a16:creationId xmlns:a16="http://schemas.microsoft.com/office/drawing/2014/main" id="{E9555EC9-9796-BC5D-C7F5-220228C777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4876800"/>
            <a:ext cx="914400" cy="914400"/>
          </a:xfrm>
          <a:prstGeom prst="rect">
            <a:avLst/>
          </a:prstGeom>
        </p:spPr>
      </p:pic>
      <p:grpSp>
        <p:nvGrpSpPr>
          <p:cNvPr id="5" name="Group 4">
            <a:extLst>
              <a:ext uri="{FF2B5EF4-FFF2-40B4-BE49-F238E27FC236}">
                <a16:creationId xmlns:a16="http://schemas.microsoft.com/office/drawing/2014/main" id="{1BED1F50-0D0E-2921-E940-E55E194C4834}"/>
              </a:ext>
            </a:extLst>
          </p:cNvPr>
          <p:cNvGrpSpPr/>
          <p:nvPr/>
        </p:nvGrpSpPr>
        <p:grpSpPr>
          <a:xfrm>
            <a:off x="9096002" y="2106759"/>
            <a:ext cx="914400" cy="3695699"/>
            <a:chOff x="7759700" y="4468587"/>
            <a:chExt cx="914400" cy="3695699"/>
          </a:xfrm>
        </p:grpSpPr>
        <p:pic>
          <p:nvPicPr>
            <p:cNvPr id="6" name="Graphic 5" descr="Morse Code with solid fill">
              <a:extLst>
                <a:ext uri="{FF2B5EF4-FFF2-40B4-BE49-F238E27FC236}">
                  <a16:creationId xmlns:a16="http://schemas.microsoft.com/office/drawing/2014/main" id="{2804E260-CBFD-04AB-4E9A-D4E8537EA9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4468587"/>
              <a:ext cx="914400" cy="914400"/>
            </a:xfrm>
            <a:prstGeom prst="rect">
              <a:avLst/>
            </a:prstGeom>
          </p:spPr>
        </p:pic>
        <p:pic>
          <p:nvPicPr>
            <p:cNvPr id="7" name="Graphic 6" descr="Morse Code with solid fill">
              <a:extLst>
                <a:ext uri="{FF2B5EF4-FFF2-40B4-BE49-F238E27FC236}">
                  <a16:creationId xmlns:a16="http://schemas.microsoft.com/office/drawing/2014/main" id="{0E60061D-5123-2239-DEFF-E12F208EDF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6536871"/>
              <a:ext cx="914400" cy="914400"/>
            </a:xfrm>
            <a:prstGeom prst="rect">
              <a:avLst/>
            </a:prstGeom>
          </p:spPr>
        </p:pic>
        <p:pic>
          <p:nvPicPr>
            <p:cNvPr id="8" name="Graphic 7" descr="Morse Code with solid fill">
              <a:extLst>
                <a:ext uri="{FF2B5EF4-FFF2-40B4-BE49-F238E27FC236}">
                  <a16:creationId xmlns:a16="http://schemas.microsoft.com/office/drawing/2014/main" id="{4DA10857-7867-783D-A7BA-2EBF7F967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829301"/>
              <a:ext cx="914400" cy="914400"/>
            </a:xfrm>
            <a:prstGeom prst="rect">
              <a:avLst/>
            </a:prstGeom>
          </p:spPr>
        </p:pic>
        <p:pic>
          <p:nvPicPr>
            <p:cNvPr id="9" name="Graphic 8" descr="Morse Code with solid fill">
              <a:extLst>
                <a:ext uri="{FF2B5EF4-FFF2-40B4-BE49-F238E27FC236}">
                  <a16:creationId xmlns:a16="http://schemas.microsoft.com/office/drawing/2014/main" id="{9668F4FD-4F9C-289E-A509-5DD9366F3C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148944"/>
              <a:ext cx="914400" cy="914400"/>
            </a:xfrm>
            <a:prstGeom prst="rect">
              <a:avLst/>
            </a:prstGeom>
          </p:spPr>
        </p:pic>
        <p:pic>
          <p:nvPicPr>
            <p:cNvPr id="10" name="Graphic 9" descr="Morse Code with solid fill">
              <a:extLst>
                <a:ext uri="{FF2B5EF4-FFF2-40B4-BE49-F238E27FC236}">
                  <a16:creationId xmlns:a16="http://schemas.microsoft.com/office/drawing/2014/main" id="{60BBAE45-8D0A-A19F-247C-36955D553C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7249886"/>
              <a:ext cx="914400" cy="914400"/>
            </a:xfrm>
            <a:prstGeom prst="rect">
              <a:avLst/>
            </a:prstGeom>
          </p:spPr>
        </p:pic>
      </p:grpSp>
      <p:grpSp>
        <p:nvGrpSpPr>
          <p:cNvPr id="11" name="Group">
            <a:extLst>
              <a:ext uri="{FF2B5EF4-FFF2-40B4-BE49-F238E27FC236}">
                <a16:creationId xmlns:a16="http://schemas.microsoft.com/office/drawing/2014/main" id="{A09D2113-00C6-DFF4-C176-DB3063CADA08}"/>
              </a:ext>
            </a:extLst>
          </p:cNvPr>
          <p:cNvGrpSpPr/>
          <p:nvPr/>
        </p:nvGrpSpPr>
        <p:grpSpPr>
          <a:xfrm>
            <a:off x="3554392" y="6376271"/>
            <a:ext cx="5959678" cy="2195301"/>
            <a:chOff x="0" y="1479666"/>
            <a:chExt cx="5959676" cy="2195300"/>
          </a:xfrm>
        </p:grpSpPr>
        <p:sp>
          <p:nvSpPr>
            <p:cNvPr id="12" name="Connection Line">
              <a:extLst>
                <a:ext uri="{FF2B5EF4-FFF2-40B4-BE49-F238E27FC236}">
                  <a16:creationId xmlns:a16="http://schemas.microsoft.com/office/drawing/2014/main" id="{E5788969-9EA9-8278-5CCE-1C2711E383EB}"/>
                </a:ext>
              </a:extLst>
            </p:cNvPr>
            <p:cNvSpPr/>
            <p:nvPr/>
          </p:nvSpPr>
          <p:spPr>
            <a:xfrm>
              <a:off x="0" y="1479666"/>
              <a:ext cx="5959676" cy="967815"/>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13" name="CertiCoq">
              <a:extLst>
                <a:ext uri="{FF2B5EF4-FFF2-40B4-BE49-F238E27FC236}">
                  <a16:creationId xmlns:a16="http://schemas.microsoft.com/office/drawing/2014/main" id="{533A3131-2C00-EFDE-5FE2-C3741CB17DEF}"/>
                </a:ext>
              </a:extLst>
            </p:cNvPr>
            <p:cNvSpPr/>
            <p:nvPr/>
          </p:nvSpPr>
          <p:spPr>
            <a:xfrm>
              <a:off x="261626" y="2556712"/>
              <a:ext cx="5365987" cy="111825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code generation</a:t>
              </a:r>
            </a:p>
            <a:p>
              <a:r>
                <a:rPr lang="en-US" dirty="0">
                  <a:solidFill>
                    <a:srgbClr val="FF8D00"/>
                  </a:solidFill>
                </a:rPr>
                <a:t>with metaprogramming</a:t>
              </a:r>
              <a:endParaRPr dirty="0">
                <a:solidFill>
                  <a:srgbClr val="FF8D00"/>
                </a:solidFill>
              </a:endParaRPr>
            </a:p>
          </p:txBody>
        </p:sp>
      </p:grpSp>
      <p:sp>
        <p:nvSpPr>
          <p:cNvPr id="17" name="TextBox 16">
            <a:extLst>
              <a:ext uri="{FF2B5EF4-FFF2-40B4-BE49-F238E27FC236}">
                <a16:creationId xmlns:a16="http://schemas.microsoft.com/office/drawing/2014/main" id="{21CC9E91-0E8C-8A3B-9F63-4299DC435B29}"/>
              </a:ext>
            </a:extLst>
          </p:cNvPr>
          <p:cNvSpPr txBox="1"/>
          <p:nvPr/>
        </p:nvSpPr>
        <p:spPr>
          <a:xfrm>
            <a:off x="1392076" y="5802458"/>
            <a:ext cx="432463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foreign types and functions</a:t>
            </a:r>
          </a:p>
        </p:txBody>
      </p:sp>
      <p:sp>
        <p:nvSpPr>
          <p:cNvPr id="18" name="TextBox 17">
            <a:extLst>
              <a:ext uri="{FF2B5EF4-FFF2-40B4-BE49-F238E27FC236}">
                <a16:creationId xmlns:a16="http://schemas.microsoft.com/office/drawing/2014/main" id="{5E4E516D-BF8B-ABD9-F690-336FF3BDC76D}"/>
              </a:ext>
            </a:extLst>
          </p:cNvPr>
          <p:cNvSpPr txBox="1"/>
          <p:nvPr/>
        </p:nvSpPr>
        <p:spPr>
          <a:xfrm>
            <a:off x="7451878" y="5801532"/>
            <a:ext cx="420264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VST specifications</a:t>
            </a:r>
          </a:p>
        </p:txBody>
      </p:sp>
      <p:sp>
        <p:nvSpPr>
          <p:cNvPr id="21" name="TextBox 20">
            <a:extLst>
              <a:ext uri="{FF2B5EF4-FFF2-40B4-BE49-F238E27FC236}">
                <a16:creationId xmlns:a16="http://schemas.microsoft.com/office/drawing/2014/main" id="{B82C82C3-CDA3-0002-0B06-156592280DB8}"/>
              </a:ext>
            </a:extLst>
          </p:cNvPr>
          <p:cNvSpPr txBox="1"/>
          <p:nvPr/>
        </p:nvSpPr>
        <p:spPr>
          <a:xfrm>
            <a:off x="578899" y="1500249"/>
            <a:ext cx="8131028" cy="34881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i="0" u="none" strike="noStrike" cap="none" spc="0" normalizeH="0" baseline="0" dirty="0">
                <a:ln>
                  <a:noFill/>
                </a:ln>
                <a:solidFill>
                  <a:srgbClr val="CB2A7A"/>
                </a:solidFill>
                <a:effectLst/>
                <a:uFillTx/>
                <a:latin typeface="Helvetica Neue"/>
                <a:ea typeface="Helvetica Neue"/>
                <a:cs typeface="Helvetica Neue"/>
                <a:sym typeface="Helvetica Neue"/>
              </a:rPr>
              <a:t>Problems</a:t>
            </a:r>
            <a:endPar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endParaRPr>
          </a:p>
          <a:p>
            <a:pPr lvl="2" indent="0" algn="l"/>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1. </a:t>
            </a:r>
            <a:r>
              <a:rPr kumimoji="0" lang="en-US" sz="2000" b="0" i="0" u="none" strike="noStrike" cap="none" spc="0" normalizeH="0" baseline="0" dirty="0" err="1">
                <a:ln>
                  <a:noFill/>
                </a:ln>
                <a:solidFill>
                  <a:srgbClr val="CB2A7A"/>
                </a:solidFill>
                <a:effectLst/>
                <a:uFillTx/>
                <a:latin typeface="Helvetica Neue"/>
                <a:ea typeface="Helvetica Neue"/>
                <a:cs typeface="Helvetica Neue"/>
                <a:sym typeface="Helvetica Neue"/>
              </a:rPr>
              <a:t>MetaCoq's</a:t>
            </a: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 representation of Coq terms is "</a:t>
            </a:r>
            <a:r>
              <a:rPr kumimoji="0" lang="en-US" sz="2000" i="0" u="none" strike="noStrike" cap="none" spc="0" normalizeH="0" baseline="0" dirty="0">
                <a:ln>
                  <a:noFill/>
                </a:ln>
                <a:solidFill>
                  <a:srgbClr val="CB2A7A"/>
                </a:solidFill>
                <a:effectLst/>
                <a:uFillTx/>
                <a:latin typeface="Helvetica Neue"/>
                <a:ea typeface="Helvetica Neue"/>
                <a:cs typeface="Helvetica Neue"/>
                <a:sym typeface="Helvetica Neue"/>
              </a:rPr>
              <a:t>low level</a:t>
            </a: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 by design.</a:t>
            </a:r>
            <a:b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br>
            <a:endPar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endParaRPr>
          </a:p>
          <a:p>
            <a:pPr marL="342900" lvl="4" indent="-342900" algn="l">
              <a:buFont typeface="Arial" panose="020B0604020202020204" pitchFamily="34" charset="0"/>
              <a:buChar char="•"/>
            </a:pP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Have to work with De Bruijn indices.</a:t>
            </a:r>
          </a:p>
          <a:p>
            <a:pPr marL="342900" lvl="4" indent="-342900" algn="l">
              <a:buFont typeface="Arial" panose="020B0604020202020204" pitchFamily="34" charset="0"/>
              <a:buChar char="•"/>
            </a:pP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Cannot have mutually recursive type class instances.</a:t>
            </a:r>
          </a:p>
          <a:p>
            <a:pPr marL="342900" lvl="4" indent="-342900" algn="l">
              <a:buFont typeface="Arial" panose="020B0604020202020204" pitchFamily="34" charset="0"/>
              <a:buChar char="•"/>
            </a:pP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Recursive calls have to refer to a specific </a:t>
            </a:r>
            <a:r>
              <a:rPr kumimoji="0" lang="en-US" sz="2000" b="0" i="0" u="none" strike="noStrike" cap="none" spc="0" normalizeH="0" baseline="0" dirty="0">
                <a:ln>
                  <a:noFill/>
                </a:ln>
                <a:solidFill>
                  <a:srgbClr val="FF0000"/>
                </a:solidFill>
                <a:effectLst/>
                <a:uFillTx/>
                <a:latin typeface="Iosevka" panose="02000509030000000004" pitchFamily="49" charset="0"/>
                <a:ea typeface="Iosevka" panose="02000509030000000004" pitchFamily="49" charset="0"/>
                <a:cs typeface="Iosevka" panose="02000509030000000004" pitchFamily="49" charset="0"/>
                <a:sym typeface="Helvetica Neue"/>
              </a:rPr>
              <a:t>fix</a:t>
            </a: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 expression.</a:t>
            </a:r>
          </a:p>
          <a:p>
            <a:pPr marL="342900" lvl="4" indent="-342900" algn="l">
              <a:buFont typeface="Arial" panose="020B0604020202020204" pitchFamily="34" charset="0"/>
              <a:buChar char="•"/>
            </a:pP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Type class inference has to resolve immediately.</a:t>
            </a:r>
          </a:p>
          <a:p>
            <a:pPr marL="342900" lvl="4" indent="-342900" algn="l">
              <a:buFont typeface="Arial" panose="020B0604020202020204" pitchFamily="34" charset="0"/>
              <a:buChar char="•"/>
            </a:pP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There is no easy inference based on a context.</a:t>
            </a:r>
          </a:p>
          <a:p>
            <a:pPr marL="342900" lvl="4" indent="-342900" algn="l">
              <a:buFont typeface="Arial" panose="020B0604020202020204" pitchFamily="34" charset="0"/>
              <a:buChar char="•"/>
            </a:pPr>
            <a:endParaRPr lang="en-US" sz="2000" b="0" dirty="0">
              <a:solidFill>
                <a:srgbClr val="CB2A7A"/>
              </a:solidFill>
            </a:endParaRPr>
          </a:p>
          <a:p>
            <a:pPr lvl="4" indent="0" algn="l"/>
            <a:r>
              <a:rPr lang="en-US" sz="2000" b="0" dirty="0">
                <a:solidFill>
                  <a:srgbClr val="CB2A7A"/>
                </a:solidFill>
              </a:rPr>
              <a:t>2. Metaprograms are </a:t>
            </a:r>
            <a:r>
              <a:rPr lang="en-US" sz="2000" dirty="0">
                <a:solidFill>
                  <a:srgbClr val="CB2A7A"/>
                </a:solidFill>
              </a:rPr>
              <a:t>harder</a:t>
            </a:r>
            <a:r>
              <a:rPr lang="en-US" sz="2000" b="0" dirty="0">
                <a:solidFill>
                  <a:srgbClr val="CB2A7A"/>
                </a:solidFill>
              </a:rPr>
              <a:t> to reason about!</a:t>
            </a:r>
          </a:p>
          <a:p>
            <a:pPr lvl="4" indent="0" algn="l"/>
            <a:endParaRPr lang="en-US" sz="2000" b="0" dirty="0">
              <a:solidFill>
                <a:srgbClr val="CB2A7A"/>
              </a:solidFill>
            </a:endParaRPr>
          </a:p>
        </p:txBody>
      </p:sp>
    </p:spTree>
    <p:extLst>
      <p:ext uri="{BB962C8B-B14F-4D97-AF65-F5344CB8AC3E}">
        <p14:creationId xmlns:p14="http://schemas.microsoft.com/office/powerpoint/2010/main" val="41847524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92768-71E8-8624-5035-8A4EE3D904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BCDD45-8A66-4AF0-E07D-F731E4A4AC12}"/>
              </a:ext>
            </a:extLst>
          </p:cNvPr>
          <p:cNvSpPr>
            <a:spLocks noGrp="1"/>
          </p:cNvSpPr>
          <p:nvPr>
            <p:ph type="title"/>
          </p:nvPr>
        </p:nvSpPr>
        <p:spPr>
          <a:xfrm>
            <a:off x="952500" y="254000"/>
            <a:ext cx="11099800" cy="1039530"/>
          </a:xfrm>
        </p:spPr>
        <p:txBody>
          <a:bodyPr>
            <a:normAutofit/>
          </a:bodyPr>
          <a:lstStyle/>
          <a:p>
            <a:r>
              <a:rPr lang="en-US" sz="4000" dirty="0">
                <a:solidFill>
                  <a:schemeClr val="tx1"/>
                </a:solidFill>
              </a:rPr>
              <a:t>monolithic</a:t>
            </a:r>
            <a:r>
              <a:rPr lang="en-US" sz="4000" dirty="0"/>
              <a:t> vs </a:t>
            </a:r>
            <a:r>
              <a:rPr lang="en-US" sz="4000" b="1" dirty="0">
                <a:solidFill>
                  <a:srgbClr val="0070C0"/>
                </a:solidFill>
              </a:rPr>
              <a:t>distilled</a:t>
            </a:r>
            <a:r>
              <a:rPr lang="en-US" sz="4000" dirty="0"/>
              <a:t> generation</a:t>
            </a:r>
          </a:p>
        </p:txBody>
      </p:sp>
      <p:sp>
        <p:nvSpPr>
          <p:cNvPr id="3" name="Slide Number Placeholder 2">
            <a:extLst>
              <a:ext uri="{FF2B5EF4-FFF2-40B4-BE49-F238E27FC236}">
                <a16:creationId xmlns:a16="http://schemas.microsoft.com/office/drawing/2014/main" id="{D1D83F47-6531-96A2-6FA4-E44DD2A477EA}"/>
              </a:ext>
            </a:extLst>
          </p:cNvPr>
          <p:cNvSpPr>
            <a:spLocks noGrp="1"/>
          </p:cNvSpPr>
          <p:nvPr>
            <p:ph type="sldNum" sz="quarter" idx="2"/>
          </p:nvPr>
        </p:nvSpPr>
        <p:spPr/>
        <p:txBody>
          <a:bodyPr/>
          <a:lstStyle/>
          <a:p>
            <a:fld id="{86CB4B4D-7CA3-9044-876B-883B54F8677D}" type="slidenum">
              <a:rPr lang="en-US" smtClean="0"/>
              <a:t>15</a:t>
            </a:fld>
            <a:endParaRPr lang="en-US"/>
          </a:p>
        </p:txBody>
      </p:sp>
      <p:pic>
        <p:nvPicPr>
          <p:cNvPr id="4" name="Graphic 3" descr="Morse Code with solid fill">
            <a:extLst>
              <a:ext uri="{FF2B5EF4-FFF2-40B4-BE49-F238E27FC236}">
                <a16:creationId xmlns:a16="http://schemas.microsoft.com/office/drawing/2014/main" id="{8B9C9C9A-282C-09B6-7BFB-F17CD4FAB2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8718" y="4863060"/>
            <a:ext cx="914400" cy="914400"/>
          </a:xfrm>
          <a:prstGeom prst="rect">
            <a:avLst/>
          </a:prstGeom>
        </p:spPr>
      </p:pic>
      <p:grpSp>
        <p:nvGrpSpPr>
          <p:cNvPr id="5" name="Group 4">
            <a:extLst>
              <a:ext uri="{FF2B5EF4-FFF2-40B4-BE49-F238E27FC236}">
                <a16:creationId xmlns:a16="http://schemas.microsoft.com/office/drawing/2014/main" id="{7DDC4E1E-E9D2-FCED-40E9-9A4231198CE0}"/>
              </a:ext>
            </a:extLst>
          </p:cNvPr>
          <p:cNvGrpSpPr/>
          <p:nvPr/>
        </p:nvGrpSpPr>
        <p:grpSpPr>
          <a:xfrm>
            <a:off x="10669072" y="2093019"/>
            <a:ext cx="914400" cy="3695699"/>
            <a:chOff x="7759700" y="4468587"/>
            <a:chExt cx="914400" cy="3695699"/>
          </a:xfrm>
        </p:grpSpPr>
        <p:pic>
          <p:nvPicPr>
            <p:cNvPr id="6" name="Graphic 5" descr="Morse Code with solid fill">
              <a:extLst>
                <a:ext uri="{FF2B5EF4-FFF2-40B4-BE49-F238E27FC236}">
                  <a16:creationId xmlns:a16="http://schemas.microsoft.com/office/drawing/2014/main" id="{5B948B5D-6EDB-B16B-4673-9751369FA4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4468587"/>
              <a:ext cx="914400" cy="914400"/>
            </a:xfrm>
            <a:prstGeom prst="rect">
              <a:avLst/>
            </a:prstGeom>
          </p:spPr>
        </p:pic>
        <p:pic>
          <p:nvPicPr>
            <p:cNvPr id="7" name="Graphic 6" descr="Morse Code with solid fill">
              <a:extLst>
                <a:ext uri="{FF2B5EF4-FFF2-40B4-BE49-F238E27FC236}">
                  <a16:creationId xmlns:a16="http://schemas.microsoft.com/office/drawing/2014/main" id="{C218C03A-C6E1-2A7B-B785-82AA1F15F9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6536871"/>
              <a:ext cx="914400" cy="914400"/>
            </a:xfrm>
            <a:prstGeom prst="rect">
              <a:avLst/>
            </a:prstGeom>
          </p:spPr>
        </p:pic>
        <p:pic>
          <p:nvPicPr>
            <p:cNvPr id="8" name="Graphic 7" descr="Morse Code with solid fill">
              <a:extLst>
                <a:ext uri="{FF2B5EF4-FFF2-40B4-BE49-F238E27FC236}">
                  <a16:creationId xmlns:a16="http://schemas.microsoft.com/office/drawing/2014/main" id="{E74062D4-C714-5732-3226-E21C8167D2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829301"/>
              <a:ext cx="914400" cy="914400"/>
            </a:xfrm>
            <a:prstGeom prst="rect">
              <a:avLst/>
            </a:prstGeom>
          </p:spPr>
        </p:pic>
        <p:pic>
          <p:nvPicPr>
            <p:cNvPr id="9" name="Graphic 8" descr="Morse Code with solid fill">
              <a:extLst>
                <a:ext uri="{FF2B5EF4-FFF2-40B4-BE49-F238E27FC236}">
                  <a16:creationId xmlns:a16="http://schemas.microsoft.com/office/drawing/2014/main" id="{B5FE5052-15F2-5D45-59D0-2CDC75FBF9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148944"/>
              <a:ext cx="914400" cy="914400"/>
            </a:xfrm>
            <a:prstGeom prst="rect">
              <a:avLst/>
            </a:prstGeom>
          </p:spPr>
        </p:pic>
        <p:pic>
          <p:nvPicPr>
            <p:cNvPr id="10" name="Graphic 9" descr="Morse Code with solid fill">
              <a:extLst>
                <a:ext uri="{FF2B5EF4-FFF2-40B4-BE49-F238E27FC236}">
                  <a16:creationId xmlns:a16="http://schemas.microsoft.com/office/drawing/2014/main" id="{73086FDB-3852-BA92-5B9A-B57A16A5E9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7249886"/>
              <a:ext cx="914400" cy="914400"/>
            </a:xfrm>
            <a:prstGeom prst="rect">
              <a:avLst/>
            </a:prstGeom>
          </p:spPr>
        </p:pic>
      </p:grpSp>
      <p:grpSp>
        <p:nvGrpSpPr>
          <p:cNvPr id="11" name="Group">
            <a:extLst>
              <a:ext uri="{FF2B5EF4-FFF2-40B4-BE49-F238E27FC236}">
                <a16:creationId xmlns:a16="http://schemas.microsoft.com/office/drawing/2014/main" id="{4C8A3277-5C55-F8F4-ECA7-6CAE80226B9A}"/>
              </a:ext>
            </a:extLst>
          </p:cNvPr>
          <p:cNvGrpSpPr/>
          <p:nvPr/>
        </p:nvGrpSpPr>
        <p:grpSpPr>
          <a:xfrm>
            <a:off x="1788310" y="6467801"/>
            <a:ext cx="4980531" cy="2048828"/>
            <a:chOff x="-216251" y="1479666"/>
            <a:chExt cx="4980529" cy="2048827"/>
          </a:xfrm>
        </p:grpSpPr>
        <p:sp>
          <p:nvSpPr>
            <p:cNvPr id="12" name="Connection Line">
              <a:extLst>
                <a:ext uri="{FF2B5EF4-FFF2-40B4-BE49-F238E27FC236}">
                  <a16:creationId xmlns:a16="http://schemas.microsoft.com/office/drawing/2014/main" id="{30C8218C-5D05-2981-C323-E870D422A393}"/>
                </a:ext>
              </a:extLst>
            </p:cNvPr>
            <p:cNvSpPr/>
            <p:nvPr/>
          </p:nvSpPr>
          <p:spPr>
            <a:xfrm>
              <a:off x="0" y="1479666"/>
              <a:ext cx="4497837" cy="723413"/>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13" name="CertiCoq">
              <a:extLst>
                <a:ext uri="{FF2B5EF4-FFF2-40B4-BE49-F238E27FC236}">
                  <a16:creationId xmlns:a16="http://schemas.microsoft.com/office/drawing/2014/main" id="{51C8A6CD-13A9-4B05-FB0F-A293E3B52A69}"/>
                </a:ext>
              </a:extLst>
            </p:cNvPr>
            <p:cNvSpPr/>
            <p:nvPr/>
          </p:nvSpPr>
          <p:spPr>
            <a:xfrm>
              <a:off x="-216251" y="2410238"/>
              <a:ext cx="4980529" cy="1118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code generation</a:t>
              </a:r>
            </a:p>
            <a:p>
              <a:r>
                <a:rPr lang="en-US" dirty="0">
                  <a:solidFill>
                    <a:srgbClr val="FF8D00"/>
                  </a:solidFill>
                </a:rPr>
                <a:t>with metaprogramming</a:t>
              </a:r>
            </a:p>
          </p:txBody>
        </p:sp>
      </p:grpSp>
      <p:sp>
        <p:nvSpPr>
          <p:cNvPr id="17" name="TextBox 16">
            <a:extLst>
              <a:ext uri="{FF2B5EF4-FFF2-40B4-BE49-F238E27FC236}">
                <a16:creationId xmlns:a16="http://schemas.microsoft.com/office/drawing/2014/main" id="{14D70468-EA6E-B31D-6EEC-478BCF99DC7D}"/>
              </a:ext>
            </a:extLst>
          </p:cNvPr>
          <p:cNvSpPr txBox="1"/>
          <p:nvPr/>
        </p:nvSpPr>
        <p:spPr>
          <a:xfrm>
            <a:off x="-46056" y="5788718"/>
            <a:ext cx="432463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foreign types and functions</a:t>
            </a:r>
          </a:p>
        </p:txBody>
      </p:sp>
      <p:sp>
        <p:nvSpPr>
          <p:cNvPr id="18" name="TextBox 17">
            <a:extLst>
              <a:ext uri="{FF2B5EF4-FFF2-40B4-BE49-F238E27FC236}">
                <a16:creationId xmlns:a16="http://schemas.microsoft.com/office/drawing/2014/main" id="{94B1BB3A-69C9-A58F-F911-C2676B74BCF0}"/>
              </a:ext>
            </a:extLst>
          </p:cNvPr>
          <p:cNvSpPr txBox="1"/>
          <p:nvPr/>
        </p:nvSpPr>
        <p:spPr>
          <a:xfrm>
            <a:off x="9024948" y="5787792"/>
            <a:ext cx="420264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VST specifications</a:t>
            </a:r>
          </a:p>
        </p:txBody>
      </p:sp>
      <p:grpSp>
        <p:nvGrpSpPr>
          <p:cNvPr id="16" name="Group">
            <a:extLst>
              <a:ext uri="{FF2B5EF4-FFF2-40B4-BE49-F238E27FC236}">
                <a16:creationId xmlns:a16="http://schemas.microsoft.com/office/drawing/2014/main" id="{6623D747-B8FE-EBD1-5C3E-BA5AD586703E}"/>
              </a:ext>
            </a:extLst>
          </p:cNvPr>
          <p:cNvGrpSpPr/>
          <p:nvPr/>
        </p:nvGrpSpPr>
        <p:grpSpPr>
          <a:xfrm>
            <a:off x="6927742" y="6520264"/>
            <a:ext cx="4202647" cy="1488533"/>
            <a:chOff x="157705" y="1499123"/>
            <a:chExt cx="4202645" cy="1488532"/>
          </a:xfrm>
        </p:grpSpPr>
        <p:sp>
          <p:nvSpPr>
            <p:cNvPr id="19" name="Connection Line">
              <a:extLst>
                <a:ext uri="{FF2B5EF4-FFF2-40B4-BE49-F238E27FC236}">
                  <a16:creationId xmlns:a16="http://schemas.microsoft.com/office/drawing/2014/main" id="{DDD0C3F0-8EF2-BE46-D622-855B68F2C2D2}"/>
                </a:ext>
              </a:extLst>
            </p:cNvPr>
            <p:cNvSpPr/>
            <p:nvPr/>
          </p:nvSpPr>
          <p:spPr>
            <a:xfrm>
              <a:off x="157705" y="1499123"/>
              <a:ext cx="4202645" cy="723413"/>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solid"/>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20" name="CertiCoq">
              <a:extLst>
                <a:ext uri="{FF2B5EF4-FFF2-40B4-BE49-F238E27FC236}">
                  <a16:creationId xmlns:a16="http://schemas.microsoft.com/office/drawing/2014/main" id="{43145E66-7CC1-B067-4665-3DA233721E91}"/>
                </a:ext>
              </a:extLst>
            </p:cNvPr>
            <p:cNvSpPr/>
            <p:nvPr/>
          </p:nvSpPr>
          <p:spPr>
            <a:xfrm>
              <a:off x="405183" y="2377231"/>
              <a:ext cx="3699454"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b="0" dirty="0">
                  <a:solidFill>
                    <a:srgbClr val="FF8D00"/>
                  </a:solidFill>
                </a:rPr>
                <a:t>computation</a:t>
              </a:r>
              <a:endParaRPr b="0" dirty="0">
                <a:solidFill>
                  <a:srgbClr val="FF8D00"/>
                </a:solidFill>
              </a:endParaRPr>
            </a:p>
          </p:txBody>
        </p:sp>
      </p:grpSp>
      <p:grpSp>
        <p:nvGrpSpPr>
          <p:cNvPr id="24" name="Group 23">
            <a:extLst>
              <a:ext uri="{FF2B5EF4-FFF2-40B4-BE49-F238E27FC236}">
                <a16:creationId xmlns:a16="http://schemas.microsoft.com/office/drawing/2014/main" id="{370AF371-10AC-E127-C949-F3517AC4BC26}"/>
              </a:ext>
            </a:extLst>
          </p:cNvPr>
          <p:cNvGrpSpPr/>
          <p:nvPr/>
        </p:nvGrpSpPr>
        <p:grpSpPr>
          <a:xfrm>
            <a:off x="4607721" y="4209959"/>
            <a:ext cx="4324632" cy="2050683"/>
            <a:chOff x="4607721" y="4209959"/>
            <a:chExt cx="4324632" cy="2050683"/>
          </a:xfrm>
        </p:grpSpPr>
        <p:sp>
          <p:nvSpPr>
            <p:cNvPr id="15" name="TextBox 14">
              <a:extLst>
                <a:ext uri="{FF2B5EF4-FFF2-40B4-BE49-F238E27FC236}">
                  <a16:creationId xmlns:a16="http://schemas.microsoft.com/office/drawing/2014/main" id="{F4A1714D-7397-13FA-4105-5D02C84748EC}"/>
                </a:ext>
              </a:extLst>
            </p:cNvPr>
            <p:cNvSpPr txBox="1"/>
            <p:nvPr/>
          </p:nvSpPr>
          <p:spPr>
            <a:xfrm>
              <a:off x="4607721" y="5788718"/>
              <a:ext cx="432463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reified descriptions</a:t>
              </a:r>
            </a:p>
          </p:txBody>
        </p:sp>
        <p:grpSp>
          <p:nvGrpSpPr>
            <p:cNvPr id="23" name="Group 22">
              <a:extLst>
                <a:ext uri="{FF2B5EF4-FFF2-40B4-BE49-F238E27FC236}">
                  <a16:creationId xmlns:a16="http://schemas.microsoft.com/office/drawing/2014/main" id="{70796D77-7828-F7B2-F6DF-58CD28D1305B}"/>
                </a:ext>
              </a:extLst>
            </p:cNvPr>
            <p:cNvGrpSpPr/>
            <p:nvPr/>
          </p:nvGrpSpPr>
          <p:grpSpPr>
            <a:xfrm>
              <a:off x="6328389" y="4209959"/>
              <a:ext cx="914895" cy="1578759"/>
              <a:chOff x="6328389" y="4209959"/>
              <a:chExt cx="914895" cy="1578759"/>
            </a:xfrm>
          </p:grpSpPr>
          <p:pic>
            <p:nvPicPr>
              <p:cNvPr id="14" name="Graphic 13" descr="Morse Code with solid fill">
                <a:extLst>
                  <a:ext uri="{FF2B5EF4-FFF2-40B4-BE49-F238E27FC236}">
                    <a16:creationId xmlns:a16="http://schemas.microsoft.com/office/drawing/2014/main" id="{817C8EA1-F37F-E593-182D-84C87DDA6A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8884" y="4874318"/>
                <a:ext cx="914400" cy="914400"/>
              </a:xfrm>
              <a:prstGeom prst="rect">
                <a:avLst/>
              </a:prstGeom>
            </p:spPr>
          </p:pic>
          <p:pic>
            <p:nvPicPr>
              <p:cNvPr id="22" name="Graphic 21" descr="Morse Code with solid fill">
                <a:extLst>
                  <a:ext uri="{FF2B5EF4-FFF2-40B4-BE49-F238E27FC236}">
                    <a16:creationId xmlns:a16="http://schemas.microsoft.com/office/drawing/2014/main" id="{3AF6FE12-0E09-A10F-635A-ABFBDDBA7F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8389" y="4209959"/>
                <a:ext cx="914400" cy="914400"/>
              </a:xfrm>
              <a:prstGeom prst="rect">
                <a:avLst/>
              </a:prstGeom>
            </p:spPr>
          </p:pic>
        </p:grpSp>
      </p:grpSp>
      <p:grpSp>
        <p:nvGrpSpPr>
          <p:cNvPr id="32" name="Group 31">
            <a:extLst>
              <a:ext uri="{FF2B5EF4-FFF2-40B4-BE49-F238E27FC236}">
                <a16:creationId xmlns:a16="http://schemas.microsoft.com/office/drawing/2014/main" id="{51868EA2-B642-BC56-F009-5FF59399A110}"/>
              </a:ext>
            </a:extLst>
          </p:cNvPr>
          <p:cNvGrpSpPr/>
          <p:nvPr/>
        </p:nvGrpSpPr>
        <p:grpSpPr>
          <a:xfrm>
            <a:off x="1946837" y="1405919"/>
            <a:ext cx="6959391" cy="2804040"/>
            <a:chOff x="1946837" y="1405919"/>
            <a:chExt cx="6959391" cy="2804040"/>
          </a:xfrm>
        </p:grpSpPr>
        <p:grpSp>
          <p:nvGrpSpPr>
            <p:cNvPr id="25" name="Group 24">
              <a:extLst>
                <a:ext uri="{FF2B5EF4-FFF2-40B4-BE49-F238E27FC236}">
                  <a16:creationId xmlns:a16="http://schemas.microsoft.com/office/drawing/2014/main" id="{32782878-E866-8A17-1B24-AFE1D80D8AF0}"/>
                </a:ext>
              </a:extLst>
            </p:cNvPr>
            <p:cNvGrpSpPr/>
            <p:nvPr/>
          </p:nvGrpSpPr>
          <p:grpSpPr>
            <a:xfrm>
              <a:off x="4581596" y="1405919"/>
              <a:ext cx="4324632" cy="2050683"/>
              <a:chOff x="4607721" y="4209959"/>
              <a:chExt cx="4324632" cy="2050683"/>
            </a:xfrm>
          </p:grpSpPr>
          <p:sp>
            <p:nvSpPr>
              <p:cNvPr id="26" name="TextBox 25">
                <a:extLst>
                  <a:ext uri="{FF2B5EF4-FFF2-40B4-BE49-F238E27FC236}">
                    <a16:creationId xmlns:a16="http://schemas.microsoft.com/office/drawing/2014/main" id="{9C4362D5-8445-63D8-595E-FFB381E516AD}"/>
                  </a:ext>
                </a:extLst>
              </p:cNvPr>
              <p:cNvSpPr txBox="1"/>
              <p:nvPr/>
            </p:nvSpPr>
            <p:spPr>
              <a:xfrm>
                <a:off x="4607721" y="5788718"/>
                <a:ext cx="432463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graph predicates</a:t>
                </a:r>
              </a:p>
            </p:txBody>
          </p:sp>
          <p:grpSp>
            <p:nvGrpSpPr>
              <p:cNvPr id="27" name="Group 26">
                <a:extLst>
                  <a:ext uri="{FF2B5EF4-FFF2-40B4-BE49-F238E27FC236}">
                    <a16:creationId xmlns:a16="http://schemas.microsoft.com/office/drawing/2014/main" id="{443D9AF1-CB5F-90F1-50F0-4D3B3991F896}"/>
                  </a:ext>
                </a:extLst>
              </p:cNvPr>
              <p:cNvGrpSpPr/>
              <p:nvPr/>
            </p:nvGrpSpPr>
            <p:grpSpPr>
              <a:xfrm>
                <a:off x="6328389" y="4209959"/>
                <a:ext cx="914895" cy="1578759"/>
                <a:chOff x="6328389" y="4209959"/>
                <a:chExt cx="914895" cy="1578759"/>
              </a:xfrm>
            </p:grpSpPr>
            <p:pic>
              <p:nvPicPr>
                <p:cNvPr id="28" name="Graphic 27" descr="Morse Code with solid fill">
                  <a:extLst>
                    <a:ext uri="{FF2B5EF4-FFF2-40B4-BE49-F238E27FC236}">
                      <a16:creationId xmlns:a16="http://schemas.microsoft.com/office/drawing/2014/main" id="{627A017D-A74F-E646-AED1-FF9CB62F5D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8884" y="4874318"/>
                  <a:ext cx="914400" cy="914400"/>
                </a:xfrm>
                <a:prstGeom prst="rect">
                  <a:avLst/>
                </a:prstGeom>
              </p:spPr>
            </p:pic>
            <p:pic>
              <p:nvPicPr>
                <p:cNvPr id="29" name="Graphic 28" descr="Morse Code with solid fill">
                  <a:extLst>
                    <a:ext uri="{FF2B5EF4-FFF2-40B4-BE49-F238E27FC236}">
                      <a16:creationId xmlns:a16="http://schemas.microsoft.com/office/drawing/2014/main" id="{D9BA550D-AAFC-A29E-9DA9-52916238D1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8389" y="4209959"/>
                  <a:ext cx="914400" cy="914400"/>
                </a:xfrm>
                <a:prstGeom prst="rect">
                  <a:avLst/>
                </a:prstGeom>
              </p:spPr>
            </p:pic>
          </p:grpSp>
        </p:grpSp>
        <p:sp>
          <p:nvSpPr>
            <p:cNvPr id="30" name="Connection Line">
              <a:extLst>
                <a:ext uri="{FF2B5EF4-FFF2-40B4-BE49-F238E27FC236}">
                  <a16:creationId xmlns:a16="http://schemas.microsoft.com/office/drawing/2014/main" id="{EEFA3235-BBA6-DF09-25B4-820BE25CC596}"/>
                </a:ext>
              </a:extLst>
            </p:cNvPr>
            <p:cNvSpPr/>
            <p:nvPr/>
          </p:nvSpPr>
          <p:spPr>
            <a:xfrm rot="19951190" flipV="1">
              <a:off x="1946837" y="3446007"/>
              <a:ext cx="3307927" cy="558645"/>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cxnSp>
          <p:nvCxnSpPr>
            <p:cNvPr id="31" name="Straight Arrow Connector 30">
              <a:extLst>
                <a:ext uri="{FF2B5EF4-FFF2-40B4-BE49-F238E27FC236}">
                  <a16:creationId xmlns:a16="http://schemas.microsoft.com/office/drawing/2014/main" id="{6C17A245-669A-10E2-BB4B-CB27D994E6CB}"/>
                </a:ext>
              </a:extLst>
            </p:cNvPr>
            <p:cNvCxnSpPr>
              <a:stCxn id="26" idx="2"/>
            </p:cNvCxnSpPr>
            <p:nvPr/>
          </p:nvCxnSpPr>
          <p:spPr>
            <a:xfrm>
              <a:off x="6743912" y="3456602"/>
              <a:ext cx="0" cy="753357"/>
            </a:xfrm>
            <a:prstGeom prst="straightConnector1">
              <a:avLst/>
            </a:prstGeom>
            <a:noFill/>
            <a:ln w="50800" cap="flat">
              <a:solidFill>
                <a:schemeClr val="accent3">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33" name="Rounded Rectangle 32">
            <a:extLst>
              <a:ext uri="{FF2B5EF4-FFF2-40B4-BE49-F238E27FC236}">
                <a16:creationId xmlns:a16="http://schemas.microsoft.com/office/drawing/2014/main" id="{10D1BA20-3DD2-DB27-4B52-0211F6DBDAFD}"/>
              </a:ext>
            </a:extLst>
          </p:cNvPr>
          <p:cNvSpPr/>
          <p:nvPr/>
        </p:nvSpPr>
        <p:spPr>
          <a:xfrm>
            <a:off x="5063604" y="4216216"/>
            <a:ext cx="3398471" cy="2211276"/>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3746981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5" name="Group"/>
          <p:cNvGrpSpPr/>
          <p:nvPr/>
        </p:nvGrpSpPr>
        <p:grpSpPr>
          <a:xfrm>
            <a:off x="911522" y="2902660"/>
            <a:ext cx="11181756" cy="2403360"/>
            <a:chOff x="0" y="0"/>
            <a:chExt cx="11181754" cy="2403359"/>
          </a:xfrm>
        </p:grpSpPr>
        <p:grpSp>
          <p:nvGrpSpPr>
            <p:cNvPr id="691" name="Group"/>
            <p:cNvGrpSpPr/>
            <p:nvPr/>
          </p:nvGrpSpPr>
          <p:grpSpPr>
            <a:xfrm>
              <a:off x="0" y="0"/>
              <a:ext cx="11181755" cy="2403360"/>
              <a:chOff x="0" y="0"/>
              <a:chExt cx="11181754" cy="2403359"/>
            </a:xfrm>
          </p:grpSpPr>
          <p:sp>
            <p:nvSpPr>
              <p:cNvPr id="687" name="Rounded Rectangle"/>
              <p:cNvSpPr/>
              <p:nvPr/>
            </p:nvSpPr>
            <p:spPr>
              <a:xfrm>
                <a:off x="0" y="25400"/>
                <a:ext cx="11181755" cy="2377960"/>
              </a:xfrm>
              <a:prstGeom prst="roundRect">
                <a:avLst>
                  <a:gd name="adj" fmla="val 53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690" name="Group"/>
              <p:cNvGrpSpPr/>
              <p:nvPr/>
            </p:nvGrpSpPr>
            <p:grpSpPr>
              <a:xfrm>
                <a:off x="0" y="0"/>
                <a:ext cx="11181755" cy="353170"/>
                <a:chOff x="0" y="0"/>
                <a:chExt cx="11181754" cy="353169"/>
              </a:xfrm>
            </p:grpSpPr>
            <p:sp>
              <p:nvSpPr>
                <p:cNvPr id="688" name="Rounded Rectangle"/>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9" name="Rectangle"/>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692"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3"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4"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696" name="Inductive vec (A : Type) : nat -&gt; Type :=…"/>
          <p:cNvSpPr txBox="1"/>
          <p:nvPr/>
        </p:nvSpPr>
        <p:spPr>
          <a:xfrm>
            <a:off x="1035925" y="3583668"/>
            <a:ext cx="10397800" cy="14485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2900" b="0" spc="-58">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Inductive</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vec</a:t>
            </a:r>
            <a:r>
              <a:rPr b="0" dirty="0">
                <a:latin typeface="Iosevka" panose="02000509030000000004" pitchFamily="49" charset="0"/>
                <a:ea typeface="Iosevka" panose="02000509030000000004" pitchFamily="49" charset="0"/>
                <a:cs typeface="Iosevka" panose="02000509030000000004" pitchFamily="49" charset="0"/>
              </a:rPr>
              <a:t> (A : Type) : </a:t>
            </a:r>
            <a:r>
              <a:rPr b="0" dirty="0" err="1">
                <a:latin typeface="Iosevka" panose="02000509030000000004" pitchFamily="49" charset="0"/>
                <a:ea typeface="Iosevka" panose="02000509030000000004" pitchFamily="49" charset="0"/>
                <a:cs typeface="Iosevka" panose="02000509030000000004" pitchFamily="49" charset="0"/>
              </a:rPr>
              <a:t>nat</a:t>
            </a:r>
            <a:r>
              <a:rPr b="0" dirty="0">
                <a:latin typeface="Iosevka" panose="02000509030000000004" pitchFamily="49" charset="0"/>
                <a:ea typeface="Iosevka" panose="02000509030000000004" pitchFamily="49" charset="0"/>
                <a:cs typeface="Iosevka" panose="02000509030000000004" pitchFamily="49" charset="0"/>
              </a:rPr>
              <a:t> -&gt; Type :=</a:t>
            </a:r>
          </a:p>
          <a:p>
            <a:pPr algn="l" defTabSz="457200">
              <a:defRPr sz="2900" b="0" spc="-58">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err="1">
                <a:solidFill>
                  <a:schemeClr val="accent6">
                    <a:satOff val="-15808"/>
                    <a:lumOff val="-17557"/>
                  </a:schemeClr>
                </a:solidFill>
                <a:latin typeface="Iosevka" panose="02000509030000000004" pitchFamily="49" charset="0"/>
                <a:ea typeface="Iosevka" panose="02000509030000000004" pitchFamily="49" charset="0"/>
                <a:cs typeface="Iosevka" panose="02000509030000000004" pitchFamily="49" charset="0"/>
              </a:rPr>
              <a:t>vnil</a:t>
            </a:r>
            <a:r>
              <a:rPr b="0" dirty="0">
                <a:latin typeface="Iosevka" panose="02000509030000000004" pitchFamily="49" charset="0"/>
                <a:ea typeface="Iosevka" panose="02000509030000000004" pitchFamily="49" charset="0"/>
                <a:cs typeface="Iosevka" panose="02000509030000000004" pitchFamily="49" charset="0"/>
              </a:rPr>
              <a:t> : </a:t>
            </a:r>
            <a:r>
              <a:rPr b="0" dirty="0" err="1">
                <a:latin typeface="Iosevka" panose="02000509030000000004" pitchFamily="49" charset="0"/>
                <a:ea typeface="Iosevka" panose="02000509030000000004" pitchFamily="49" charset="0"/>
                <a:cs typeface="Iosevka" panose="02000509030000000004" pitchFamily="49" charset="0"/>
              </a:rPr>
              <a:t>vec</a:t>
            </a:r>
            <a:r>
              <a:rPr b="0" dirty="0">
                <a:latin typeface="Iosevka" panose="02000509030000000004" pitchFamily="49" charset="0"/>
                <a:ea typeface="Iosevka" panose="02000509030000000004" pitchFamily="49" charset="0"/>
                <a:cs typeface="Iosevka" panose="02000509030000000004" pitchFamily="49" charset="0"/>
              </a:rPr>
              <a:t> A O</a:t>
            </a:r>
          </a:p>
          <a:p>
            <a:pPr algn="l" defTabSz="457200">
              <a:defRPr sz="2900" b="0" spc="-58">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err="1">
                <a:solidFill>
                  <a:schemeClr val="accent6">
                    <a:satOff val="-15808"/>
                    <a:lumOff val="-17557"/>
                  </a:schemeClr>
                </a:solidFill>
                <a:latin typeface="Iosevka" panose="02000509030000000004" pitchFamily="49" charset="0"/>
                <a:ea typeface="Iosevka" panose="02000509030000000004" pitchFamily="49" charset="0"/>
                <a:cs typeface="Iosevka" panose="02000509030000000004" pitchFamily="49" charset="0"/>
              </a:rPr>
              <a:t>vcons</a:t>
            </a:r>
            <a:r>
              <a:rPr b="0" dirty="0">
                <a:latin typeface="Iosevka" panose="02000509030000000004" pitchFamily="49" charset="0"/>
                <a:ea typeface="Iosevka" panose="02000509030000000004" pitchFamily="49" charset="0"/>
                <a:cs typeface="Iosevka" panose="02000509030000000004" pitchFamily="49" charset="0"/>
              </a:rPr>
              <a:t> : </a:t>
            </a:r>
            <a:r>
              <a:rPr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b="0" dirty="0">
                <a:latin typeface="Iosevka" panose="02000509030000000004" pitchFamily="49" charset="0"/>
                <a:ea typeface="Iosevka" panose="02000509030000000004" pitchFamily="49" charset="0"/>
                <a:cs typeface="Iosevka" panose="02000509030000000004" pitchFamily="49" charset="0"/>
              </a:rPr>
              <a:t> n, A -&gt; </a:t>
            </a:r>
            <a:r>
              <a:rPr b="0" dirty="0" err="1">
                <a:latin typeface="Iosevka" panose="02000509030000000004" pitchFamily="49" charset="0"/>
                <a:ea typeface="Iosevka" panose="02000509030000000004" pitchFamily="49" charset="0"/>
                <a:cs typeface="Iosevka" panose="02000509030000000004" pitchFamily="49" charset="0"/>
              </a:rPr>
              <a:t>vec</a:t>
            </a:r>
            <a:r>
              <a:rPr b="0" dirty="0">
                <a:latin typeface="Iosevka" panose="02000509030000000004" pitchFamily="49" charset="0"/>
                <a:ea typeface="Iosevka" panose="02000509030000000004" pitchFamily="49" charset="0"/>
                <a:cs typeface="Iosevka" panose="02000509030000000004" pitchFamily="49" charset="0"/>
              </a:rPr>
              <a:t> A n -&gt; </a:t>
            </a:r>
            <a:r>
              <a:rPr b="0" dirty="0" err="1">
                <a:latin typeface="Iosevka" panose="02000509030000000004" pitchFamily="49" charset="0"/>
                <a:ea typeface="Iosevka" panose="02000509030000000004" pitchFamily="49" charset="0"/>
                <a:cs typeface="Iosevka" panose="02000509030000000004" pitchFamily="49" charset="0"/>
              </a:rPr>
              <a:t>vec</a:t>
            </a:r>
            <a:r>
              <a:rPr b="0" dirty="0">
                <a:latin typeface="Iosevka" panose="02000509030000000004" pitchFamily="49" charset="0"/>
                <a:ea typeface="Iosevka" panose="02000509030000000004" pitchFamily="49" charset="0"/>
                <a:cs typeface="Iosevka" panose="02000509030000000004" pitchFamily="49" charset="0"/>
              </a:rPr>
              <a:t> A (S n).</a:t>
            </a:r>
          </a:p>
        </p:txBody>
      </p:sp>
      <p:sp>
        <p:nvSpPr>
          <p:cNvPr id="697"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16</a:t>
            </a:fld>
            <a:endParaRPr/>
          </a:p>
        </p:txBody>
      </p:sp>
      <p:sp>
        <p:nvSpPr>
          <p:cNvPr id="698" name="an inductive data type in Coq"/>
          <p:cNvSpPr txBox="1"/>
          <p:nvPr/>
        </p:nvSpPr>
        <p:spPr>
          <a:xfrm>
            <a:off x="5087562" y="2891639"/>
            <a:ext cx="2829676" cy="349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an inductive data type in Coq</a:t>
            </a:r>
          </a:p>
        </p:txBody>
      </p:sp>
      <p:sp>
        <p:nvSpPr>
          <p:cNvPr id="699" name="Line"/>
          <p:cNvSpPr/>
          <p:nvPr/>
        </p:nvSpPr>
        <p:spPr>
          <a:xfrm flipV="1">
            <a:off x="3849958" y="1518229"/>
            <a:ext cx="1" cy="2069347"/>
          </a:xfrm>
          <a:prstGeom prst="line">
            <a:avLst/>
          </a:prstGeom>
          <a:ln w="50800">
            <a:solidFill>
              <a:schemeClr val="accent6"/>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0" name="parameter"/>
          <p:cNvSpPr txBox="1"/>
          <p:nvPr/>
        </p:nvSpPr>
        <p:spPr>
          <a:xfrm>
            <a:off x="2871211" y="976892"/>
            <a:ext cx="2144055" cy="5727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100">
                <a:solidFill>
                  <a:schemeClr val="accent6"/>
                </a:solidFill>
              </a:defRPr>
            </a:lvl1pPr>
          </a:lstStyle>
          <a:p>
            <a:r>
              <a:t>parameter</a:t>
            </a:r>
          </a:p>
        </p:txBody>
      </p:sp>
      <p:sp>
        <p:nvSpPr>
          <p:cNvPr id="701" name="Rounded Rectangle"/>
          <p:cNvSpPr/>
          <p:nvPr/>
        </p:nvSpPr>
        <p:spPr>
          <a:xfrm>
            <a:off x="3331843" y="4050392"/>
            <a:ext cx="302159" cy="516893"/>
          </a:xfrm>
          <a:prstGeom prst="roundRect">
            <a:avLst>
              <a:gd name="adj" fmla="val 25487"/>
            </a:avLst>
          </a:prstGeom>
          <a:solidFill>
            <a:srgbClr val="DE68A5">
              <a:alpha val="23316"/>
            </a:srgbClr>
          </a:solidFill>
          <a:ln w="38100">
            <a:solidFill>
              <a:schemeClr val="accent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2" name="Rounded Rectangle"/>
          <p:cNvSpPr/>
          <p:nvPr/>
        </p:nvSpPr>
        <p:spPr>
          <a:xfrm>
            <a:off x="3559629" y="3574905"/>
            <a:ext cx="1761879" cy="516892"/>
          </a:xfrm>
          <a:prstGeom prst="roundRect">
            <a:avLst>
              <a:gd name="adj" fmla="val 14899"/>
            </a:avLst>
          </a:prstGeom>
          <a:solidFill>
            <a:srgbClr val="DE68A5">
              <a:alpha val="23316"/>
            </a:srgbClr>
          </a:solidFill>
          <a:ln w="38100">
            <a:solidFill>
              <a:schemeClr val="accent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3" name="Rounded Rectangle"/>
          <p:cNvSpPr/>
          <p:nvPr/>
        </p:nvSpPr>
        <p:spPr>
          <a:xfrm>
            <a:off x="6151984" y="4547465"/>
            <a:ext cx="302159" cy="516892"/>
          </a:xfrm>
          <a:prstGeom prst="roundRect">
            <a:avLst>
              <a:gd name="adj" fmla="val 25487"/>
            </a:avLst>
          </a:prstGeom>
          <a:solidFill>
            <a:srgbClr val="DE68A5">
              <a:alpha val="23316"/>
            </a:srgbClr>
          </a:solidFill>
          <a:ln w="38100">
            <a:solidFill>
              <a:schemeClr val="accent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4" name="Rounded Rectangle"/>
          <p:cNvSpPr/>
          <p:nvPr/>
        </p:nvSpPr>
        <p:spPr>
          <a:xfrm>
            <a:off x="8102402" y="4528497"/>
            <a:ext cx="302159" cy="516892"/>
          </a:xfrm>
          <a:prstGeom prst="roundRect">
            <a:avLst>
              <a:gd name="adj" fmla="val 25487"/>
            </a:avLst>
          </a:prstGeom>
          <a:solidFill>
            <a:srgbClr val="DE68A5">
              <a:alpha val="23316"/>
            </a:srgbClr>
          </a:solidFill>
          <a:ln w="38100">
            <a:solidFill>
              <a:schemeClr val="accent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5" name="Rounded Rectangle"/>
          <p:cNvSpPr/>
          <p:nvPr/>
        </p:nvSpPr>
        <p:spPr>
          <a:xfrm>
            <a:off x="5742899" y="3574905"/>
            <a:ext cx="814108" cy="516892"/>
          </a:xfrm>
          <a:prstGeom prst="roundRect">
            <a:avLst>
              <a:gd name="adj" fmla="val 14899"/>
            </a:avLst>
          </a:prstGeom>
          <a:solidFill>
            <a:srgbClr val="FFAF00">
              <a:alpha val="31858"/>
            </a:srgbClr>
          </a:solidFill>
          <a:ln w="38100">
            <a:solidFill>
              <a:schemeClr val="accent4">
                <a:hueOff val="-1081314"/>
                <a:satOff val="4338"/>
                <a:lumOff val="-8931"/>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6" name="Rounded Rectangle"/>
          <p:cNvSpPr/>
          <p:nvPr/>
        </p:nvSpPr>
        <p:spPr>
          <a:xfrm>
            <a:off x="3690715" y="4050392"/>
            <a:ext cx="302160" cy="516893"/>
          </a:xfrm>
          <a:prstGeom prst="roundRect">
            <a:avLst>
              <a:gd name="adj" fmla="val 25487"/>
            </a:avLst>
          </a:prstGeom>
          <a:solidFill>
            <a:srgbClr val="FFAF00">
              <a:alpha val="31858"/>
            </a:srgbClr>
          </a:solidFill>
          <a:ln w="38100">
            <a:solidFill>
              <a:schemeClr val="accent4">
                <a:hueOff val="-1081314"/>
                <a:satOff val="4338"/>
                <a:lumOff val="-8931"/>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7" name="Rounded Rectangle"/>
          <p:cNvSpPr/>
          <p:nvPr/>
        </p:nvSpPr>
        <p:spPr>
          <a:xfrm>
            <a:off x="4032352" y="4547465"/>
            <a:ext cx="302159" cy="516892"/>
          </a:xfrm>
          <a:prstGeom prst="roundRect">
            <a:avLst>
              <a:gd name="adj" fmla="val 25487"/>
            </a:avLst>
          </a:prstGeom>
          <a:solidFill>
            <a:srgbClr val="FFAF00">
              <a:alpha val="31858"/>
            </a:srgbClr>
          </a:solidFill>
          <a:ln w="38100">
            <a:solidFill>
              <a:schemeClr val="accent4">
                <a:hueOff val="-1081314"/>
                <a:satOff val="4338"/>
                <a:lumOff val="-8931"/>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8" name="Rounded Rectangle"/>
          <p:cNvSpPr/>
          <p:nvPr/>
        </p:nvSpPr>
        <p:spPr>
          <a:xfrm>
            <a:off x="6535153" y="4547465"/>
            <a:ext cx="302159" cy="516892"/>
          </a:xfrm>
          <a:prstGeom prst="roundRect">
            <a:avLst>
              <a:gd name="adj" fmla="val 25487"/>
            </a:avLst>
          </a:prstGeom>
          <a:solidFill>
            <a:srgbClr val="FFAF00">
              <a:alpha val="31858"/>
            </a:srgbClr>
          </a:solidFill>
          <a:ln w="38100">
            <a:solidFill>
              <a:schemeClr val="accent4">
                <a:hueOff val="-1081314"/>
                <a:satOff val="4338"/>
                <a:lumOff val="-8931"/>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9" name="Rounded Rectangle"/>
          <p:cNvSpPr/>
          <p:nvPr/>
        </p:nvSpPr>
        <p:spPr>
          <a:xfrm>
            <a:off x="8528964" y="4528497"/>
            <a:ext cx="823848" cy="516892"/>
          </a:xfrm>
          <a:prstGeom prst="roundRect">
            <a:avLst>
              <a:gd name="adj" fmla="val 14899"/>
            </a:avLst>
          </a:prstGeom>
          <a:solidFill>
            <a:srgbClr val="FFAF00">
              <a:alpha val="31858"/>
            </a:srgbClr>
          </a:solidFill>
          <a:ln w="38100">
            <a:solidFill>
              <a:schemeClr val="accent4">
                <a:hueOff val="-1081314"/>
                <a:satOff val="4338"/>
                <a:lumOff val="-8931"/>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10" name="Line"/>
          <p:cNvSpPr/>
          <p:nvPr/>
        </p:nvSpPr>
        <p:spPr>
          <a:xfrm flipH="1" flipV="1">
            <a:off x="6502399" y="1513245"/>
            <a:ext cx="1" cy="2069348"/>
          </a:xfrm>
          <a:prstGeom prst="line">
            <a:avLst/>
          </a:prstGeom>
          <a:ln w="50800">
            <a:solidFill>
              <a:schemeClr val="accent4">
                <a:hueOff val="-1081314"/>
                <a:satOff val="4338"/>
                <a:lumOff val="-8931"/>
              </a:schemeClr>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dirty="0"/>
          </a:p>
        </p:txBody>
      </p:sp>
      <p:sp>
        <p:nvSpPr>
          <p:cNvPr id="711" name="index"/>
          <p:cNvSpPr txBox="1"/>
          <p:nvPr/>
        </p:nvSpPr>
        <p:spPr>
          <a:xfrm>
            <a:off x="5523653" y="988005"/>
            <a:ext cx="1957495" cy="572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100">
                <a:solidFill>
                  <a:schemeClr val="accent4">
                    <a:hueOff val="-1081314"/>
                    <a:satOff val="4338"/>
                    <a:lumOff val="-8931"/>
                  </a:schemeClr>
                </a:solidFill>
              </a:defRPr>
            </a:lvl1pPr>
          </a:lstStyle>
          <a:p>
            <a:r>
              <a:t>index</a:t>
            </a:r>
          </a:p>
        </p:txBody>
      </p:sp>
      <p:grpSp>
        <p:nvGrpSpPr>
          <p:cNvPr id="716" name="Group"/>
          <p:cNvGrpSpPr/>
          <p:nvPr/>
        </p:nvGrpSpPr>
        <p:grpSpPr>
          <a:xfrm>
            <a:off x="4559426" y="4455560"/>
            <a:ext cx="2450964" cy="2178724"/>
            <a:chOff x="0" y="0"/>
            <a:chExt cx="2450962" cy="2178722"/>
          </a:xfrm>
        </p:grpSpPr>
        <p:sp>
          <p:nvSpPr>
            <p:cNvPr id="712" name="Rounded Rectangle"/>
            <p:cNvSpPr/>
            <p:nvPr/>
          </p:nvSpPr>
          <p:spPr>
            <a:xfrm>
              <a:off x="892414" y="0"/>
              <a:ext cx="1429335" cy="749119"/>
            </a:xfrm>
            <a:prstGeom prst="roundRect">
              <a:avLst>
                <a:gd name="adj" fmla="val 7788"/>
              </a:avLst>
            </a:prstGeom>
            <a:noFill/>
            <a:ln w="50800" cap="flat">
              <a:solidFill>
                <a:schemeClr val="accent3">
                  <a:hueOff val="914337"/>
                  <a:satOff val="31515"/>
                  <a:lumOff val="-3079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3" name="Line"/>
            <p:cNvSpPr/>
            <p:nvPr/>
          </p:nvSpPr>
          <p:spPr>
            <a:xfrm flipH="1">
              <a:off x="1472214" y="752096"/>
              <a:ext cx="0" cy="1226699"/>
            </a:xfrm>
            <a:prstGeom prst="line">
              <a:avLst/>
            </a:prstGeom>
            <a:noFill/>
            <a:ln w="50800" cap="flat">
              <a:solidFill>
                <a:schemeClr val="accent3">
                  <a:hueOff val="914337"/>
                  <a:satOff val="31515"/>
                  <a:lumOff val="-3079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714" name="argument"/>
            <p:cNvSpPr/>
            <p:nvPr/>
          </p:nvSpPr>
          <p:spPr>
            <a:xfrm>
              <a:off x="493467" y="2178721"/>
              <a:ext cx="195749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100">
                  <a:solidFill>
                    <a:schemeClr val="accent3">
                      <a:hueOff val="914337"/>
                      <a:satOff val="31515"/>
                      <a:lumOff val="-30790"/>
                    </a:schemeClr>
                  </a:solidFill>
                </a:defRPr>
              </a:lvl1pPr>
            </a:lstStyle>
            <a:p>
              <a:r>
                <a:rPr dirty="0"/>
                <a:t>argument</a:t>
              </a:r>
            </a:p>
          </p:txBody>
        </p:sp>
        <p:sp>
          <p:nvSpPr>
            <p:cNvPr id="715" name="Rounded Rectangle"/>
            <p:cNvSpPr/>
            <p:nvPr/>
          </p:nvSpPr>
          <p:spPr>
            <a:xfrm>
              <a:off x="0" y="0"/>
              <a:ext cx="322365" cy="749119"/>
            </a:xfrm>
            <a:prstGeom prst="roundRect">
              <a:avLst>
                <a:gd name="adj" fmla="val 18098"/>
              </a:avLst>
            </a:prstGeom>
            <a:noFill/>
            <a:ln w="50800" cap="flat">
              <a:solidFill>
                <a:schemeClr val="accent3">
                  <a:hueOff val="914337"/>
                  <a:satOff val="31515"/>
                  <a:lumOff val="-3079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720" name="Group"/>
          <p:cNvGrpSpPr/>
          <p:nvPr/>
        </p:nvGrpSpPr>
        <p:grpSpPr>
          <a:xfrm>
            <a:off x="7371844" y="4455560"/>
            <a:ext cx="2153877" cy="2178724"/>
            <a:chOff x="0" y="0"/>
            <a:chExt cx="2153876" cy="2178722"/>
          </a:xfrm>
        </p:grpSpPr>
        <p:sp>
          <p:nvSpPr>
            <p:cNvPr id="717" name="Rounded Rectangle"/>
            <p:cNvSpPr/>
            <p:nvPr/>
          </p:nvSpPr>
          <p:spPr>
            <a:xfrm>
              <a:off x="0" y="0"/>
              <a:ext cx="2049155" cy="749119"/>
            </a:xfrm>
            <a:prstGeom prst="roundRect">
              <a:avLst>
                <a:gd name="adj" fmla="val 7788"/>
              </a:avLst>
            </a:prstGeom>
            <a:noFill/>
            <a:ln w="50800" cap="flat">
              <a:solidFill>
                <a:schemeClr val="accent2">
                  <a:hueOff val="167855"/>
                  <a:satOff val="17755"/>
                  <a:lumOff val="-16671"/>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8" name="Line"/>
            <p:cNvSpPr/>
            <p:nvPr/>
          </p:nvSpPr>
          <p:spPr>
            <a:xfrm flipH="1">
              <a:off x="1175128" y="752096"/>
              <a:ext cx="0" cy="1226696"/>
            </a:xfrm>
            <a:prstGeom prst="line">
              <a:avLst/>
            </a:prstGeom>
            <a:noFill/>
            <a:ln w="50800" cap="flat">
              <a:solidFill>
                <a:schemeClr val="accent2">
                  <a:hueOff val="167855"/>
                  <a:satOff val="17755"/>
                  <a:lumOff val="-16671"/>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9" name="result"/>
            <p:cNvSpPr/>
            <p:nvPr/>
          </p:nvSpPr>
          <p:spPr>
            <a:xfrm>
              <a:off x="196381" y="2178721"/>
              <a:ext cx="195749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100">
                  <a:solidFill>
                    <a:schemeClr val="accent2">
                      <a:hueOff val="167855"/>
                      <a:satOff val="17755"/>
                      <a:lumOff val="-16671"/>
                    </a:schemeClr>
                  </a:solidFill>
                </a:defRPr>
              </a:lvl1pPr>
            </a:lstStyle>
            <a:p>
              <a:r>
                <a:t>result</a:t>
              </a:r>
            </a:p>
          </p:txBody>
        </p:sp>
      </p:grpSp>
      <p:sp>
        <p:nvSpPr>
          <p:cNvPr id="2" name="Rounded Rectangle">
            <a:extLst>
              <a:ext uri="{FF2B5EF4-FFF2-40B4-BE49-F238E27FC236}">
                <a16:creationId xmlns:a16="http://schemas.microsoft.com/office/drawing/2014/main" id="{730452AB-05B1-42A7-63A8-46194CE23BC1}"/>
              </a:ext>
            </a:extLst>
          </p:cNvPr>
          <p:cNvSpPr/>
          <p:nvPr/>
        </p:nvSpPr>
        <p:spPr>
          <a:xfrm>
            <a:off x="3989013" y="4455560"/>
            <a:ext cx="383711" cy="730756"/>
          </a:xfrm>
          <a:prstGeom prst="roundRect">
            <a:avLst>
              <a:gd name="adj" fmla="val 18098"/>
            </a:avLst>
          </a:prstGeom>
          <a:noFill/>
          <a:ln w="50800" cap="flat">
            <a:solidFill>
              <a:schemeClr val="accent3">
                <a:hueOff val="914337"/>
                <a:satOff val="31515"/>
                <a:lumOff val="-3079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57E30-439A-1CEC-10CE-11704AD40B8F}"/>
            </a:ext>
          </a:extLst>
        </p:cNvPr>
        <p:cNvGrpSpPr/>
        <p:nvPr/>
      </p:nvGrpSpPr>
      <p:grpSpPr>
        <a:xfrm>
          <a:off x="0" y="0"/>
          <a:ext cx="0" cy="0"/>
          <a:chOff x="0" y="0"/>
          <a:chExt cx="0" cy="0"/>
        </a:xfrm>
      </p:grpSpPr>
      <p:sp>
        <p:nvSpPr>
          <p:cNvPr id="161" name="Slide Number">
            <a:extLst>
              <a:ext uri="{FF2B5EF4-FFF2-40B4-BE49-F238E27FC236}">
                <a16:creationId xmlns:a16="http://schemas.microsoft.com/office/drawing/2014/main" id="{D8FF881F-4F84-9134-27F0-285FB52C78E5}"/>
              </a:ext>
            </a:extLst>
          </p:cNvP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17</a:t>
            </a:fld>
            <a:endParaRPr/>
          </a:p>
        </p:txBody>
      </p:sp>
      <p:grpSp>
        <p:nvGrpSpPr>
          <p:cNvPr id="170" name="Group">
            <a:extLst>
              <a:ext uri="{FF2B5EF4-FFF2-40B4-BE49-F238E27FC236}">
                <a16:creationId xmlns:a16="http://schemas.microsoft.com/office/drawing/2014/main" id="{50DC76CE-CB92-C303-CCBD-0DBBF191E01E}"/>
              </a:ext>
            </a:extLst>
          </p:cNvPr>
          <p:cNvGrpSpPr/>
          <p:nvPr/>
        </p:nvGrpSpPr>
        <p:grpSpPr>
          <a:xfrm>
            <a:off x="99344" y="195598"/>
            <a:ext cx="12806111" cy="9100277"/>
            <a:chOff x="-1" y="0"/>
            <a:chExt cx="12806110" cy="9100273"/>
          </a:xfrm>
        </p:grpSpPr>
        <p:grpSp>
          <p:nvGrpSpPr>
            <p:cNvPr id="166" name="Group">
              <a:extLst>
                <a:ext uri="{FF2B5EF4-FFF2-40B4-BE49-F238E27FC236}">
                  <a16:creationId xmlns:a16="http://schemas.microsoft.com/office/drawing/2014/main" id="{E6F9DD1B-E4EB-1C1D-84EB-36893F0EC7FF}"/>
                </a:ext>
              </a:extLst>
            </p:cNvPr>
            <p:cNvGrpSpPr/>
            <p:nvPr/>
          </p:nvGrpSpPr>
          <p:grpSpPr>
            <a:xfrm>
              <a:off x="-1" y="0"/>
              <a:ext cx="12806110" cy="9100273"/>
              <a:chOff x="-1" y="0"/>
              <a:chExt cx="12806109" cy="9100272"/>
            </a:xfrm>
          </p:grpSpPr>
          <p:sp>
            <p:nvSpPr>
              <p:cNvPr id="162" name="Rounded Rectangle">
                <a:extLst>
                  <a:ext uri="{FF2B5EF4-FFF2-40B4-BE49-F238E27FC236}">
                    <a16:creationId xmlns:a16="http://schemas.microsoft.com/office/drawing/2014/main" id="{FCFAC44B-1C94-8F68-5C5D-F16E54FF1EE2}"/>
                  </a:ext>
                </a:extLst>
              </p:cNvPr>
              <p:cNvSpPr/>
              <p:nvPr/>
            </p:nvSpPr>
            <p:spPr>
              <a:xfrm>
                <a:off x="0" y="25401"/>
                <a:ext cx="12806108" cy="9074871"/>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072EC3F6-34E7-CEED-5CA5-9BD65E71D900}"/>
                  </a:ext>
                </a:extLst>
              </p:cNvPr>
              <p:cNvGrpSpPr/>
              <p:nvPr/>
            </p:nvGrpSpPr>
            <p:grpSpPr>
              <a:xfrm>
                <a:off x="-1" y="0"/>
                <a:ext cx="12806108" cy="353171"/>
                <a:chOff x="-1" y="0"/>
                <a:chExt cx="12806107" cy="353170"/>
              </a:xfrm>
            </p:grpSpPr>
            <p:sp>
              <p:nvSpPr>
                <p:cNvPr id="163" name="Rounded Rectangle">
                  <a:extLst>
                    <a:ext uri="{FF2B5EF4-FFF2-40B4-BE49-F238E27FC236}">
                      <a16:creationId xmlns:a16="http://schemas.microsoft.com/office/drawing/2014/main" id="{F6A9BEE1-0289-EDD7-DA4F-E2CA57782CD2}"/>
                    </a:ext>
                  </a:extLst>
                </p:cNvPr>
                <p:cNvSpPr/>
                <p:nvPr/>
              </p:nvSpPr>
              <p:spPr>
                <a:xfrm>
                  <a:off x="-1" y="0"/>
                  <a:ext cx="12806106"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49B520B4-69CD-C7B2-8616-3A3EB7CBB042}"/>
                    </a:ext>
                  </a:extLst>
                </p:cNvPr>
                <p:cNvSpPr/>
                <p:nvPr/>
              </p:nvSpPr>
              <p:spPr>
                <a:xfrm>
                  <a:off x="0" y="181846"/>
                  <a:ext cx="12806106"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D552ACF5-2225-2766-4399-AD70B8B7DC74}"/>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EEFC68C9-C9AF-1321-9BC3-CF0021C8033E}"/>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F4696BBC-F404-ABDA-98B1-7511324705BB}"/>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AA61BCA2-9D2D-5B00-20D1-B000A3D49AA1}"/>
              </a:ext>
            </a:extLst>
          </p:cNvPr>
          <p:cNvSpPr txBox="1"/>
          <p:nvPr/>
        </p:nvSpPr>
        <p:spPr>
          <a:xfrm>
            <a:off x="184302" y="647298"/>
            <a:ext cx="6318098" cy="8386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universes := (</a:t>
            </a:r>
            <a:r>
              <a:rPr lang="en-US" sz="1000" spc="-110" dirty="0" err="1">
                <a:solidFill>
                  <a:schemeClr val="tx1"/>
                </a:solidFill>
              </a:rPr>
              <a:t>LevelSetProp.of_list</a:t>
            </a:r>
            <a:r>
              <a:rPr lang="en-US" sz="1000" spc="-110" dirty="0">
                <a:solidFill>
                  <a:schemeClr val="tx1"/>
                </a:solidFill>
              </a:rPr>
              <a:t> [</a:t>
            </a:r>
            <a:r>
              <a:rPr lang="en-US" sz="1000" spc="-110" dirty="0" err="1">
                <a:solidFill>
                  <a:schemeClr val="tx1"/>
                </a:solidFill>
              </a:rPr>
              <a:t>Level.level</a:t>
            </a:r>
            <a:r>
              <a:rPr lang="en-US" sz="1000" spc="-110" dirty="0">
                <a:solidFill>
                  <a:schemeClr val="tx1"/>
                </a:solidFill>
              </a:rPr>
              <a:t> "Top.3"; </a:t>
            </a:r>
            <a:r>
              <a:rPr lang="en-US" sz="1000" spc="-110" dirty="0" err="1">
                <a:solidFill>
                  <a:schemeClr val="tx1"/>
                </a:solidFill>
              </a:rPr>
              <a:t>Level.lzero</a:t>
            </a:r>
            <a:r>
              <a:rPr lang="en-US" sz="1000" spc="-110" dirty="0">
                <a:solidFill>
                  <a:schemeClr val="tx1"/>
                </a:solidFill>
              </a:rPr>
              <a:t>], </a:t>
            </a:r>
            <a:r>
              <a:rPr lang="en-US" sz="1000" spc="-110" dirty="0" err="1">
                <a:solidFill>
                  <a:schemeClr val="tx1"/>
                </a:solidFill>
              </a:rPr>
              <a:t>ConstraintSet.empty</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declarations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MPfile</a:t>
            </a:r>
            <a:r>
              <a:rPr lang="en-US" sz="1000" spc="-110" dirty="0">
                <a:solidFill>
                  <a:schemeClr val="tx1"/>
                </a:solidFill>
              </a:rPr>
              <a:t> ["Top"], "</a:t>
            </a:r>
            <a:r>
              <a:rPr lang="en-US" sz="1000" spc="-110" dirty="0" err="1">
                <a:solidFill>
                  <a:schemeClr val="tx1"/>
                </a:solidFill>
              </a:rPr>
              <a:t>vec</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InductiveDecl</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ind_finite</a:t>
            </a:r>
            <a:r>
              <a:rPr lang="en-US" sz="1000" spc="-110" dirty="0">
                <a:solidFill>
                  <a:schemeClr val="tx1"/>
                </a:solidFill>
              </a:rPr>
              <a:t> := Finite; </a:t>
            </a:r>
            <a:r>
              <a:rPr lang="en-US" sz="1000" spc="-110" dirty="0" err="1">
                <a:solidFill>
                  <a:schemeClr val="tx1"/>
                </a:solidFill>
              </a:rPr>
              <a:t>ind_npars</a:t>
            </a:r>
            <a:r>
              <a:rPr lang="en-US" sz="1000" spc="-110" dirty="0">
                <a:solidFill>
                  <a:schemeClr val="tx1"/>
                </a:solidFill>
              </a:rPr>
              <a:t> :=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ind_params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decl_name</a:t>
            </a:r>
            <a:r>
              <a:rPr lang="en-US" sz="1000" spc="-110" dirty="0">
                <a:solidFill>
                  <a:schemeClr val="tx1"/>
                </a:solidFill>
              </a:rPr>
              <a:t> :=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"A";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decl_body</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decl_type</a:t>
            </a:r>
            <a:r>
              <a:rPr lang="en-US" sz="1000" spc="-110" dirty="0">
                <a:solidFill>
                  <a:schemeClr val="tx1"/>
                </a:solidFill>
              </a:rPr>
              <a:t> := </a:t>
            </a:r>
            <a:r>
              <a:rPr lang="en-US" sz="1000" spc="-110" dirty="0" err="1">
                <a:solidFill>
                  <a:schemeClr val="tx1"/>
                </a:solidFill>
              </a:rPr>
              <a:t>tSort</a:t>
            </a:r>
            <a:r>
              <a:rPr lang="en-US" sz="1000" spc="-110" dirty="0">
                <a:solidFill>
                  <a:schemeClr val="tx1"/>
                </a:solidFill>
              </a:rPr>
              <a:t>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Universe.make</a:t>
            </a:r>
            <a:r>
              <a:rPr lang="en-US" sz="1000" spc="-110" dirty="0">
                <a:solidFill>
                  <a:schemeClr val="tx1"/>
                </a:solidFill>
              </a:rPr>
              <a:t>' (</a:t>
            </a:r>
            <a:r>
              <a:rPr lang="en-US" sz="1000" spc="-110" dirty="0" err="1">
                <a:solidFill>
                  <a:schemeClr val="tx1"/>
                </a:solidFill>
              </a:rPr>
              <a:t>Level.level</a:t>
            </a:r>
            <a:r>
              <a:rPr lang="en-US" sz="1000" spc="-110" dirty="0">
                <a:solidFill>
                  <a:schemeClr val="tx1"/>
                </a:solidFill>
              </a:rPr>
              <a:t> "Top.3")))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ind_bodies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ind_name</a:t>
            </a:r>
            <a:r>
              <a:rPr lang="en-US" sz="1000" spc="-110" dirty="0">
                <a:solidFill>
                  <a:schemeClr val="tx1"/>
                </a:solidFill>
              </a:rPr>
              <a:t> := "</a:t>
            </a:r>
            <a:r>
              <a:rPr lang="en-US" sz="1000" spc="-110" dirty="0" err="1">
                <a:solidFill>
                  <a:schemeClr val="tx1"/>
                </a:solidFill>
              </a:rPr>
              <a:t>vec</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ind_indices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decl_name</a:t>
            </a:r>
            <a:r>
              <a:rPr lang="en-US" sz="1000" spc="-110" dirty="0">
                <a:solidFill>
                  <a:schemeClr val="tx1"/>
                </a:solidFill>
              </a:rPr>
              <a:t> :=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decl_body</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decl_type</a:t>
            </a:r>
            <a:r>
              <a:rPr lang="en-US" sz="1000" spc="-110" dirty="0">
                <a:solidFill>
                  <a:schemeClr val="tx1"/>
                </a:solidFill>
              </a:rPr>
              <a:t> := </a:t>
            </a:r>
            <a:r>
              <a:rPr lang="en-US" sz="1000" spc="-110" dirty="0" err="1">
                <a:solidFill>
                  <a:schemeClr val="tx1"/>
                </a:solidFill>
              </a:rPr>
              <a:t>tInd</a:t>
            </a: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ind_sort</a:t>
            </a:r>
            <a:r>
              <a:rPr lang="en-US" sz="1000" spc="-110" dirty="0">
                <a:solidFill>
                  <a:schemeClr val="tx1"/>
                </a:solidFill>
              </a:rPr>
              <a:t> :=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Universe.from_kernel_repr</a:t>
            </a:r>
            <a:r>
              <a:rPr lang="en-US" sz="1000" spc="-110" dirty="0">
                <a:solidFill>
                  <a:schemeClr val="tx1"/>
                </a:solidFill>
              </a:rPr>
              <a:t> (</a:t>
            </a:r>
            <a:r>
              <a:rPr lang="en-US" sz="1000" spc="-110" dirty="0" err="1">
                <a:solidFill>
                  <a:schemeClr val="tx1"/>
                </a:solidFill>
              </a:rPr>
              <a:t>Level.lzero</a:t>
            </a:r>
            <a:r>
              <a:rPr lang="en-US" sz="1000" spc="-110" dirty="0">
                <a:solidFill>
                  <a:schemeClr val="tx1"/>
                </a:solidFill>
              </a:rPr>
              <a:t>, 0) [(</a:t>
            </a:r>
            <a:r>
              <a:rPr lang="en-US" sz="1000" spc="-110" dirty="0" err="1">
                <a:solidFill>
                  <a:schemeClr val="tx1"/>
                </a:solidFill>
              </a:rPr>
              <a:t>Level.level</a:t>
            </a:r>
            <a:r>
              <a:rPr lang="en-US" sz="1000" spc="-110" dirty="0">
                <a:solidFill>
                  <a:schemeClr val="tx1"/>
                </a:solidFill>
              </a:rPr>
              <a:t> "Top.3", 0)]);</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ind_type</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"A";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tSort</a:t>
            </a:r>
            <a:r>
              <a:rPr lang="en-US" sz="1000" spc="-110" dirty="0">
                <a:solidFill>
                  <a:schemeClr val="tx1"/>
                </a:solidFill>
              </a:rPr>
              <a:t>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Universe.make</a:t>
            </a:r>
            <a:r>
              <a:rPr lang="en-US" sz="1000" spc="-110" dirty="0">
                <a:solidFill>
                  <a:schemeClr val="tx1"/>
                </a:solidFill>
              </a:rPr>
              <a:t>' (</a:t>
            </a:r>
            <a:r>
              <a:rPr lang="en-US" sz="1000" spc="-110" dirty="0" err="1">
                <a:solidFill>
                  <a:schemeClr val="tx1"/>
                </a:solidFill>
              </a:rPr>
              <a:t>Level.level</a:t>
            </a:r>
            <a:r>
              <a:rPr lang="en-US" sz="1000" spc="-110" dirty="0">
                <a:solidFill>
                  <a:schemeClr val="tx1"/>
                </a:solidFill>
              </a:rPr>
              <a:t> "Top.3"))))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tInd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tSort</a:t>
            </a:r>
            <a:r>
              <a:rPr lang="en-US" sz="1000" spc="-110" dirty="0">
                <a:solidFill>
                  <a:schemeClr val="tx1"/>
                </a:solidFill>
              </a:rPr>
              <a:t>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Universe.from_kernel_repr</a:t>
            </a:r>
            <a:r>
              <a:rPr lang="en-US" sz="1000" spc="-110" dirty="0">
                <a:solidFill>
                  <a:schemeClr val="tx1"/>
                </a:solidFill>
              </a:rPr>
              <a:t> ( </a:t>
            </a:r>
            <a:r>
              <a:rPr lang="en-US" sz="1000" spc="-110" dirty="0" err="1">
                <a:solidFill>
                  <a:schemeClr val="tx1"/>
                </a:solidFill>
              </a:rPr>
              <a:t>Level.lzero</a:t>
            </a:r>
            <a:r>
              <a:rPr lang="en-US" sz="1000" spc="-110" dirty="0">
                <a:solidFill>
                  <a:schemeClr val="tx1"/>
                </a:solidFill>
              </a:rPr>
              <a:t>, 0) [( </a:t>
            </a:r>
            <a:r>
              <a:rPr lang="en-US" sz="1000" spc="-110" dirty="0" err="1">
                <a:solidFill>
                  <a:schemeClr val="tx1"/>
                </a:solidFill>
              </a:rPr>
              <a:t>Level.level</a:t>
            </a:r>
            <a:r>
              <a:rPr lang="en-US" sz="1000" spc="-110" dirty="0">
                <a:solidFill>
                  <a:schemeClr val="tx1"/>
                </a:solidFill>
              </a:rPr>
              <a:t> "Top.3", 0)]))));</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ind_kelim</a:t>
            </a:r>
            <a:r>
              <a:rPr lang="en-US" sz="1000" spc="-110" dirty="0">
                <a:solidFill>
                  <a:schemeClr val="tx1"/>
                </a:solidFill>
              </a:rPr>
              <a:t> := </a:t>
            </a:r>
            <a:r>
              <a:rPr lang="en-US" sz="1000" spc="-110" dirty="0" err="1">
                <a:solidFill>
                  <a:schemeClr val="tx1"/>
                </a:solidFill>
              </a:rPr>
              <a:t>IntoAny</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ind_ctors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cstr_name</a:t>
            </a:r>
            <a:r>
              <a:rPr lang="en-US" sz="1000" spc="-110" dirty="0">
                <a:solidFill>
                  <a:schemeClr val="tx1"/>
                </a:solidFill>
              </a:rPr>
              <a:t> := "</a:t>
            </a:r>
            <a:r>
              <a:rPr lang="en-US" sz="1000" spc="-110" dirty="0" err="1">
                <a:solidFill>
                  <a:schemeClr val="tx1"/>
                </a:solidFill>
              </a:rPr>
              <a:t>vnil</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cstr_args</a:t>
            </a:r>
            <a:r>
              <a:rPr lang="en-US" sz="1000" spc="-11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cstr_indices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tConstruct</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0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cstr_type</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"A";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tSort</a:t>
            </a:r>
            <a:r>
              <a:rPr lang="en-US" sz="1000" spc="-110" dirty="0">
                <a:solidFill>
                  <a:schemeClr val="tx1"/>
                </a:solidFill>
              </a:rPr>
              <a:t>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Universe.make</a:t>
            </a:r>
            <a:r>
              <a:rPr lang="en-US" sz="1000" spc="-110" dirty="0">
                <a:solidFill>
                  <a:schemeClr val="tx1"/>
                </a:solidFill>
              </a:rPr>
              <a:t>' (</a:t>
            </a:r>
            <a:r>
              <a:rPr lang="en-US" sz="1000" spc="-110" dirty="0" err="1">
                <a:solidFill>
                  <a:schemeClr val="tx1"/>
                </a:solidFill>
              </a:rPr>
              <a:t>Level.level</a:t>
            </a:r>
            <a:r>
              <a:rPr lang="en-US" sz="1000" spc="-110" dirty="0">
                <a:solidFill>
                  <a:schemeClr val="tx1"/>
                </a:solidFill>
              </a:rPr>
              <a:t> "Top.3"))))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tApp</a:t>
            </a: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0;</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tConstruct</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0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cstr_arity</a:t>
            </a:r>
            <a:r>
              <a:rPr lang="en-US" sz="1000" spc="-110" dirty="0">
                <a:solidFill>
                  <a:schemeClr val="tx1"/>
                </a:solidFill>
              </a:rPr>
              <a:t> := 0</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p:txBody>
      </p:sp>
      <p:sp>
        <p:nvSpPr>
          <p:cNvPr id="172" name="user's Coq code">
            <a:extLst>
              <a:ext uri="{FF2B5EF4-FFF2-40B4-BE49-F238E27FC236}">
                <a16:creationId xmlns:a16="http://schemas.microsoft.com/office/drawing/2014/main" id="{EEB95917-4D5F-F309-1554-05B3A8C62AF6}"/>
              </a:ext>
            </a:extLst>
          </p:cNvPr>
          <p:cNvSpPr txBox="1"/>
          <p:nvPr/>
        </p:nvSpPr>
        <p:spPr>
          <a:xfrm>
            <a:off x="5263726" y="184041"/>
            <a:ext cx="2697854"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lang="en-US" dirty="0" err="1"/>
              <a:t>MetaCoq</a:t>
            </a:r>
            <a:r>
              <a:rPr lang="en-US" dirty="0"/>
              <a:t> description of </a:t>
            </a:r>
            <a:r>
              <a:rPr lang="en-US" dirty="0" err="1">
                <a:latin typeface="Iosevka" panose="02000509030000000004" pitchFamily="49" charset="0"/>
                <a:ea typeface="Iosevka" panose="02000509030000000004" pitchFamily="49" charset="0"/>
                <a:cs typeface="Iosevka" panose="02000509030000000004" pitchFamily="49" charset="0"/>
              </a:rPr>
              <a:t>vec</a:t>
            </a:r>
            <a:endParaRPr dirty="0">
              <a:latin typeface="Iosevka" panose="02000509030000000004" pitchFamily="49" charset="0"/>
              <a:ea typeface="Iosevka" panose="02000509030000000004" pitchFamily="49" charset="0"/>
              <a:cs typeface="Iosevka" panose="02000509030000000004" pitchFamily="49" charset="0"/>
            </a:endParaRPr>
          </a:p>
        </p:txBody>
      </p:sp>
      <p:sp>
        <p:nvSpPr>
          <p:cNvPr id="21" name="Module Type UInt63.…">
            <a:extLst>
              <a:ext uri="{FF2B5EF4-FFF2-40B4-BE49-F238E27FC236}">
                <a16:creationId xmlns:a16="http://schemas.microsoft.com/office/drawing/2014/main" id="{36E4539E-5811-EF65-B0FB-6E6A7F7E0600}"/>
              </a:ext>
            </a:extLst>
          </p:cNvPr>
          <p:cNvSpPr txBox="1"/>
          <p:nvPr/>
        </p:nvSpPr>
        <p:spPr>
          <a:xfrm>
            <a:off x="6612652" y="611260"/>
            <a:ext cx="6207845" cy="87203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cstr_name</a:t>
            </a:r>
            <a:r>
              <a:rPr lang="en-US" sz="1000" spc="-110" dirty="0">
                <a:solidFill>
                  <a:schemeClr val="tx1"/>
                </a:solidFill>
              </a:rPr>
              <a:t> := "</a:t>
            </a:r>
            <a:r>
              <a:rPr lang="en-US" sz="1000" spc="-110" dirty="0" err="1">
                <a:solidFill>
                  <a:schemeClr val="tx1"/>
                </a:solidFill>
              </a:rPr>
              <a:t>vcons</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cstr_args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decl_name</a:t>
            </a:r>
            <a:r>
              <a:rPr lang="en-US" sz="1000" spc="-110" dirty="0">
                <a:solidFill>
                  <a:schemeClr val="tx1"/>
                </a:solidFill>
              </a:rPr>
              <a:t> :=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decl_body</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decl_type</a:t>
            </a:r>
            <a:r>
              <a:rPr lang="en-US" sz="1000" spc="-110" dirty="0">
                <a:solidFill>
                  <a:schemeClr val="tx1"/>
                </a:solidFill>
              </a:rPr>
              <a:t> := </a:t>
            </a:r>
            <a:r>
              <a:rPr lang="en-US" sz="1000" spc="-110" dirty="0" err="1">
                <a:solidFill>
                  <a:schemeClr val="tx1"/>
                </a:solidFill>
              </a:rPr>
              <a:t>tApp</a:t>
            </a: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3) [</a:t>
            </a:r>
            <a:r>
              <a:rPr lang="en-US" sz="1000" spc="-110" dirty="0" err="1">
                <a:solidFill>
                  <a:schemeClr val="tx1"/>
                </a:solidFill>
              </a:rPr>
              <a:t>tRel</a:t>
            </a:r>
            <a:r>
              <a:rPr lang="en-US" sz="1000" spc="-110" dirty="0">
                <a:solidFill>
                  <a:schemeClr val="tx1"/>
                </a:solidFill>
              </a:rPr>
              <a:t> 2; </a:t>
            </a:r>
            <a:r>
              <a:rPr lang="en-US" sz="1000" spc="-110" dirty="0" err="1">
                <a:solidFill>
                  <a:schemeClr val="tx1"/>
                </a:solidFill>
              </a:rPr>
              <a:t>tRel</a:t>
            </a:r>
            <a:r>
              <a:rPr lang="en-US" sz="1000" spc="-110" dirty="0">
                <a:solidFill>
                  <a:schemeClr val="tx1"/>
                </a:solidFill>
              </a:rPr>
              <a:t>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decl_name</a:t>
            </a:r>
            <a:r>
              <a:rPr lang="en-US" sz="1000" spc="-110" dirty="0">
                <a:solidFill>
                  <a:schemeClr val="tx1"/>
                </a:solidFill>
              </a:rPr>
              <a:t> :=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decl_body</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decl_type</a:t>
            </a:r>
            <a:r>
              <a:rPr lang="en-US" sz="1000" spc="-110" dirty="0">
                <a:solidFill>
                  <a:schemeClr val="tx1"/>
                </a:solidFill>
              </a:rPr>
              <a:t> := </a:t>
            </a:r>
            <a:r>
              <a:rPr lang="en-US" sz="1000" spc="-110" dirty="0" err="1">
                <a:solidFill>
                  <a:schemeClr val="tx1"/>
                </a:solidFill>
              </a:rPr>
              <a:t>tRel</a:t>
            </a:r>
            <a:r>
              <a:rPr lang="en-US" sz="1000" spc="-110" dirty="0">
                <a:solidFill>
                  <a:schemeClr val="tx1"/>
                </a:solidFill>
              </a:rPr>
              <a:t>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decl_name</a:t>
            </a:r>
            <a:r>
              <a:rPr lang="en-US" sz="1000" spc="-110" dirty="0">
                <a:solidFill>
                  <a:schemeClr val="tx1"/>
                </a:solidFill>
              </a:rPr>
              <a:t> :=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"n";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decl_body</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decl_type</a:t>
            </a:r>
            <a:r>
              <a:rPr lang="en-US" sz="1000" spc="-110" dirty="0">
                <a:solidFill>
                  <a:schemeClr val="tx1"/>
                </a:solidFill>
              </a:rPr>
              <a:t> := </a:t>
            </a:r>
            <a:r>
              <a:rPr lang="en-US" sz="1000" spc="-110" dirty="0" err="1">
                <a:solidFill>
                  <a:schemeClr val="tx1"/>
                </a:solidFill>
              </a:rPr>
              <a:t>tInd</a:t>
            </a: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a:t>
            </a:r>
            <a:br>
              <a:rPr lang="en-US" sz="1000" spc="-110" dirty="0">
                <a:solidFill>
                  <a:schemeClr val="tx1"/>
                </a:solidFill>
              </a:rPr>
            </a:b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cstr_indices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tApp</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tConstruct</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1 []) [</a:t>
            </a:r>
            <a:r>
              <a:rPr lang="en-US" sz="1000" spc="-110" dirty="0" err="1">
                <a:solidFill>
                  <a:schemeClr val="tx1"/>
                </a:solidFill>
              </a:rPr>
              <a:t>tRel</a:t>
            </a:r>
            <a:r>
              <a:rPr lang="en-US" sz="1000" spc="-110" dirty="0">
                <a:solidFill>
                  <a:schemeClr val="tx1"/>
                </a:solidFill>
              </a:rPr>
              <a:t> 2]];</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cstr_type</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"A";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tSort</a:t>
            </a:r>
            <a:r>
              <a:rPr lang="en-US" sz="1000" spc="-110" dirty="0">
                <a:solidFill>
                  <a:schemeClr val="tx1"/>
                </a:solidFill>
              </a:rPr>
              <a:t>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Universe.make</a:t>
            </a:r>
            <a:r>
              <a:rPr lang="en-US" sz="1000" spc="-110" dirty="0">
                <a:solidFill>
                  <a:schemeClr val="tx1"/>
                </a:solidFill>
              </a:rPr>
              <a:t>' (</a:t>
            </a:r>
            <a:r>
              <a:rPr lang="en-US" sz="1000" spc="-110" dirty="0" err="1">
                <a:solidFill>
                  <a:schemeClr val="tx1"/>
                </a:solidFill>
              </a:rPr>
              <a:t>Level.level</a:t>
            </a:r>
            <a:r>
              <a:rPr lang="en-US" sz="1000" spc="-110" dirty="0">
                <a:solidFill>
                  <a:schemeClr val="tx1"/>
                </a:solidFill>
              </a:rPr>
              <a:t> "Top.3"))))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"n";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tInd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 (</a:t>
            </a:r>
            <a:r>
              <a:rPr lang="en-US" sz="1000" spc="-110" dirty="0" err="1">
                <a:solidFill>
                  <a:schemeClr val="tx1"/>
                </a:solidFill>
              </a:rPr>
              <a:t>tRel</a:t>
            </a:r>
            <a:r>
              <a:rPr lang="en-US" sz="1000" spc="-110" dirty="0">
                <a:solidFill>
                  <a:schemeClr val="tx1"/>
                </a:solidFill>
              </a:rPr>
              <a:t>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 (</a:t>
            </a:r>
            <a:r>
              <a:rPr lang="en-US" sz="1000" spc="-110" dirty="0" err="1">
                <a:solidFill>
                  <a:schemeClr val="tx1"/>
                </a:solidFill>
              </a:rPr>
              <a:t>tApp</a:t>
            </a: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3) [</a:t>
            </a:r>
            <a:r>
              <a:rPr lang="en-US" sz="1000" spc="-110" dirty="0" err="1">
                <a:solidFill>
                  <a:schemeClr val="tx1"/>
                </a:solidFill>
              </a:rPr>
              <a:t>tRel</a:t>
            </a:r>
            <a:r>
              <a:rPr lang="en-US" sz="1000" spc="-110" dirty="0">
                <a:solidFill>
                  <a:schemeClr val="tx1"/>
                </a:solidFill>
              </a:rPr>
              <a:t> 2; </a:t>
            </a:r>
            <a:r>
              <a:rPr lang="en-US" sz="1000" spc="-110" dirty="0" err="1">
                <a:solidFill>
                  <a:schemeClr val="tx1"/>
                </a:solidFill>
              </a:rPr>
              <a:t>tRel</a:t>
            </a:r>
            <a:r>
              <a:rPr lang="en-US" sz="1000" spc="-110" dirty="0">
                <a:solidFill>
                  <a:schemeClr val="tx1"/>
                </a:solidFill>
              </a:rPr>
              <a:t>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tApp</a:t>
            </a: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4)</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tApp</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tConstruct</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br>
              <a:rPr lang="en-US" sz="1000" spc="-110" dirty="0">
                <a:solidFill>
                  <a:schemeClr val="tx1"/>
                </a:solidFill>
              </a:rPr>
            </a:b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1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2]]))));</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cstr_arity</a:t>
            </a:r>
            <a:r>
              <a:rPr lang="en-US" sz="1000" spc="-110" dirty="0">
                <a:solidFill>
                  <a:schemeClr val="tx1"/>
                </a:solidFill>
              </a:rPr>
              <a:t> := 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ind_projs</a:t>
            </a:r>
            <a:r>
              <a:rPr lang="en-US" sz="1000" spc="-11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ind_relevance</a:t>
            </a:r>
            <a:r>
              <a:rPr lang="en-US" sz="1000" spc="-110" dirty="0">
                <a:solidFill>
                  <a:schemeClr val="tx1"/>
                </a:solidFill>
              </a:rPr>
              <a:t> := Relevant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ind_universes</a:t>
            </a:r>
            <a:r>
              <a:rPr lang="en-US" sz="1000" spc="-110" dirty="0">
                <a:solidFill>
                  <a:schemeClr val="tx1"/>
                </a:solidFill>
              </a:rPr>
              <a:t> := </a:t>
            </a:r>
            <a:r>
              <a:rPr lang="en-US" sz="1000" spc="-110" dirty="0" err="1">
                <a:solidFill>
                  <a:schemeClr val="tx1"/>
                </a:solidFill>
              </a:rPr>
              <a:t>Monomorphic_ctx</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ind_variance</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retroknowledge</a:t>
            </a:r>
            <a:r>
              <a:rPr lang="en-US" sz="1000" spc="-11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tInd</a:t>
            </a: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["Top"], "</a:t>
            </a:r>
            <a:r>
              <a:rPr lang="en-US" sz="1000" spc="-110" dirty="0" err="1">
                <a:solidFill>
                  <a:schemeClr val="tx1"/>
                </a:solidFill>
              </a:rPr>
              <a:t>vec</a:t>
            </a: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a:t>
            </a:r>
          </a:p>
        </p:txBody>
      </p:sp>
      <p:sp>
        <p:nvSpPr>
          <p:cNvPr id="22" name="Rounded Rectangle 21">
            <a:extLst>
              <a:ext uri="{FF2B5EF4-FFF2-40B4-BE49-F238E27FC236}">
                <a16:creationId xmlns:a16="http://schemas.microsoft.com/office/drawing/2014/main" id="{E49B1124-0FE3-D049-0242-354E14D79D91}"/>
              </a:ext>
            </a:extLst>
          </p:cNvPr>
          <p:cNvSpPr/>
          <p:nvPr/>
        </p:nvSpPr>
        <p:spPr>
          <a:xfrm>
            <a:off x="1079433" y="5979223"/>
            <a:ext cx="4015081" cy="3054985"/>
          </a:xfrm>
          <a:prstGeom prst="roundRect">
            <a:avLst>
              <a:gd name="adj" fmla="val 1647"/>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23" name="Rounded Rectangle 22">
            <a:extLst>
              <a:ext uri="{FF2B5EF4-FFF2-40B4-BE49-F238E27FC236}">
                <a16:creationId xmlns:a16="http://schemas.microsoft.com/office/drawing/2014/main" id="{6B87E2E4-875A-8E4A-6C1F-C5667D387357}"/>
              </a:ext>
            </a:extLst>
          </p:cNvPr>
          <p:cNvSpPr/>
          <p:nvPr/>
        </p:nvSpPr>
        <p:spPr>
          <a:xfrm>
            <a:off x="7517274" y="647298"/>
            <a:ext cx="5303223" cy="6940045"/>
          </a:xfrm>
          <a:prstGeom prst="roundRect">
            <a:avLst>
              <a:gd name="adj" fmla="val 1647"/>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2920662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D7A50-6A66-6ABB-137A-DF62E0FC9D22}"/>
            </a:ext>
          </a:extLst>
        </p:cNvPr>
        <p:cNvGrpSpPr/>
        <p:nvPr/>
      </p:nvGrpSpPr>
      <p:grpSpPr>
        <a:xfrm>
          <a:off x="0" y="0"/>
          <a:ext cx="0" cy="0"/>
          <a:chOff x="0" y="0"/>
          <a:chExt cx="0" cy="0"/>
        </a:xfrm>
      </p:grpSpPr>
      <p:sp>
        <p:nvSpPr>
          <p:cNvPr id="161" name="Slide Number">
            <a:extLst>
              <a:ext uri="{FF2B5EF4-FFF2-40B4-BE49-F238E27FC236}">
                <a16:creationId xmlns:a16="http://schemas.microsoft.com/office/drawing/2014/main" id="{141D6980-FCC8-2CCB-BBB1-A0F91B309049}"/>
              </a:ext>
            </a:extLst>
          </p:cNvP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18</a:t>
            </a:fld>
            <a:endParaRPr/>
          </a:p>
        </p:txBody>
      </p:sp>
      <p:grpSp>
        <p:nvGrpSpPr>
          <p:cNvPr id="170" name="Group">
            <a:extLst>
              <a:ext uri="{FF2B5EF4-FFF2-40B4-BE49-F238E27FC236}">
                <a16:creationId xmlns:a16="http://schemas.microsoft.com/office/drawing/2014/main" id="{AF4A2F92-6E84-D0DD-BA45-A7B26FCE44BE}"/>
              </a:ext>
            </a:extLst>
          </p:cNvPr>
          <p:cNvGrpSpPr/>
          <p:nvPr/>
        </p:nvGrpSpPr>
        <p:grpSpPr>
          <a:xfrm>
            <a:off x="1215622" y="414594"/>
            <a:ext cx="10794056" cy="7846545"/>
            <a:chOff x="-1" y="0"/>
            <a:chExt cx="10794055" cy="7846543"/>
          </a:xfrm>
        </p:grpSpPr>
        <p:grpSp>
          <p:nvGrpSpPr>
            <p:cNvPr id="166" name="Group">
              <a:extLst>
                <a:ext uri="{FF2B5EF4-FFF2-40B4-BE49-F238E27FC236}">
                  <a16:creationId xmlns:a16="http://schemas.microsoft.com/office/drawing/2014/main" id="{484AF78F-F353-4945-2A4A-60FEC410A0A9}"/>
                </a:ext>
              </a:extLst>
            </p:cNvPr>
            <p:cNvGrpSpPr/>
            <p:nvPr/>
          </p:nvGrpSpPr>
          <p:grpSpPr>
            <a:xfrm>
              <a:off x="-1" y="0"/>
              <a:ext cx="10794055" cy="7846543"/>
              <a:chOff x="-1" y="0"/>
              <a:chExt cx="10794054" cy="7846542"/>
            </a:xfrm>
          </p:grpSpPr>
          <p:sp>
            <p:nvSpPr>
              <p:cNvPr id="162" name="Rounded Rectangle">
                <a:extLst>
                  <a:ext uri="{FF2B5EF4-FFF2-40B4-BE49-F238E27FC236}">
                    <a16:creationId xmlns:a16="http://schemas.microsoft.com/office/drawing/2014/main" id="{E7B040CD-CE03-4BB8-8831-E1D04ECA1C2E}"/>
                  </a:ext>
                </a:extLst>
              </p:cNvPr>
              <p:cNvSpPr/>
              <p:nvPr/>
            </p:nvSpPr>
            <p:spPr>
              <a:xfrm>
                <a:off x="0" y="25400"/>
                <a:ext cx="10794053" cy="7821142"/>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E130339A-2122-8D19-78D8-47E129D47695}"/>
                  </a:ext>
                </a:extLst>
              </p:cNvPr>
              <p:cNvGrpSpPr/>
              <p:nvPr/>
            </p:nvGrpSpPr>
            <p:grpSpPr>
              <a:xfrm>
                <a:off x="-1" y="0"/>
                <a:ext cx="10794053" cy="353171"/>
                <a:chOff x="-1" y="0"/>
                <a:chExt cx="10794052" cy="353170"/>
              </a:xfrm>
            </p:grpSpPr>
            <p:sp>
              <p:nvSpPr>
                <p:cNvPr id="163" name="Rounded Rectangle">
                  <a:extLst>
                    <a:ext uri="{FF2B5EF4-FFF2-40B4-BE49-F238E27FC236}">
                      <a16:creationId xmlns:a16="http://schemas.microsoft.com/office/drawing/2014/main" id="{0C02478F-1C3A-F6F3-F553-3FAD98D770F8}"/>
                    </a:ext>
                  </a:extLst>
                </p:cNvPr>
                <p:cNvSpPr/>
                <p:nvPr/>
              </p:nvSpPr>
              <p:spPr>
                <a:xfrm>
                  <a:off x="-1" y="0"/>
                  <a:ext cx="10794050"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ACAEE2F8-9338-16EF-D60E-5D87E42B3AA7}"/>
                    </a:ext>
                  </a:extLst>
                </p:cNvPr>
                <p:cNvSpPr/>
                <p:nvPr/>
              </p:nvSpPr>
              <p:spPr>
                <a:xfrm>
                  <a:off x="0" y="181846"/>
                  <a:ext cx="10794051"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17B23563-1377-A50E-5F01-DC49D4E49907}"/>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C311E4E6-0619-0496-9828-E4AF374AF582}"/>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FB6C9616-55A7-24F1-1010-00AFCB0BF40A}"/>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FB2D3189-99FC-CE40-9213-024F19BD3611}"/>
              </a:ext>
            </a:extLst>
          </p:cNvPr>
          <p:cNvSpPr txBox="1"/>
          <p:nvPr/>
        </p:nvSpPr>
        <p:spPr>
          <a:xfrm>
            <a:off x="1530696" y="935243"/>
            <a:ext cx="10232714" cy="15568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accent1">
                    <a:lumMod val="75000"/>
                  </a:schemeClr>
                </a:solidFill>
              </a:rPr>
              <a:t>Inductive</a:t>
            </a:r>
            <a:r>
              <a:rPr lang="en-US" sz="2300" dirty="0">
                <a:solidFill>
                  <a:schemeClr val="tx1"/>
                </a:solidFill>
              </a:rPr>
              <a:t> reified (</a:t>
            </a:r>
            <a:r>
              <a:rPr lang="en-US" sz="2300" dirty="0" err="1">
                <a:solidFill>
                  <a:schemeClr val="tx1"/>
                </a:solidFill>
              </a:rPr>
              <a:t>ann</a:t>
            </a:r>
            <a:r>
              <a:rPr lang="en-US" sz="2300" dirty="0">
                <a:solidFill>
                  <a:schemeClr val="tx1"/>
                </a:solidFill>
              </a:rPr>
              <a:t> : Type -&gt; Type) : Type :=</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TYPEPARAM</a:t>
            </a:r>
            <a:r>
              <a:rPr lang="en-US" sz="2300" dirty="0">
                <a:solidFill>
                  <a:schemeClr val="tx1"/>
                </a:solidFill>
              </a:rPr>
              <a:t> : (</a:t>
            </a:r>
            <a:r>
              <a:rPr lang="en-US" sz="2300" dirty="0" err="1">
                <a:solidFill>
                  <a:schemeClr val="accent5">
                    <a:lumMod val="75000"/>
                  </a:schemeClr>
                </a:solidFill>
              </a:rPr>
              <a:t>forall</a:t>
            </a:r>
            <a:r>
              <a:rPr lang="en-US" sz="2300" dirty="0">
                <a:solidFill>
                  <a:schemeClr val="tx1"/>
                </a:solidFill>
              </a:rPr>
              <a:t> (A : Type) `(</a:t>
            </a:r>
            <a:r>
              <a:rPr lang="en-US" sz="2300" dirty="0" err="1">
                <a:solidFill>
                  <a:schemeClr val="tx1"/>
                </a:solidFill>
              </a:rPr>
              <a:t>ann</a:t>
            </a:r>
            <a:r>
              <a:rPr lang="en-US" sz="2300" dirty="0">
                <a:solidFill>
                  <a:schemeClr val="tx1"/>
                </a:solidFill>
              </a:rPr>
              <a:t> A), reified </a:t>
            </a:r>
            <a:r>
              <a:rPr lang="en-US" sz="2300" dirty="0" err="1">
                <a:solidFill>
                  <a:schemeClr val="tx1"/>
                </a:solidFill>
              </a:rPr>
              <a:t>ann</a:t>
            </a:r>
            <a:r>
              <a:rPr lang="en-US" sz="2300" dirty="0">
                <a:solidFill>
                  <a:schemeClr val="tx1"/>
                </a:solidFill>
              </a:rPr>
              <a:t>) -&gt; reified </a:t>
            </a:r>
            <a:r>
              <a:rPr lang="en-US" sz="2300" dirty="0" err="1">
                <a:solidFill>
                  <a:schemeClr val="tx1"/>
                </a:solidFill>
              </a:rPr>
              <a:t>ann</a:t>
            </a:r>
            <a:endParaRPr lang="en-US" sz="23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300" dirty="0">
                <a:solidFill>
                  <a:schemeClr val="tx1"/>
                </a:solidFill>
              </a:rPr>
              <a:t> : </a:t>
            </a:r>
            <a:r>
              <a:rPr lang="en-US" sz="2300" dirty="0" err="1">
                <a:solidFill>
                  <a:schemeClr val="accent5">
                    <a:lumMod val="75000"/>
                  </a:schemeClr>
                </a:solidFill>
              </a:rPr>
              <a:t>forall</a:t>
            </a:r>
            <a:r>
              <a:rPr lang="en-US" sz="2300" dirty="0">
                <a:solidFill>
                  <a:schemeClr val="tx1"/>
                </a:solidFill>
              </a:rPr>
              <a:t> (A : Type) `(</a:t>
            </a:r>
            <a:r>
              <a:rPr lang="en-US" sz="2300" dirty="0" err="1">
                <a:solidFill>
                  <a:schemeClr val="tx1"/>
                </a:solidFill>
              </a:rPr>
              <a:t>ann</a:t>
            </a:r>
            <a:r>
              <a:rPr lang="en-US" sz="2300" dirty="0">
                <a:solidFill>
                  <a:schemeClr val="tx1"/>
                </a:solidFill>
              </a:rPr>
              <a:t> A), (A -&gt; reified </a:t>
            </a:r>
            <a:r>
              <a:rPr lang="en-US" sz="2300" dirty="0" err="1">
                <a:solidFill>
                  <a:schemeClr val="tx1"/>
                </a:solidFill>
              </a:rPr>
              <a:t>ann</a:t>
            </a:r>
            <a:r>
              <a:rPr lang="en-US" sz="2300" dirty="0">
                <a:solidFill>
                  <a:schemeClr val="tx1"/>
                </a:solidFill>
              </a:rPr>
              <a:t>) -&gt; reified </a:t>
            </a:r>
            <a:r>
              <a:rPr lang="en-US" sz="2300" dirty="0" err="1">
                <a:solidFill>
                  <a:schemeClr val="tx1"/>
                </a:solidFill>
              </a:rPr>
              <a:t>ann</a:t>
            </a:r>
            <a:endParaRPr lang="en-US" sz="23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300" dirty="0">
                <a:solidFill>
                  <a:schemeClr val="tx1"/>
                </a:solidFill>
              </a:rPr>
              <a:t> : </a:t>
            </a:r>
            <a:r>
              <a:rPr lang="en-US" sz="2300" dirty="0" err="1">
                <a:solidFill>
                  <a:schemeClr val="accent5">
                    <a:lumMod val="75000"/>
                  </a:schemeClr>
                </a:solidFill>
              </a:rPr>
              <a:t>forall</a:t>
            </a:r>
            <a:r>
              <a:rPr lang="en-US" sz="2300" dirty="0">
                <a:solidFill>
                  <a:schemeClr val="tx1"/>
                </a:solidFill>
              </a:rPr>
              <a:t> (A : Type) `(</a:t>
            </a:r>
            <a:r>
              <a:rPr lang="en-US" sz="2300" dirty="0" err="1">
                <a:solidFill>
                  <a:schemeClr val="tx1"/>
                </a:solidFill>
              </a:rPr>
              <a:t>ann</a:t>
            </a:r>
            <a:r>
              <a:rPr lang="en-US" sz="2300" dirty="0">
                <a:solidFill>
                  <a:schemeClr val="tx1"/>
                </a:solidFill>
              </a:rPr>
              <a:t> A), reified ann.</a:t>
            </a:r>
          </a:p>
        </p:txBody>
      </p:sp>
      <p:sp>
        <p:nvSpPr>
          <p:cNvPr id="172" name="user's Coq code">
            <a:extLst>
              <a:ext uri="{FF2B5EF4-FFF2-40B4-BE49-F238E27FC236}">
                <a16:creationId xmlns:a16="http://schemas.microsoft.com/office/drawing/2014/main" id="{32BB24AA-B671-BD9D-4422-6BD82B973DDA}"/>
              </a:ext>
            </a:extLst>
          </p:cNvPr>
          <p:cNvSpPr txBox="1"/>
          <p:nvPr/>
        </p:nvSpPr>
        <p:spPr>
          <a:xfrm>
            <a:off x="5325439" y="414594"/>
            <a:ext cx="2574423" cy="364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lang="en-US" dirty="0" err="1"/>
              <a:t>VeriFFI’s</a:t>
            </a:r>
            <a:r>
              <a:rPr lang="en-US" dirty="0"/>
              <a:t> generation library</a:t>
            </a:r>
            <a:endParaRPr dirty="0"/>
          </a:p>
        </p:txBody>
      </p:sp>
      <p:sp>
        <p:nvSpPr>
          <p:cNvPr id="2" name="Module Type UInt63.…">
            <a:extLst>
              <a:ext uri="{FF2B5EF4-FFF2-40B4-BE49-F238E27FC236}">
                <a16:creationId xmlns:a16="http://schemas.microsoft.com/office/drawing/2014/main" id="{5B4A5C1D-ED41-FB0F-4A23-1B1E3783CAAF}"/>
              </a:ext>
            </a:extLst>
          </p:cNvPr>
          <p:cNvSpPr txBox="1"/>
          <p:nvPr/>
        </p:nvSpPr>
        <p:spPr>
          <a:xfrm>
            <a:off x="1478069" y="5540593"/>
            <a:ext cx="10601099" cy="2290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vlength</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forall</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 : Type) (n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nat</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xs</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vec</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 n),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nat</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accent1">
                    <a:lumMod val="75000"/>
                  </a:schemeClr>
                </a:solidFill>
              </a:rPr>
              <a:t>Definition</a:t>
            </a:r>
            <a:r>
              <a:rPr lang="en-US" sz="2300" dirty="0">
                <a:solidFill>
                  <a:schemeClr val="tx1"/>
                </a:solidFill>
              </a:rPr>
              <a:t> </a:t>
            </a:r>
            <a:r>
              <a:rPr lang="en-US" sz="2300" dirty="0" err="1">
                <a:solidFill>
                  <a:schemeClr val="tx1"/>
                </a:solidFill>
              </a:rPr>
              <a:t>vlength_reified</a:t>
            </a:r>
            <a:r>
              <a:rPr lang="en-US" sz="2300" dirty="0">
                <a:solidFill>
                  <a:schemeClr val="tx1"/>
                </a:solidFill>
              </a:rPr>
              <a:t> : reified </a:t>
            </a:r>
            <a:r>
              <a:rPr lang="en-US" sz="2300" dirty="0" err="1">
                <a:solidFill>
                  <a:schemeClr val="tx1"/>
                </a:solidFill>
              </a:rPr>
              <a:t>InGraph</a:t>
            </a:r>
            <a:r>
              <a:rPr lang="en-US" sz="23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TYPEPARAM</a:t>
            </a:r>
            <a:r>
              <a:rPr lang="en-US" sz="2300" dirty="0">
                <a:solidFill>
                  <a:schemeClr val="tx1"/>
                </a:solidFill>
              </a:rPr>
              <a:t> (</a:t>
            </a:r>
            <a:r>
              <a:rPr lang="en-US" sz="2300" dirty="0">
                <a:solidFill>
                  <a:schemeClr val="accent5">
                    <a:lumMod val="75000"/>
                  </a:schemeClr>
                </a:solidFill>
              </a:rPr>
              <a:t>fun</a:t>
            </a:r>
            <a:r>
              <a:rPr lang="en-US" sz="2300" dirty="0">
                <a:solidFill>
                  <a:schemeClr val="tx1"/>
                </a:solidFill>
              </a:rPr>
              <a:t> (A : Type) (</a:t>
            </a:r>
            <a:r>
              <a:rPr lang="en-US" sz="2300" dirty="0" err="1">
                <a:solidFill>
                  <a:schemeClr val="tx1"/>
                </a:solidFill>
              </a:rPr>
              <a:t>InGraph_A</a:t>
            </a:r>
            <a:r>
              <a:rPr lang="en-US" sz="2300" dirty="0">
                <a:solidFill>
                  <a:schemeClr val="tx1"/>
                </a:solidFill>
              </a:rPr>
              <a:t> : </a:t>
            </a:r>
            <a:r>
              <a:rPr lang="en-US" sz="2300" dirty="0" err="1">
                <a:solidFill>
                  <a:schemeClr val="tx1"/>
                </a:solidFill>
              </a:rPr>
              <a:t>InGraph</a:t>
            </a:r>
            <a:r>
              <a:rPr lang="en-US" sz="2300" dirty="0">
                <a:solidFill>
                  <a:schemeClr val="tx1"/>
                </a:solidFill>
              </a:rPr>
              <a:t> A)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300" dirty="0">
                <a:solidFill>
                  <a:schemeClr val="tx1"/>
                </a:solidFill>
              </a:rPr>
              <a:t> </a:t>
            </a:r>
            <a:r>
              <a:rPr lang="en-US" sz="2300" dirty="0" err="1">
                <a:solidFill>
                  <a:schemeClr val="tx1"/>
                </a:solidFill>
              </a:rPr>
              <a:t>nat</a:t>
            </a:r>
            <a:r>
              <a:rPr lang="en-US" sz="2300" dirty="0">
                <a:solidFill>
                  <a:schemeClr val="tx1"/>
                </a:solidFill>
              </a:rPr>
              <a:t> </a:t>
            </a:r>
            <a:r>
              <a:rPr lang="en-US" sz="2300" dirty="0" err="1">
                <a:solidFill>
                  <a:schemeClr val="tx1"/>
                </a:solidFill>
              </a:rPr>
              <a:t>InGraph_nat</a:t>
            </a:r>
            <a:r>
              <a:rPr lang="en-US" sz="2300" dirty="0">
                <a:solidFill>
                  <a:schemeClr val="tx1"/>
                </a:solidFill>
              </a:rPr>
              <a:t> (</a:t>
            </a:r>
            <a:r>
              <a:rPr lang="en-US" sz="2300" dirty="0">
                <a:solidFill>
                  <a:schemeClr val="accent5">
                    <a:lumMod val="75000"/>
                  </a:schemeClr>
                </a:solidFill>
              </a:rPr>
              <a:t>fun</a:t>
            </a:r>
            <a:r>
              <a:rPr lang="en-US" sz="2300" dirty="0">
                <a:solidFill>
                  <a:schemeClr val="tx1"/>
                </a:solidFill>
              </a:rPr>
              <a:t> (n : </a:t>
            </a:r>
            <a:r>
              <a:rPr lang="en-US" sz="2300" dirty="0" err="1">
                <a:solidFill>
                  <a:schemeClr val="tx1"/>
                </a:solidFill>
              </a:rPr>
              <a:t>nat</a:t>
            </a:r>
            <a:r>
              <a:rPr lang="en-US" sz="2300" dirty="0">
                <a:solidFill>
                  <a:schemeClr val="tx1"/>
                </a:solidFill>
              </a:rPr>
              <a:t>)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      ARG</a:t>
            </a:r>
            <a:r>
              <a:rPr lang="en-US" sz="2300" dirty="0">
                <a:solidFill>
                  <a:schemeClr val="tx1"/>
                </a:solidFill>
              </a:rPr>
              <a:t> (</a:t>
            </a:r>
            <a:r>
              <a:rPr lang="en-US" sz="2300" dirty="0" err="1">
                <a:solidFill>
                  <a:schemeClr val="tx1"/>
                </a:solidFill>
              </a:rPr>
              <a:t>vec</a:t>
            </a:r>
            <a:r>
              <a:rPr lang="en-US" sz="2300" dirty="0">
                <a:solidFill>
                  <a:schemeClr val="tx1"/>
                </a:solidFill>
              </a:rPr>
              <a:t> A n) (</a:t>
            </a:r>
            <a:r>
              <a:rPr lang="en-US" sz="2300" dirty="0" err="1">
                <a:solidFill>
                  <a:schemeClr val="tx1"/>
                </a:solidFill>
              </a:rPr>
              <a:t>InGraph_vec</a:t>
            </a:r>
            <a:r>
              <a:rPr lang="en-US" sz="2300" dirty="0">
                <a:solidFill>
                  <a:schemeClr val="tx1"/>
                </a:solidFill>
              </a:rPr>
              <a:t> A </a:t>
            </a:r>
            <a:r>
              <a:rPr lang="en-US" sz="2300" dirty="0" err="1">
                <a:solidFill>
                  <a:schemeClr val="tx1"/>
                </a:solidFill>
              </a:rPr>
              <a:t>InGraph_A</a:t>
            </a:r>
            <a:r>
              <a:rPr lang="en-US" sz="2300" dirty="0">
                <a:solidFill>
                  <a:schemeClr val="tx1"/>
                </a:solidFill>
              </a:rPr>
              <a:t> n) (</a:t>
            </a:r>
            <a:r>
              <a:rPr lang="en-US" sz="2300" dirty="0">
                <a:solidFill>
                  <a:schemeClr val="accent5">
                    <a:lumMod val="75000"/>
                  </a:schemeClr>
                </a:solidFill>
              </a:rPr>
              <a:t>fun</a:t>
            </a:r>
            <a:r>
              <a:rPr lang="en-US" sz="2300" dirty="0">
                <a:solidFill>
                  <a:schemeClr val="tx1"/>
                </a:solidFill>
              </a:rPr>
              <a:t> (</a:t>
            </a:r>
            <a:r>
              <a:rPr lang="en-US" sz="2300" dirty="0" err="1">
                <a:solidFill>
                  <a:schemeClr val="tx1"/>
                </a:solidFill>
              </a:rPr>
              <a:t>xs</a:t>
            </a:r>
            <a:r>
              <a:rPr lang="en-US" sz="2300" dirty="0">
                <a:solidFill>
                  <a:schemeClr val="tx1"/>
                </a:solidFill>
              </a:rPr>
              <a:t> : </a:t>
            </a:r>
            <a:r>
              <a:rPr lang="en-US" sz="2300" dirty="0" err="1">
                <a:solidFill>
                  <a:schemeClr val="tx1"/>
                </a:solidFill>
              </a:rPr>
              <a:t>vec</a:t>
            </a:r>
            <a:r>
              <a:rPr lang="en-US" sz="2300" dirty="0">
                <a:solidFill>
                  <a:schemeClr val="tx1"/>
                </a:solidFill>
              </a:rPr>
              <a:t> A n)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300" dirty="0">
                <a:solidFill>
                  <a:schemeClr val="tx1"/>
                </a:solidFill>
              </a:rPr>
              <a:t> </a:t>
            </a:r>
            <a:r>
              <a:rPr lang="en-US" sz="2300" dirty="0" err="1">
                <a:solidFill>
                  <a:schemeClr val="tx1"/>
                </a:solidFill>
              </a:rPr>
              <a:t>nat</a:t>
            </a:r>
            <a:r>
              <a:rPr lang="en-US" sz="2300" dirty="0">
                <a:solidFill>
                  <a:schemeClr val="tx1"/>
                </a:solidFill>
              </a:rPr>
              <a:t> </a:t>
            </a:r>
            <a:r>
              <a:rPr lang="en-US" sz="2300" dirty="0" err="1">
                <a:solidFill>
                  <a:schemeClr val="tx1"/>
                </a:solidFill>
              </a:rPr>
              <a:t>InGraph_nat</a:t>
            </a:r>
            <a:r>
              <a:rPr lang="en-US" sz="2300" dirty="0">
                <a:solidFill>
                  <a:schemeClr val="tx1"/>
                </a:solidFill>
              </a:rPr>
              <a:t>))).</a:t>
            </a:r>
          </a:p>
        </p:txBody>
      </p:sp>
      <p:sp>
        <p:nvSpPr>
          <p:cNvPr id="3" name="Module Type UInt63.…">
            <a:extLst>
              <a:ext uri="{FF2B5EF4-FFF2-40B4-BE49-F238E27FC236}">
                <a16:creationId xmlns:a16="http://schemas.microsoft.com/office/drawing/2014/main" id="{C636672E-B361-39DA-29A6-3D7EF52622DA}"/>
              </a:ext>
            </a:extLst>
          </p:cNvPr>
          <p:cNvSpPr txBox="1"/>
          <p:nvPr/>
        </p:nvSpPr>
        <p:spPr>
          <a:xfrm>
            <a:off x="1478069" y="2687767"/>
            <a:ext cx="10527095" cy="2657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vcons</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forall</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 : Type) (n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nat</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(x : A)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xs</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vec</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 n),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vec</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 (S n) *)</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accent1">
                    <a:lumMod val="75000"/>
                  </a:schemeClr>
                </a:solidFill>
              </a:rPr>
              <a:t>Definition</a:t>
            </a:r>
            <a:r>
              <a:rPr lang="en-US" sz="2300" dirty="0">
                <a:solidFill>
                  <a:schemeClr val="tx1"/>
                </a:solidFill>
              </a:rPr>
              <a:t> </a:t>
            </a:r>
            <a:r>
              <a:rPr lang="en-US" sz="2300" dirty="0" err="1">
                <a:solidFill>
                  <a:schemeClr val="tx1"/>
                </a:solidFill>
              </a:rPr>
              <a:t>vcons_reified</a:t>
            </a:r>
            <a:r>
              <a:rPr lang="en-US" sz="2300" dirty="0">
                <a:solidFill>
                  <a:schemeClr val="tx1"/>
                </a:solidFill>
              </a:rPr>
              <a:t> : reified </a:t>
            </a:r>
            <a:r>
              <a:rPr lang="en-US" sz="2300" dirty="0" err="1">
                <a:solidFill>
                  <a:schemeClr val="tx1"/>
                </a:solidFill>
              </a:rPr>
              <a:t>InGraph</a:t>
            </a:r>
            <a:r>
              <a:rPr lang="en-US" sz="23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TYPEPARAM</a:t>
            </a:r>
            <a:r>
              <a:rPr lang="en-US" sz="2300" dirty="0">
                <a:solidFill>
                  <a:schemeClr val="tx1"/>
                </a:solidFill>
              </a:rPr>
              <a:t> (</a:t>
            </a:r>
            <a:r>
              <a:rPr lang="en-US" sz="2300" dirty="0">
                <a:solidFill>
                  <a:schemeClr val="accent5">
                    <a:lumMod val="75000"/>
                  </a:schemeClr>
                </a:solidFill>
              </a:rPr>
              <a:t>fun</a:t>
            </a:r>
            <a:r>
              <a:rPr lang="en-US" sz="2300" dirty="0">
                <a:solidFill>
                  <a:schemeClr val="tx1"/>
                </a:solidFill>
              </a:rPr>
              <a:t> (A : Type) (</a:t>
            </a:r>
            <a:r>
              <a:rPr lang="en-US" sz="2300" dirty="0" err="1">
                <a:solidFill>
                  <a:schemeClr val="tx1"/>
                </a:solidFill>
              </a:rPr>
              <a:t>InGraph_A</a:t>
            </a:r>
            <a:r>
              <a:rPr lang="en-US" sz="2300" dirty="0">
                <a:solidFill>
                  <a:schemeClr val="tx1"/>
                </a:solidFill>
              </a:rPr>
              <a:t> : </a:t>
            </a:r>
            <a:r>
              <a:rPr lang="en-US" sz="2300" dirty="0" err="1">
                <a:solidFill>
                  <a:schemeClr val="tx1"/>
                </a:solidFill>
              </a:rPr>
              <a:t>InGraph</a:t>
            </a:r>
            <a:r>
              <a:rPr lang="en-US" sz="2300" dirty="0">
                <a:solidFill>
                  <a:schemeClr val="tx1"/>
                </a:solidFill>
              </a:rPr>
              <a:t> A)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300" dirty="0">
                <a:solidFill>
                  <a:schemeClr val="tx1"/>
                </a:solidFill>
              </a:rPr>
              <a:t> </a:t>
            </a:r>
            <a:r>
              <a:rPr lang="en-US" sz="2300" dirty="0" err="1">
                <a:solidFill>
                  <a:schemeClr val="tx1"/>
                </a:solidFill>
              </a:rPr>
              <a:t>nat</a:t>
            </a:r>
            <a:r>
              <a:rPr lang="en-US" sz="2300" dirty="0">
                <a:solidFill>
                  <a:schemeClr val="tx1"/>
                </a:solidFill>
              </a:rPr>
              <a:t> </a:t>
            </a:r>
            <a:r>
              <a:rPr lang="en-US" sz="2300" dirty="0" err="1">
                <a:solidFill>
                  <a:schemeClr val="tx1"/>
                </a:solidFill>
              </a:rPr>
              <a:t>InGraph_nat</a:t>
            </a:r>
            <a:r>
              <a:rPr lang="en-US" sz="2300" dirty="0">
                <a:solidFill>
                  <a:schemeClr val="tx1"/>
                </a:solidFill>
              </a:rPr>
              <a:t> (</a:t>
            </a:r>
            <a:r>
              <a:rPr lang="en-US" sz="2300" dirty="0">
                <a:solidFill>
                  <a:schemeClr val="accent5">
                    <a:lumMod val="75000"/>
                  </a:schemeClr>
                </a:solidFill>
              </a:rPr>
              <a:t>fun</a:t>
            </a:r>
            <a:r>
              <a:rPr lang="en-US" sz="2300" dirty="0">
                <a:solidFill>
                  <a:schemeClr val="tx1"/>
                </a:solidFill>
              </a:rPr>
              <a:t> (n : </a:t>
            </a:r>
            <a:r>
              <a:rPr lang="en-US" sz="2300" dirty="0" err="1">
                <a:solidFill>
                  <a:schemeClr val="tx1"/>
                </a:solidFill>
              </a:rPr>
              <a:t>nat</a:t>
            </a:r>
            <a:r>
              <a:rPr lang="en-US" sz="2300" dirty="0">
                <a:solidFill>
                  <a:schemeClr val="tx1"/>
                </a:solidFill>
              </a:rPr>
              <a:t>)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300" dirty="0">
                <a:solidFill>
                  <a:schemeClr val="tx1"/>
                </a:solidFill>
              </a:rPr>
              <a:t> A </a:t>
            </a:r>
            <a:r>
              <a:rPr lang="en-US" sz="2300" dirty="0" err="1">
                <a:solidFill>
                  <a:schemeClr val="tx1"/>
                </a:solidFill>
              </a:rPr>
              <a:t>InGraph_A</a:t>
            </a:r>
            <a:r>
              <a:rPr lang="en-US" sz="2300" dirty="0">
                <a:solidFill>
                  <a:schemeClr val="tx1"/>
                </a:solidFill>
              </a:rPr>
              <a:t> (</a:t>
            </a:r>
            <a:r>
              <a:rPr lang="en-US" sz="2300" dirty="0">
                <a:solidFill>
                  <a:schemeClr val="accent5">
                    <a:lumMod val="75000"/>
                  </a:schemeClr>
                </a:solidFill>
              </a:rPr>
              <a:t>fun</a:t>
            </a:r>
            <a:r>
              <a:rPr lang="en-US" sz="2300" dirty="0">
                <a:solidFill>
                  <a:schemeClr val="tx1"/>
                </a:solidFill>
              </a:rPr>
              <a:t> (x : A)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300" dirty="0">
                <a:solidFill>
                  <a:schemeClr val="tx1"/>
                </a:solidFill>
              </a:rPr>
              <a:t> (</a:t>
            </a:r>
            <a:r>
              <a:rPr lang="en-US" sz="2300" dirty="0" err="1">
                <a:solidFill>
                  <a:schemeClr val="tx1"/>
                </a:solidFill>
              </a:rPr>
              <a:t>vec</a:t>
            </a:r>
            <a:r>
              <a:rPr lang="en-US" sz="2300" dirty="0">
                <a:solidFill>
                  <a:schemeClr val="tx1"/>
                </a:solidFill>
              </a:rPr>
              <a:t> A n) (</a:t>
            </a:r>
            <a:r>
              <a:rPr lang="en-US" sz="2300" dirty="0" err="1">
                <a:solidFill>
                  <a:schemeClr val="tx1"/>
                </a:solidFill>
              </a:rPr>
              <a:t>InGraph_vec</a:t>
            </a:r>
            <a:r>
              <a:rPr lang="en-US" sz="2300" dirty="0">
                <a:solidFill>
                  <a:schemeClr val="tx1"/>
                </a:solidFill>
              </a:rPr>
              <a:t> A </a:t>
            </a:r>
            <a:r>
              <a:rPr lang="en-US" sz="2300" dirty="0" err="1">
                <a:solidFill>
                  <a:schemeClr val="tx1"/>
                </a:solidFill>
              </a:rPr>
              <a:t>InGraph_A</a:t>
            </a:r>
            <a:r>
              <a:rPr lang="en-US" sz="2300" dirty="0">
                <a:solidFill>
                  <a:schemeClr val="tx1"/>
                </a:solidFill>
              </a:rPr>
              <a:t> n) (</a:t>
            </a:r>
            <a:r>
              <a:rPr lang="en-US" sz="2300" dirty="0">
                <a:solidFill>
                  <a:schemeClr val="accent5">
                    <a:lumMod val="75000"/>
                  </a:schemeClr>
                </a:solidFill>
              </a:rPr>
              <a:t>fun</a:t>
            </a:r>
            <a:r>
              <a:rPr lang="en-US" sz="2300" dirty="0">
                <a:solidFill>
                  <a:schemeClr val="tx1"/>
                </a:solidFill>
              </a:rPr>
              <a:t> (</a:t>
            </a:r>
            <a:r>
              <a:rPr lang="en-US" sz="2300" dirty="0" err="1">
                <a:solidFill>
                  <a:schemeClr val="tx1"/>
                </a:solidFill>
              </a:rPr>
              <a:t>xs</a:t>
            </a:r>
            <a:r>
              <a:rPr lang="en-US" sz="2300" dirty="0">
                <a:solidFill>
                  <a:schemeClr val="tx1"/>
                </a:solidFill>
              </a:rPr>
              <a:t> : </a:t>
            </a:r>
            <a:r>
              <a:rPr lang="en-US" sz="2300" dirty="0" err="1">
                <a:solidFill>
                  <a:schemeClr val="tx1"/>
                </a:solidFill>
              </a:rPr>
              <a:t>vec</a:t>
            </a:r>
            <a:r>
              <a:rPr lang="en-US" sz="2300" dirty="0">
                <a:solidFill>
                  <a:schemeClr val="tx1"/>
                </a:solidFill>
              </a:rPr>
              <a:t> A n)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300" dirty="0">
                <a:solidFill>
                  <a:schemeClr val="tx1"/>
                </a:solidFill>
              </a:rPr>
              <a:t> (</a:t>
            </a:r>
            <a:r>
              <a:rPr lang="en-US" sz="2300" dirty="0" err="1">
                <a:solidFill>
                  <a:schemeClr val="tx1"/>
                </a:solidFill>
              </a:rPr>
              <a:t>vec</a:t>
            </a:r>
            <a:r>
              <a:rPr lang="en-US" sz="2300" dirty="0">
                <a:solidFill>
                  <a:schemeClr val="tx1"/>
                </a:solidFill>
              </a:rPr>
              <a:t> A (S n)) (</a:t>
            </a:r>
            <a:r>
              <a:rPr lang="en-US" sz="2300" dirty="0" err="1">
                <a:solidFill>
                  <a:schemeClr val="tx1"/>
                </a:solidFill>
              </a:rPr>
              <a:t>InGraph_vec</a:t>
            </a:r>
            <a:r>
              <a:rPr lang="en-US" sz="2300" dirty="0">
                <a:solidFill>
                  <a:schemeClr val="tx1"/>
                </a:solidFill>
              </a:rPr>
              <a:t> A </a:t>
            </a:r>
            <a:r>
              <a:rPr lang="en-US" sz="2300" dirty="0" err="1">
                <a:solidFill>
                  <a:schemeClr val="tx1"/>
                </a:solidFill>
              </a:rPr>
              <a:t>InGraph_A</a:t>
            </a:r>
            <a:r>
              <a:rPr lang="en-US" sz="2300" dirty="0">
                <a:solidFill>
                  <a:schemeClr val="tx1"/>
                </a:solidFill>
              </a:rPr>
              <a:t> (S n)))))).</a:t>
            </a:r>
          </a:p>
        </p:txBody>
      </p:sp>
      <p:sp>
        <p:nvSpPr>
          <p:cNvPr id="12" name="also see &quot;Deeper Shallow Embeddings&quot;. Prinz, Kavvos, Lampropoulos. 2022. proof oriented.">
            <a:extLst>
              <a:ext uri="{FF2B5EF4-FFF2-40B4-BE49-F238E27FC236}">
                <a16:creationId xmlns:a16="http://schemas.microsoft.com/office/drawing/2014/main" id="{6EB78E03-A8E3-ADB7-B5EE-DB42A91ED267}"/>
              </a:ext>
            </a:extLst>
          </p:cNvPr>
          <p:cNvSpPr txBox="1"/>
          <p:nvPr/>
        </p:nvSpPr>
        <p:spPr>
          <a:xfrm>
            <a:off x="180486" y="8374742"/>
            <a:ext cx="12524014"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2000" b="0"/>
            </a:lvl1pPr>
          </a:lstStyle>
          <a:p>
            <a:r>
              <a:rPr lang="en-US" sz="1800" b="1" dirty="0"/>
              <a:t>For other mixes of deep and shallow embeddings, see:</a:t>
            </a:r>
            <a:br>
              <a:rPr lang="en-US" sz="1800" dirty="0"/>
            </a:br>
            <a:r>
              <a:rPr lang="en-US" sz="1800" dirty="0"/>
              <a:t>“Outrageous But Meaningful Coincidences: Dependent Type-Safe Syntax and Evaluation”. McBride. 2010. </a:t>
            </a:r>
            <a:br>
              <a:rPr lang="en-US" sz="1800" dirty="0"/>
            </a:br>
            <a:r>
              <a:rPr sz="1800" dirty="0"/>
              <a:t>"Deeper Shallow Embeddings". Prinz, </a:t>
            </a:r>
            <a:r>
              <a:rPr sz="1800" dirty="0" err="1"/>
              <a:t>Kavvos</a:t>
            </a:r>
            <a:r>
              <a:rPr sz="1800" dirty="0"/>
              <a:t>, </a:t>
            </a:r>
            <a:r>
              <a:rPr sz="1800" dirty="0" err="1"/>
              <a:t>Lampropoulos</a:t>
            </a:r>
            <a:r>
              <a:rPr sz="1800" dirty="0"/>
              <a:t>. 2022.</a:t>
            </a:r>
          </a:p>
        </p:txBody>
      </p:sp>
      <p:grpSp>
        <p:nvGrpSpPr>
          <p:cNvPr id="17" name="Group 16">
            <a:extLst>
              <a:ext uri="{FF2B5EF4-FFF2-40B4-BE49-F238E27FC236}">
                <a16:creationId xmlns:a16="http://schemas.microsoft.com/office/drawing/2014/main" id="{000A1C58-358E-F70E-38C9-7E16F4113D5B}"/>
              </a:ext>
            </a:extLst>
          </p:cNvPr>
          <p:cNvGrpSpPr/>
          <p:nvPr/>
        </p:nvGrpSpPr>
        <p:grpSpPr>
          <a:xfrm>
            <a:off x="3039805" y="1300612"/>
            <a:ext cx="6093043" cy="6454979"/>
            <a:chOff x="3039805" y="1300612"/>
            <a:chExt cx="6093043" cy="6454979"/>
          </a:xfrm>
          <a:solidFill>
            <a:srgbClr val="FF8D00">
              <a:alpha val="16863"/>
            </a:srgbClr>
          </a:solidFill>
        </p:grpSpPr>
        <p:sp>
          <p:nvSpPr>
            <p:cNvPr id="6" name="Rounded Rectangle 5">
              <a:extLst>
                <a:ext uri="{FF2B5EF4-FFF2-40B4-BE49-F238E27FC236}">
                  <a16:creationId xmlns:a16="http://schemas.microsoft.com/office/drawing/2014/main" id="{A7B7C42A-8F6E-5C4D-1F8B-B4E7BAB06F4B}"/>
                </a:ext>
              </a:extLst>
            </p:cNvPr>
            <p:cNvSpPr/>
            <p:nvPr/>
          </p:nvSpPr>
          <p:spPr>
            <a:xfrm>
              <a:off x="5853554" y="1300612"/>
              <a:ext cx="1105186" cy="471765"/>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7" name="Rounded Rectangle 6">
              <a:extLst>
                <a:ext uri="{FF2B5EF4-FFF2-40B4-BE49-F238E27FC236}">
                  <a16:creationId xmlns:a16="http://schemas.microsoft.com/office/drawing/2014/main" id="{B1940C26-532D-0519-FF91-F102C6E3F222}"/>
                </a:ext>
              </a:extLst>
            </p:cNvPr>
            <p:cNvSpPr/>
            <p:nvPr/>
          </p:nvSpPr>
          <p:spPr>
            <a:xfrm>
              <a:off x="4961532" y="1654474"/>
              <a:ext cx="1105186" cy="837605"/>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8" name="Rounded Rectangle 7">
              <a:extLst>
                <a:ext uri="{FF2B5EF4-FFF2-40B4-BE49-F238E27FC236}">
                  <a16:creationId xmlns:a16="http://schemas.microsoft.com/office/drawing/2014/main" id="{DE55B0FB-8787-66F0-C8ED-E327890C5698}"/>
                </a:ext>
              </a:extLst>
            </p:cNvPr>
            <p:cNvSpPr/>
            <p:nvPr/>
          </p:nvSpPr>
          <p:spPr>
            <a:xfrm>
              <a:off x="3039805" y="3825245"/>
              <a:ext cx="1521044" cy="378765"/>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9" name="Rounded Rectangle 8">
              <a:extLst>
                <a:ext uri="{FF2B5EF4-FFF2-40B4-BE49-F238E27FC236}">
                  <a16:creationId xmlns:a16="http://schemas.microsoft.com/office/drawing/2014/main" id="{82D1CAF3-B526-56CC-8634-67224C01B5A6}"/>
                </a:ext>
              </a:extLst>
            </p:cNvPr>
            <p:cNvSpPr/>
            <p:nvPr/>
          </p:nvSpPr>
          <p:spPr>
            <a:xfrm>
              <a:off x="3039805" y="4200028"/>
              <a:ext cx="1253415" cy="378765"/>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0" name="Rounded Rectangle 9">
              <a:extLst>
                <a:ext uri="{FF2B5EF4-FFF2-40B4-BE49-F238E27FC236}">
                  <a16:creationId xmlns:a16="http://schemas.microsoft.com/office/drawing/2014/main" id="{844AC8FF-6B8E-A7FE-DF67-8B25F9518506}"/>
                </a:ext>
              </a:extLst>
            </p:cNvPr>
            <p:cNvSpPr/>
            <p:nvPr/>
          </p:nvSpPr>
          <p:spPr>
            <a:xfrm>
              <a:off x="4334824" y="4557002"/>
              <a:ext cx="3565038" cy="378765"/>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3" name="Rounded Rectangle 12">
              <a:extLst>
                <a:ext uri="{FF2B5EF4-FFF2-40B4-BE49-F238E27FC236}">
                  <a16:creationId xmlns:a16="http://schemas.microsoft.com/office/drawing/2014/main" id="{91577C2C-996A-53FF-BF59-D7EB2B14813D}"/>
                </a:ext>
              </a:extLst>
            </p:cNvPr>
            <p:cNvSpPr/>
            <p:nvPr/>
          </p:nvSpPr>
          <p:spPr>
            <a:xfrm>
              <a:off x="5157819" y="4919662"/>
              <a:ext cx="3975029" cy="369098"/>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4" name="Rounded Rectangle 13">
              <a:extLst>
                <a:ext uri="{FF2B5EF4-FFF2-40B4-BE49-F238E27FC236}">
                  <a16:creationId xmlns:a16="http://schemas.microsoft.com/office/drawing/2014/main" id="{89A55C29-F9D5-D083-BF47-F5E813E5E78F}"/>
                </a:ext>
              </a:extLst>
            </p:cNvPr>
            <p:cNvSpPr/>
            <p:nvPr/>
          </p:nvSpPr>
          <p:spPr>
            <a:xfrm>
              <a:off x="3039806" y="6685778"/>
              <a:ext cx="1521044" cy="339490"/>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5" name="Rounded Rectangle 14">
              <a:extLst>
                <a:ext uri="{FF2B5EF4-FFF2-40B4-BE49-F238E27FC236}">
                  <a16:creationId xmlns:a16="http://schemas.microsoft.com/office/drawing/2014/main" id="{53BBE84E-2276-7D64-1C04-CD92D7D00D29}"/>
                </a:ext>
              </a:extLst>
            </p:cNvPr>
            <p:cNvSpPr/>
            <p:nvPr/>
          </p:nvSpPr>
          <p:spPr>
            <a:xfrm>
              <a:off x="4037686" y="7050668"/>
              <a:ext cx="3556294" cy="339490"/>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6" name="Rounded Rectangle 15">
              <a:extLst>
                <a:ext uri="{FF2B5EF4-FFF2-40B4-BE49-F238E27FC236}">
                  <a16:creationId xmlns:a16="http://schemas.microsoft.com/office/drawing/2014/main" id="{0E5BD451-2B65-9D95-AE2E-285D8FA426C5}"/>
                </a:ext>
              </a:extLst>
            </p:cNvPr>
            <p:cNvSpPr/>
            <p:nvPr/>
          </p:nvSpPr>
          <p:spPr>
            <a:xfrm>
              <a:off x="3532698" y="7416101"/>
              <a:ext cx="1521044" cy="339490"/>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grpSp>
      <p:grpSp>
        <p:nvGrpSpPr>
          <p:cNvPr id="19" name="Group 18">
            <a:extLst>
              <a:ext uri="{FF2B5EF4-FFF2-40B4-BE49-F238E27FC236}">
                <a16:creationId xmlns:a16="http://schemas.microsoft.com/office/drawing/2014/main" id="{CA6EF7D1-AC60-81F0-5C7C-81244071451A}"/>
              </a:ext>
            </a:extLst>
          </p:cNvPr>
          <p:cNvGrpSpPr/>
          <p:nvPr/>
        </p:nvGrpSpPr>
        <p:grpSpPr>
          <a:xfrm>
            <a:off x="3365996" y="854327"/>
            <a:ext cx="9535700" cy="1239828"/>
            <a:chOff x="3365996" y="854327"/>
            <a:chExt cx="9535700" cy="1239828"/>
          </a:xfrm>
        </p:grpSpPr>
        <p:grpSp>
          <p:nvGrpSpPr>
            <p:cNvPr id="4" name="Group 3">
              <a:extLst>
                <a:ext uri="{FF2B5EF4-FFF2-40B4-BE49-F238E27FC236}">
                  <a16:creationId xmlns:a16="http://schemas.microsoft.com/office/drawing/2014/main" id="{11B2741E-5A0E-898E-30E8-FF0F4C03E05C}"/>
                </a:ext>
              </a:extLst>
            </p:cNvPr>
            <p:cNvGrpSpPr/>
            <p:nvPr/>
          </p:nvGrpSpPr>
          <p:grpSpPr>
            <a:xfrm>
              <a:off x="3365996" y="1308952"/>
              <a:ext cx="5356862" cy="785203"/>
              <a:chOff x="3365996" y="1308952"/>
              <a:chExt cx="5356862" cy="785203"/>
            </a:xfrm>
          </p:grpSpPr>
          <p:sp>
            <p:nvSpPr>
              <p:cNvPr id="5" name="Rounded Rectangle 4">
                <a:extLst>
                  <a:ext uri="{FF2B5EF4-FFF2-40B4-BE49-F238E27FC236}">
                    <a16:creationId xmlns:a16="http://schemas.microsoft.com/office/drawing/2014/main" id="{8F54FCAE-90E3-A950-4AA8-DD2295CA566E}"/>
                  </a:ext>
                </a:extLst>
              </p:cNvPr>
              <p:cNvSpPr/>
              <p:nvPr/>
            </p:nvSpPr>
            <p:spPr>
              <a:xfrm>
                <a:off x="3365996" y="1308952"/>
                <a:ext cx="5356862" cy="411494"/>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1" name="Rounded Rectangle 10">
                <a:extLst>
                  <a:ext uri="{FF2B5EF4-FFF2-40B4-BE49-F238E27FC236}">
                    <a16:creationId xmlns:a16="http://schemas.microsoft.com/office/drawing/2014/main" id="{5084BA00-EB02-C69C-4237-5F084544388F}"/>
                  </a:ext>
                </a:extLst>
              </p:cNvPr>
              <p:cNvSpPr/>
              <p:nvPr/>
            </p:nvSpPr>
            <p:spPr>
              <a:xfrm>
                <a:off x="6222961" y="1734016"/>
                <a:ext cx="2355518" cy="360139"/>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grpSp>
        <p:sp>
          <p:nvSpPr>
            <p:cNvPr id="18" name="TextBox 17">
              <a:extLst>
                <a:ext uri="{FF2B5EF4-FFF2-40B4-BE49-F238E27FC236}">
                  <a16:creationId xmlns:a16="http://schemas.microsoft.com/office/drawing/2014/main" id="{5799D230-A991-482C-7680-CB0A282AB5F0}"/>
                </a:ext>
              </a:extLst>
            </p:cNvPr>
            <p:cNvSpPr txBox="1"/>
            <p:nvPr/>
          </p:nvSpPr>
          <p:spPr>
            <a:xfrm>
              <a:off x="8053157" y="854327"/>
              <a:ext cx="484853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6">
                      <a:lumMod val="75000"/>
                    </a:schemeClr>
                  </a:solidFill>
                  <a:effectLst/>
                  <a:uFillTx/>
                  <a:latin typeface="Helvetica Neue"/>
                  <a:ea typeface="Helvetica Neue"/>
                  <a:cs typeface="Helvetica Neue"/>
                  <a:sym typeface="Helvetica Neue"/>
                </a:rPr>
                <a:t>higher-order abstract syntax-</a:t>
              </a:r>
              <a:r>
                <a:rPr kumimoji="0" lang="en-US" sz="2400" b="1" i="0" u="none" strike="noStrike" cap="none" spc="0" normalizeH="0" baseline="0" dirty="0" err="1">
                  <a:ln>
                    <a:noFill/>
                  </a:ln>
                  <a:solidFill>
                    <a:schemeClr val="accent6">
                      <a:lumMod val="75000"/>
                    </a:schemeClr>
                  </a:solidFill>
                  <a:effectLst/>
                  <a:uFillTx/>
                  <a:latin typeface="Helvetica Neue"/>
                  <a:ea typeface="Helvetica Neue"/>
                  <a:cs typeface="Helvetica Neue"/>
                  <a:sym typeface="Helvetica Neue"/>
                </a:rPr>
                <a:t>ish</a:t>
              </a:r>
              <a:endParaRPr kumimoji="0" lang="en-US" sz="2400" b="1" i="0" u="none" strike="noStrike" cap="none" spc="0" normalizeH="0" baseline="0" dirty="0">
                <a:ln>
                  <a:noFill/>
                </a:ln>
                <a:solidFill>
                  <a:schemeClr val="accent6">
                    <a:lumMod val="75000"/>
                  </a:schemeClr>
                </a:solidFill>
                <a:effectLst/>
                <a:uFillTx/>
                <a:latin typeface="Helvetica Neue"/>
                <a:ea typeface="Helvetica Neue"/>
                <a:cs typeface="Helvetica Neue"/>
                <a:sym typeface="Helvetica Neue"/>
              </a:endParaRPr>
            </a:p>
          </p:txBody>
        </p:sp>
      </p:grpSp>
      <p:sp>
        <p:nvSpPr>
          <p:cNvPr id="20" name="TextBox 19">
            <a:extLst>
              <a:ext uri="{FF2B5EF4-FFF2-40B4-BE49-F238E27FC236}">
                <a16:creationId xmlns:a16="http://schemas.microsoft.com/office/drawing/2014/main" id="{4181B4A6-9800-C9CD-994F-DCC64B92C44B}"/>
              </a:ext>
            </a:extLst>
          </p:cNvPr>
          <p:cNvSpPr txBox="1"/>
          <p:nvPr/>
        </p:nvSpPr>
        <p:spPr>
          <a:xfrm>
            <a:off x="10774586" y="4859805"/>
            <a:ext cx="223021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8D00"/>
                </a:solidFill>
                <a:effectLst/>
                <a:uFillTx/>
                <a:latin typeface="Helvetica Neue"/>
                <a:ea typeface="Helvetica Neue"/>
                <a:cs typeface="Helvetica Neue"/>
                <a:sym typeface="Helvetica Neue"/>
              </a:rPr>
              <a:t>annotations</a:t>
            </a:r>
          </a:p>
        </p:txBody>
      </p:sp>
    </p:spTree>
    <p:extLst>
      <p:ext uri="{BB962C8B-B14F-4D97-AF65-F5344CB8AC3E}">
        <p14:creationId xmlns:p14="http://schemas.microsoft.com/office/powerpoint/2010/main" val="15007591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500"/>
                                        <p:tgtEl>
                                          <p:spTgt spid="1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1E7FE-B096-BE25-C4E4-7D2D4E56C1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0B938A-3DC3-4C66-EB67-4C0E7F69F650}"/>
              </a:ext>
            </a:extLst>
          </p:cNvPr>
          <p:cNvSpPr>
            <a:spLocks noGrp="1"/>
          </p:cNvSpPr>
          <p:nvPr>
            <p:ph type="title"/>
          </p:nvPr>
        </p:nvSpPr>
        <p:spPr>
          <a:xfrm>
            <a:off x="952500" y="254000"/>
            <a:ext cx="11099800" cy="1039530"/>
          </a:xfrm>
        </p:spPr>
        <p:txBody>
          <a:bodyPr>
            <a:normAutofit/>
          </a:bodyPr>
          <a:lstStyle/>
          <a:p>
            <a:r>
              <a:rPr lang="en-US" sz="4000" dirty="0"/>
              <a:t>What do reified descriptions buy us?</a:t>
            </a:r>
          </a:p>
        </p:txBody>
      </p:sp>
      <p:sp>
        <p:nvSpPr>
          <p:cNvPr id="3" name="Slide Number Placeholder 2">
            <a:extLst>
              <a:ext uri="{FF2B5EF4-FFF2-40B4-BE49-F238E27FC236}">
                <a16:creationId xmlns:a16="http://schemas.microsoft.com/office/drawing/2014/main" id="{B6FB2C6C-C0C1-A7AD-58EA-1F96920E4DB3}"/>
              </a:ext>
            </a:extLst>
          </p:cNvPr>
          <p:cNvSpPr>
            <a:spLocks noGrp="1"/>
          </p:cNvSpPr>
          <p:nvPr>
            <p:ph type="sldNum" sz="quarter" idx="2"/>
          </p:nvPr>
        </p:nvSpPr>
        <p:spPr/>
        <p:txBody>
          <a:bodyPr/>
          <a:lstStyle/>
          <a:p>
            <a:fld id="{86CB4B4D-7CA3-9044-876B-883B54F8677D}" type="slidenum">
              <a:rPr lang="en-US" smtClean="0"/>
              <a:t>19</a:t>
            </a:fld>
            <a:endParaRPr lang="en-US"/>
          </a:p>
        </p:txBody>
      </p:sp>
      <p:grpSp>
        <p:nvGrpSpPr>
          <p:cNvPr id="21" name="Group">
            <a:extLst>
              <a:ext uri="{FF2B5EF4-FFF2-40B4-BE49-F238E27FC236}">
                <a16:creationId xmlns:a16="http://schemas.microsoft.com/office/drawing/2014/main" id="{246E0D59-9E98-3FBC-C9FD-86E36C5C7D72}"/>
              </a:ext>
            </a:extLst>
          </p:cNvPr>
          <p:cNvGrpSpPr/>
          <p:nvPr/>
        </p:nvGrpSpPr>
        <p:grpSpPr>
          <a:xfrm>
            <a:off x="2259487" y="3094928"/>
            <a:ext cx="8819311" cy="3563744"/>
            <a:chOff x="0" y="0"/>
            <a:chExt cx="8819310" cy="3563743"/>
          </a:xfrm>
        </p:grpSpPr>
        <p:grpSp>
          <p:nvGrpSpPr>
            <p:cNvPr id="34" name="Group">
              <a:extLst>
                <a:ext uri="{FF2B5EF4-FFF2-40B4-BE49-F238E27FC236}">
                  <a16:creationId xmlns:a16="http://schemas.microsoft.com/office/drawing/2014/main" id="{C0EEDE56-95AA-3C6A-9423-D6C4D560676D}"/>
                </a:ext>
              </a:extLst>
            </p:cNvPr>
            <p:cNvGrpSpPr/>
            <p:nvPr/>
          </p:nvGrpSpPr>
          <p:grpSpPr>
            <a:xfrm>
              <a:off x="0" y="0"/>
              <a:ext cx="8819310" cy="3563743"/>
              <a:chOff x="0" y="0"/>
              <a:chExt cx="8819309" cy="3563743"/>
            </a:xfrm>
          </p:grpSpPr>
          <p:sp>
            <p:nvSpPr>
              <p:cNvPr id="38" name="Rounded Rectangle">
                <a:extLst>
                  <a:ext uri="{FF2B5EF4-FFF2-40B4-BE49-F238E27FC236}">
                    <a16:creationId xmlns:a16="http://schemas.microsoft.com/office/drawing/2014/main" id="{4FE3DDDB-2829-3757-EE43-038FC6FF4C93}"/>
                  </a:ext>
                </a:extLst>
              </p:cNvPr>
              <p:cNvSpPr/>
              <p:nvPr/>
            </p:nvSpPr>
            <p:spPr>
              <a:xfrm>
                <a:off x="0" y="25400"/>
                <a:ext cx="8819309" cy="353834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39" name="Group">
                <a:extLst>
                  <a:ext uri="{FF2B5EF4-FFF2-40B4-BE49-F238E27FC236}">
                    <a16:creationId xmlns:a16="http://schemas.microsoft.com/office/drawing/2014/main" id="{90AC7009-C4E7-6493-F31E-96F1BA8CBFEB}"/>
                  </a:ext>
                </a:extLst>
              </p:cNvPr>
              <p:cNvGrpSpPr/>
              <p:nvPr/>
            </p:nvGrpSpPr>
            <p:grpSpPr>
              <a:xfrm>
                <a:off x="0" y="0"/>
                <a:ext cx="8819309" cy="353171"/>
                <a:chOff x="0" y="0"/>
                <a:chExt cx="8819308" cy="353170"/>
              </a:xfrm>
            </p:grpSpPr>
            <p:sp>
              <p:nvSpPr>
                <p:cNvPr id="40" name="Rounded Rectangle">
                  <a:extLst>
                    <a:ext uri="{FF2B5EF4-FFF2-40B4-BE49-F238E27FC236}">
                      <a16:creationId xmlns:a16="http://schemas.microsoft.com/office/drawing/2014/main" id="{B410726D-47B1-10B7-A1A7-7C156D3CE80C}"/>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41" name="Rectangle">
                  <a:extLst>
                    <a:ext uri="{FF2B5EF4-FFF2-40B4-BE49-F238E27FC236}">
                      <a16:creationId xmlns:a16="http://schemas.microsoft.com/office/drawing/2014/main" id="{850C6B31-6C4D-2745-F738-ED7BCA1021D8}"/>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35" name="Circle">
              <a:extLst>
                <a:ext uri="{FF2B5EF4-FFF2-40B4-BE49-F238E27FC236}">
                  <a16:creationId xmlns:a16="http://schemas.microsoft.com/office/drawing/2014/main" id="{FD6730E9-EEEA-105A-2647-A8828EAD0BF4}"/>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 name="Circle">
              <a:extLst>
                <a:ext uri="{FF2B5EF4-FFF2-40B4-BE49-F238E27FC236}">
                  <a16:creationId xmlns:a16="http://schemas.microsoft.com/office/drawing/2014/main" id="{70E31522-E5D1-3EBA-98B2-90CE130E37A5}"/>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 name="Circle">
              <a:extLst>
                <a:ext uri="{FF2B5EF4-FFF2-40B4-BE49-F238E27FC236}">
                  <a16:creationId xmlns:a16="http://schemas.microsoft.com/office/drawing/2014/main" id="{4CFB9EB9-3615-AB9E-C3F0-F6254F7D0D1E}"/>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2" name="Module Type UInt63.…">
            <a:extLst>
              <a:ext uri="{FF2B5EF4-FFF2-40B4-BE49-F238E27FC236}">
                <a16:creationId xmlns:a16="http://schemas.microsoft.com/office/drawing/2014/main" id="{2203180F-CA2A-29D8-27D3-D8054E5222DC}"/>
              </a:ext>
            </a:extLst>
          </p:cNvPr>
          <p:cNvSpPr txBox="1"/>
          <p:nvPr/>
        </p:nvSpPr>
        <p:spPr>
          <a:xfrm>
            <a:off x="2336593" y="3533141"/>
            <a:ext cx="9142256" cy="3295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Definition</a:t>
            </a:r>
            <a:r>
              <a:rPr lang="en-US" sz="2000" dirty="0">
                <a:solidFill>
                  <a:schemeClr val="tx1"/>
                </a:solidFill>
              </a:rPr>
              <a:t> </a:t>
            </a:r>
            <a:r>
              <a:rPr lang="en-US" sz="2000" dirty="0" err="1">
                <a:solidFill>
                  <a:schemeClr val="tx1"/>
                </a:solidFill>
              </a:rPr>
              <a:t>to_nat_desc</a:t>
            </a:r>
            <a:r>
              <a:rPr lang="en-US" sz="2000" dirty="0">
                <a:solidFill>
                  <a:schemeClr val="tx1"/>
                </a:solidFill>
              </a:rPr>
              <a:t> : </a:t>
            </a:r>
            <a:r>
              <a:rPr lang="en-US" sz="2000" dirty="0" err="1">
                <a:solidFill>
                  <a:schemeClr val="tx1"/>
                </a:solidFill>
              </a:rPr>
              <a:t>fn_desc</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fn_type_reified</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000" dirty="0">
                <a:solidFill>
                  <a:schemeClr val="tx1"/>
                </a:solidFill>
              </a:rPr>
              <a:t> FM.uint63 opaque (</a:t>
            </a:r>
            <a:r>
              <a:rPr lang="en-US" sz="2000" dirty="0">
                <a:solidFill>
                  <a:srgbClr val="FF0000"/>
                </a:solidFill>
              </a:rPr>
              <a:t>fun</a:t>
            </a:r>
            <a:r>
              <a:rPr lang="en-US" sz="2000" dirty="0">
                <a:solidFill>
                  <a:schemeClr val="tx1"/>
                </a:solidFill>
              </a:rPr>
              <a:t> _ =&gt;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000" dirty="0">
                <a:solidFill>
                  <a:schemeClr val="tx1"/>
                </a:solidFill>
              </a:rPr>
              <a:t> </a:t>
            </a:r>
            <a:r>
              <a:rPr lang="en-US" sz="2000" dirty="0" err="1">
                <a:solidFill>
                  <a:schemeClr val="tx1"/>
                </a:solidFill>
              </a:rPr>
              <a:t>nat</a:t>
            </a:r>
            <a:r>
              <a:rPr lang="en-US" sz="2000" dirty="0">
                <a:solidFill>
                  <a:schemeClr val="tx1"/>
                </a:solidFill>
              </a:rPr>
              <a:t> transparent)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foreign_fn</a:t>
            </a:r>
            <a:r>
              <a:rPr lang="en-US" sz="2000" dirty="0">
                <a:solidFill>
                  <a:schemeClr val="tx1"/>
                </a:solidFill>
              </a:rPr>
              <a:t> := </a:t>
            </a:r>
            <a:r>
              <a:rPr lang="en-US" sz="2000" dirty="0" err="1">
                <a:solidFill>
                  <a:schemeClr val="tx1"/>
                </a:solidFill>
              </a:rPr>
              <a:t>C.to_nat</a:t>
            </a: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model_fn</a:t>
            </a:r>
            <a:r>
              <a:rPr lang="en-US" sz="2000" dirty="0">
                <a:solidFill>
                  <a:schemeClr val="tx1"/>
                </a:solidFill>
              </a:rPr>
              <a:t> := </a:t>
            </a:r>
            <a:r>
              <a:rPr lang="en-US" sz="2000" dirty="0">
                <a:solidFill>
                  <a:srgbClr val="FF0000"/>
                </a:solidFill>
              </a:rPr>
              <a:t>fun</a:t>
            </a:r>
            <a:r>
              <a:rPr lang="en-US" sz="2000" dirty="0">
                <a:solidFill>
                  <a:schemeClr val="tx1"/>
                </a:solidFill>
              </a:rPr>
              <a:t> '(x; </a:t>
            </a:r>
            <a:r>
              <a:rPr lang="en-US" sz="2000" dirty="0" err="1">
                <a:solidFill>
                  <a:schemeClr val="tx1"/>
                </a:solidFill>
              </a:rPr>
              <a:t>tt</a:t>
            </a:r>
            <a:r>
              <a:rPr lang="en-US" sz="2000" dirty="0">
                <a:solidFill>
                  <a:schemeClr val="tx1"/>
                </a:solidFill>
              </a:rPr>
              <a:t>) =&gt; </a:t>
            </a:r>
            <a:r>
              <a:rPr lang="en-US" sz="2000" dirty="0" err="1">
                <a:solidFill>
                  <a:schemeClr val="tx1"/>
                </a:solidFill>
              </a:rPr>
              <a:t>FM.to_nat</a:t>
            </a:r>
            <a:r>
              <a:rPr lang="en-US" sz="2000" dirty="0">
                <a:solidFill>
                  <a:schemeClr val="tx1"/>
                </a:solidFill>
              </a:rPr>
              <a:t> x</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fn_arity</a:t>
            </a:r>
            <a:r>
              <a:rPr lang="en-US" sz="2000" dirty="0">
                <a:solidFill>
                  <a:schemeClr val="tx1"/>
                </a:solidFill>
              </a:rPr>
              <a:t> := 1</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c_name</a:t>
            </a:r>
            <a:r>
              <a:rPr lang="en-US" sz="2000" dirty="0">
                <a:solidFill>
                  <a:schemeClr val="tx1"/>
                </a:solidFill>
              </a:rPr>
              <a:t> := "int63_to_nat"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43" name="user's Coq code">
            <a:extLst>
              <a:ext uri="{FF2B5EF4-FFF2-40B4-BE49-F238E27FC236}">
                <a16:creationId xmlns:a16="http://schemas.microsoft.com/office/drawing/2014/main" id="{57800BFE-620C-9AC5-0061-5BC428449A49}"/>
              </a:ext>
            </a:extLst>
          </p:cNvPr>
          <p:cNvSpPr txBox="1"/>
          <p:nvPr/>
        </p:nvSpPr>
        <p:spPr>
          <a:xfrm>
            <a:off x="5825162" y="3092570"/>
            <a:ext cx="1687963"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a:t>
            </a:r>
            <a:r>
              <a:rPr lang="en-US" dirty="0"/>
              <a:t>proof</a:t>
            </a:r>
            <a:endParaRPr dirty="0"/>
          </a:p>
        </p:txBody>
      </p:sp>
      <p:sp>
        <p:nvSpPr>
          <p:cNvPr id="44" name="Rounded Rectangle 43">
            <a:extLst>
              <a:ext uri="{FF2B5EF4-FFF2-40B4-BE49-F238E27FC236}">
                <a16:creationId xmlns:a16="http://schemas.microsoft.com/office/drawing/2014/main" id="{3B80CB61-D365-4CE9-5388-508009B5265D}"/>
              </a:ext>
            </a:extLst>
          </p:cNvPr>
          <p:cNvSpPr/>
          <p:nvPr/>
        </p:nvSpPr>
        <p:spPr>
          <a:xfrm>
            <a:off x="4640553" y="4828096"/>
            <a:ext cx="1076189" cy="348266"/>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45" name="Rounded Rectangle 44">
            <a:extLst>
              <a:ext uri="{FF2B5EF4-FFF2-40B4-BE49-F238E27FC236}">
                <a16:creationId xmlns:a16="http://schemas.microsoft.com/office/drawing/2014/main" id="{175833B1-E1F8-EF47-1955-21335D24688A}"/>
              </a:ext>
            </a:extLst>
          </p:cNvPr>
          <p:cNvSpPr/>
          <p:nvPr/>
        </p:nvSpPr>
        <p:spPr>
          <a:xfrm>
            <a:off x="4433805" y="5176362"/>
            <a:ext cx="3149443" cy="348267"/>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46" name="CertiCoq">
            <a:extLst>
              <a:ext uri="{FF2B5EF4-FFF2-40B4-BE49-F238E27FC236}">
                <a16:creationId xmlns:a16="http://schemas.microsoft.com/office/drawing/2014/main" id="{1FD089C5-3A41-9011-B6AC-99536E16DCD6}"/>
              </a:ext>
            </a:extLst>
          </p:cNvPr>
          <p:cNvSpPr/>
          <p:nvPr/>
        </p:nvSpPr>
        <p:spPr>
          <a:xfrm>
            <a:off x="4008747" y="1657178"/>
            <a:ext cx="4980531"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1. type safety</a:t>
            </a:r>
          </a:p>
        </p:txBody>
      </p:sp>
    </p:spTree>
    <p:extLst>
      <p:ext uri="{BB962C8B-B14F-4D97-AF65-F5344CB8AC3E}">
        <p14:creationId xmlns:p14="http://schemas.microsoft.com/office/powerpoint/2010/main" val="4272199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dissolve">
                                      <p:cBhvr>
                                        <p:cTn id="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veri without text.png" descr="veri without text.png"/>
          <p:cNvPicPr>
            <a:picLocks noChangeAspect="1"/>
          </p:cNvPicPr>
          <p:nvPr/>
        </p:nvPicPr>
        <p:blipFill>
          <a:blip r:embed="rId3"/>
          <a:stretch>
            <a:fillRect/>
          </a:stretch>
        </p:blipFill>
        <p:spPr>
          <a:xfrm>
            <a:off x="1328080" y="2763854"/>
            <a:ext cx="5054601" cy="4800601"/>
          </a:xfrm>
          <a:prstGeom prst="rect">
            <a:avLst/>
          </a:prstGeom>
          <a:ln w="12700">
            <a:miter lim="400000"/>
          </a:ln>
        </p:spPr>
      </p:pic>
      <p:pic>
        <p:nvPicPr>
          <p:cNvPr id="162" name="ffi without text.png" descr="ffi without text.png"/>
          <p:cNvPicPr>
            <a:picLocks noChangeAspect="1"/>
          </p:cNvPicPr>
          <p:nvPr/>
        </p:nvPicPr>
        <p:blipFill>
          <a:blip r:embed="rId4"/>
          <a:stretch>
            <a:fillRect/>
          </a:stretch>
        </p:blipFill>
        <p:spPr>
          <a:xfrm>
            <a:off x="6835225" y="1862293"/>
            <a:ext cx="5054601" cy="4800601"/>
          </a:xfrm>
          <a:prstGeom prst="rect">
            <a:avLst/>
          </a:prstGeom>
          <a:ln w="12700">
            <a:miter lim="400000"/>
          </a:ln>
        </p:spPr>
      </p:pic>
      <p:sp>
        <p:nvSpPr>
          <p:cNvPr id="163" name="Slide Numbe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pic>
        <p:nvPicPr>
          <p:cNvPr id="2" name="tick.png" descr="tick.png">
            <a:extLst>
              <a:ext uri="{FF2B5EF4-FFF2-40B4-BE49-F238E27FC236}">
                <a16:creationId xmlns:a16="http://schemas.microsoft.com/office/drawing/2014/main" id="{E0BD021F-D4F3-BAA0-E45B-6CF8476DD11D}"/>
              </a:ext>
            </a:extLst>
          </p:cNvPr>
          <p:cNvPicPr>
            <a:picLocks noChangeAspect="1"/>
          </p:cNvPicPr>
          <p:nvPr/>
        </p:nvPicPr>
        <p:blipFill>
          <a:blip r:embed="rId5"/>
          <a:stretch>
            <a:fillRect/>
          </a:stretch>
        </p:blipFill>
        <p:spPr>
          <a:xfrm>
            <a:off x="4429115" y="6123837"/>
            <a:ext cx="1854856" cy="1577693"/>
          </a:xfrm>
          <a:prstGeom prst="rect">
            <a:avLst/>
          </a:prstGeom>
          <a:ln w="12700">
            <a:miter lim="400000"/>
          </a:ln>
        </p:spPr>
      </p:pic>
      <p:pic>
        <p:nvPicPr>
          <p:cNvPr id="3" name="tick.png" descr="tick.png">
            <a:extLst>
              <a:ext uri="{FF2B5EF4-FFF2-40B4-BE49-F238E27FC236}">
                <a16:creationId xmlns:a16="http://schemas.microsoft.com/office/drawing/2014/main" id="{9EAAD022-0F1E-F3B6-244F-B089B110A394}"/>
              </a:ext>
            </a:extLst>
          </p:cNvPr>
          <p:cNvPicPr>
            <a:picLocks noChangeAspect="1"/>
          </p:cNvPicPr>
          <p:nvPr/>
        </p:nvPicPr>
        <p:blipFill>
          <a:blip r:embed="rId5"/>
          <a:stretch>
            <a:fillRect/>
          </a:stretch>
        </p:blipFill>
        <p:spPr>
          <a:xfrm>
            <a:off x="7855596" y="6123836"/>
            <a:ext cx="1854856" cy="1577693"/>
          </a:xfrm>
          <a:prstGeom prst="rect">
            <a:avLst/>
          </a:prstGeom>
          <a:ln w="12700">
            <a:miter lim="400000"/>
          </a:ln>
        </p:spPr>
      </p:pic>
      <p:sp>
        <p:nvSpPr>
          <p:cNvPr id="4" name="?">
            <a:extLst>
              <a:ext uri="{FF2B5EF4-FFF2-40B4-BE49-F238E27FC236}">
                <a16:creationId xmlns:a16="http://schemas.microsoft.com/office/drawing/2014/main" id="{03DC459C-4D7F-6D5A-25E4-B6602B87868B}"/>
              </a:ext>
            </a:extLst>
          </p:cNvPr>
          <p:cNvSpPr txBox="1"/>
          <p:nvPr/>
        </p:nvSpPr>
        <p:spPr>
          <a:xfrm>
            <a:off x="5913115" y="6685848"/>
            <a:ext cx="1171795" cy="241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5000">
                <a:solidFill>
                  <a:schemeClr val="accent6">
                    <a:satOff val="-15808"/>
                    <a:lumOff val="-17557"/>
                  </a:schemeClr>
                </a:solidFill>
              </a:defRPr>
            </a:lvl1pPr>
          </a:lstStyle>
          <a:p>
            <a:r>
              <a:rPr dirty="0"/>
              <a:t>?</a:t>
            </a:r>
            <a:endParaRPr sz="3200"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000000 0.000000 L 0.080209 0.000000" pathEditMode="relative">
                                      <p:cBhvr>
                                        <p:cTn id="6" dur="1000" fill="hold"/>
                                        <p:tgtEl>
                                          <p:spTgt spid="161"/>
                                        </p:tgtEl>
                                        <p:attrNameLst>
                                          <p:attrName>ppt_x</p:attrName>
                                          <p:attrName>ppt_y</p:attrName>
                                        </p:attrNameLst>
                                      </p:cBhvr>
                                    </p:animMotion>
                                  </p:childTnLst>
                                </p:cTn>
                              </p:par>
                            </p:childTnLst>
                          </p:cTn>
                        </p:par>
                        <p:par>
                          <p:cTn id="7" fill="hold">
                            <p:stCondLst>
                              <p:cond delay="0"/>
                            </p:stCondLst>
                            <p:childTnLst>
                              <p:par>
                                <p:cTn id="8" presetID="-1" presetClass="path" presetSubtype="0" accel="50000" decel="50000" fill="hold" nodeType="withEffect">
                                  <p:stCondLst>
                                    <p:cond delay="0"/>
                                  </p:stCondLst>
                                  <p:childTnLst>
                                    <p:animMotion origin="layout" path="M 0.000000 0.000000 L -0.048328 0.000000" pathEditMode="relative">
                                      <p:cBhvr>
                                        <p:cTn id="9" dur="1000" fill="hold"/>
                                        <p:tgtEl>
                                          <p:spTgt spid="162"/>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iterate>
                                    <p:tmAbs val="0"/>
                                  </p:iterate>
                                  <p:childTnLst>
                                    <p:set>
                                      <p:cBhvr>
                                        <p:cTn id="13" fill="hold"/>
                                        <p:tgtEl>
                                          <p:spTgt spid="2"/>
                                        </p:tgtEl>
                                        <p:attrNameLst>
                                          <p:attrName>style.visibility</p:attrName>
                                        </p:attrNameLst>
                                      </p:cBhvr>
                                      <p:to>
                                        <p:strVal val="visible"/>
                                      </p:to>
                                    </p:set>
                                    <p:animEffect transition="in" filter="wipe(left)">
                                      <p:cBhvr>
                                        <p:cTn id="14" dur="500"/>
                                        <p:tgtEl>
                                          <p:spTgt spid="2"/>
                                        </p:tgtEl>
                                      </p:cBhvr>
                                    </p:animEffect>
                                  </p:childTnLst>
                                </p:cTn>
                              </p:par>
                              <p:par>
                                <p:cTn id="15" presetID="22" presetClass="entr" presetSubtype="8" fill="hold" grpId="0" nodeType="withEffect">
                                  <p:stCondLst>
                                    <p:cond delay="0"/>
                                  </p:stCondLst>
                                  <p:iterate>
                                    <p:tmAbs val="0"/>
                                  </p:iterate>
                                  <p:childTnLst>
                                    <p:set>
                                      <p:cBhvr>
                                        <p:cTn id="16" fill="hold"/>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fill="hold" grpId="1" nodeType="clickEffect">
                                  <p:stCondLst>
                                    <p:cond delay="0"/>
                                  </p:stCondLst>
                                  <p:iterate>
                                    <p:tmAbs val="0"/>
                                  </p:iterate>
                                  <p:childTnLst>
                                    <p:animEffect transition="out" filter="fade">
                                      <p:cBhvr>
                                        <p:cTn id="21" dur="500" fill="hold"/>
                                        <p:tgtEl>
                                          <p:spTgt spid="2"/>
                                        </p:tgtEl>
                                      </p:cBhvr>
                                    </p:animEffect>
                                    <p:set>
                                      <p:cBhvr>
                                        <p:cTn id="22" fill="hold">
                                          <p:stCondLst>
                                            <p:cond delay="499"/>
                                          </p:stCondLst>
                                        </p:cTn>
                                        <p:tgtEl>
                                          <p:spTgt spid="2"/>
                                        </p:tgtEl>
                                        <p:attrNameLst>
                                          <p:attrName>style.visibility</p:attrName>
                                        </p:attrNameLst>
                                      </p:cBhvr>
                                      <p:to>
                                        <p:strVal val="hidden"/>
                                      </p:to>
                                    </p:set>
                                  </p:childTnLst>
                                </p:cTn>
                              </p:par>
                              <p:par>
                                <p:cTn id="23" presetID="10" presetClass="exit" fill="hold" grpId="1" nodeType="withEffect">
                                  <p:stCondLst>
                                    <p:cond delay="0"/>
                                  </p:stCondLst>
                                  <p:iterate>
                                    <p:tmAbs val="0"/>
                                  </p:iterate>
                                  <p:childTnLst>
                                    <p:animEffect transition="out" filter="fade">
                                      <p:cBhvr>
                                        <p:cTn id="24" dur="500" fill="hold"/>
                                        <p:tgtEl>
                                          <p:spTgt spid="3"/>
                                        </p:tgtEl>
                                      </p:cBhvr>
                                    </p:animEffect>
                                    <p:set>
                                      <p:cBhvr>
                                        <p:cTn id="25" fill="hold">
                                          <p:stCondLst>
                                            <p:cond delay="499"/>
                                          </p:stCondLst>
                                        </p:cTn>
                                        <p:tgtEl>
                                          <p:spTgt spid="3"/>
                                        </p:tgtEl>
                                        <p:attrNameLst>
                                          <p:attrName>style.visibility</p:attrName>
                                        </p:attrNameLst>
                                      </p:cBhvr>
                                      <p:to>
                                        <p:strVal val="hidden"/>
                                      </p:to>
                                    </p:set>
                                  </p:childTnLst>
                                </p:cTn>
                              </p:par>
                            </p:childTnLst>
                          </p:cTn>
                        </p:par>
                        <p:par>
                          <p:cTn id="26" fill="hold">
                            <p:stCondLst>
                              <p:cond delay="500"/>
                            </p:stCondLst>
                            <p:childTnLst>
                              <p:par>
                                <p:cTn id="27" presetID="10" presetClass="entr" fill="hold" grpId="0" nodeType="afterEffect">
                                  <p:stCondLst>
                                    <p:cond delay="0"/>
                                  </p:stCondLst>
                                  <p:iterate>
                                    <p:tmAbs val="0"/>
                                  </p:iterate>
                                  <p:childTnLst>
                                    <p:set>
                                      <p:cBhvr>
                                        <p:cTn id="28" fill="hold"/>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2" grpId="1" animBg="1" advAuto="0"/>
      <p:bldP spid="3" grpId="0" animBg="1" advAuto="0"/>
      <p:bldP spid="3" grpId="1" animBg="1" advAuto="0"/>
      <p:bldP spid="4"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F0FF8-E7A9-A1CF-463E-7B93801F29F0}"/>
            </a:ext>
          </a:extLst>
        </p:cNvPr>
        <p:cNvGrpSpPr/>
        <p:nvPr/>
      </p:nvGrpSpPr>
      <p:grpSpPr>
        <a:xfrm>
          <a:off x="0" y="0"/>
          <a:ext cx="0" cy="0"/>
          <a:chOff x="0" y="0"/>
          <a:chExt cx="0" cy="0"/>
        </a:xfrm>
      </p:grpSpPr>
      <p:grpSp>
        <p:nvGrpSpPr>
          <p:cNvPr id="501" name="Group">
            <a:extLst>
              <a:ext uri="{FF2B5EF4-FFF2-40B4-BE49-F238E27FC236}">
                <a16:creationId xmlns:a16="http://schemas.microsoft.com/office/drawing/2014/main" id="{6D1A60EA-50F4-EF3F-BBC6-C52F5D305C4F}"/>
              </a:ext>
            </a:extLst>
          </p:cNvPr>
          <p:cNvGrpSpPr/>
          <p:nvPr/>
        </p:nvGrpSpPr>
        <p:grpSpPr>
          <a:xfrm>
            <a:off x="1078265" y="771023"/>
            <a:ext cx="11181755" cy="7093954"/>
            <a:chOff x="0" y="0"/>
            <a:chExt cx="11181754" cy="7093953"/>
          </a:xfrm>
        </p:grpSpPr>
        <p:grpSp>
          <p:nvGrpSpPr>
            <p:cNvPr id="497" name="Group">
              <a:extLst>
                <a:ext uri="{FF2B5EF4-FFF2-40B4-BE49-F238E27FC236}">
                  <a16:creationId xmlns:a16="http://schemas.microsoft.com/office/drawing/2014/main" id="{39CB1804-7CEC-F7F7-546E-BB84BDFA5223}"/>
                </a:ext>
              </a:extLst>
            </p:cNvPr>
            <p:cNvGrpSpPr/>
            <p:nvPr/>
          </p:nvGrpSpPr>
          <p:grpSpPr>
            <a:xfrm>
              <a:off x="0" y="0"/>
              <a:ext cx="11181755" cy="7093954"/>
              <a:chOff x="0" y="0"/>
              <a:chExt cx="11181754" cy="7093954"/>
            </a:xfrm>
          </p:grpSpPr>
          <p:grpSp>
            <p:nvGrpSpPr>
              <p:cNvPr id="494" name="Group">
                <a:extLst>
                  <a:ext uri="{FF2B5EF4-FFF2-40B4-BE49-F238E27FC236}">
                    <a16:creationId xmlns:a16="http://schemas.microsoft.com/office/drawing/2014/main" id="{7DBB23BE-8E81-FAA5-394B-B86FBF13553A}"/>
                  </a:ext>
                </a:extLst>
              </p:cNvPr>
              <p:cNvGrpSpPr/>
              <p:nvPr/>
            </p:nvGrpSpPr>
            <p:grpSpPr>
              <a:xfrm>
                <a:off x="0" y="0"/>
                <a:ext cx="11181755" cy="7088783"/>
                <a:chOff x="0" y="0"/>
                <a:chExt cx="11181754" cy="7088782"/>
              </a:xfrm>
            </p:grpSpPr>
            <p:sp>
              <p:nvSpPr>
                <p:cNvPr id="490" name="Rounded Rectangle">
                  <a:extLst>
                    <a:ext uri="{FF2B5EF4-FFF2-40B4-BE49-F238E27FC236}">
                      <a16:creationId xmlns:a16="http://schemas.microsoft.com/office/drawing/2014/main" id="{F81C3DC5-281B-B55E-23D3-6581D56E6D3E}"/>
                    </a:ext>
                  </a:extLst>
                </p:cNvPr>
                <p:cNvSpPr/>
                <p:nvPr/>
              </p:nvSpPr>
              <p:spPr>
                <a:xfrm>
                  <a:off x="0" y="25400"/>
                  <a:ext cx="11181755" cy="7063383"/>
                </a:xfrm>
                <a:prstGeom prst="roundRect">
                  <a:avLst>
                    <a:gd name="adj" fmla="val 1789"/>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493" name="Group">
                  <a:extLst>
                    <a:ext uri="{FF2B5EF4-FFF2-40B4-BE49-F238E27FC236}">
                      <a16:creationId xmlns:a16="http://schemas.microsoft.com/office/drawing/2014/main" id="{00338692-8EF2-53D0-1A1E-F67358F71419}"/>
                    </a:ext>
                  </a:extLst>
                </p:cNvPr>
                <p:cNvGrpSpPr/>
                <p:nvPr/>
              </p:nvGrpSpPr>
              <p:grpSpPr>
                <a:xfrm>
                  <a:off x="0" y="0"/>
                  <a:ext cx="11181755" cy="353170"/>
                  <a:chOff x="0" y="0"/>
                  <a:chExt cx="11181754" cy="353169"/>
                </a:xfrm>
              </p:grpSpPr>
              <p:sp>
                <p:nvSpPr>
                  <p:cNvPr id="491" name="Rounded Rectangle">
                    <a:extLst>
                      <a:ext uri="{FF2B5EF4-FFF2-40B4-BE49-F238E27FC236}">
                        <a16:creationId xmlns:a16="http://schemas.microsoft.com/office/drawing/2014/main" id="{F8998DC6-93D6-9CEE-A21E-881D87E76CDE}"/>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2" name="Rectangle">
                    <a:extLst>
                      <a:ext uri="{FF2B5EF4-FFF2-40B4-BE49-F238E27FC236}">
                        <a16:creationId xmlns:a16="http://schemas.microsoft.com/office/drawing/2014/main" id="{DCD6E97C-BAAF-17F5-33E4-28AB36B0A6F6}"/>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495" name="Line">
                <a:extLst>
                  <a:ext uri="{FF2B5EF4-FFF2-40B4-BE49-F238E27FC236}">
                    <a16:creationId xmlns:a16="http://schemas.microsoft.com/office/drawing/2014/main" id="{4916E0B4-EB97-CF1A-B240-8D0B95BAED49}"/>
                  </a:ext>
                </a:extLst>
              </p:cNvPr>
              <p:cNvSpPr/>
              <p:nvPr/>
            </p:nvSpPr>
            <p:spPr>
              <a:xfrm flipV="1">
                <a:off x="5590877" y="422155"/>
                <a:ext cx="1" cy="6671800"/>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6" name="Line">
                <a:extLst>
                  <a:ext uri="{FF2B5EF4-FFF2-40B4-BE49-F238E27FC236}">
                    <a16:creationId xmlns:a16="http://schemas.microsoft.com/office/drawing/2014/main" id="{CB40C39B-C1B1-B0C9-C6FE-AC60C781AA25}"/>
                  </a:ext>
                </a:extLst>
              </p:cNvPr>
              <p:cNvSpPr/>
              <p:nvPr/>
            </p:nvSpPr>
            <p:spPr>
              <a:xfrm flipH="1" flipV="1">
                <a:off x="5576492" y="3467248"/>
                <a:ext cx="5568785" cy="1"/>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98" name="Circle">
              <a:extLst>
                <a:ext uri="{FF2B5EF4-FFF2-40B4-BE49-F238E27FC236}">
                  <a16:creationId xmlns:a16="http://schemas.microsoft.com/office/drawing/2014/main" id="{3C8605D8-2BC3-633F-7D14-B86664C142EE}"/>
                </a:ext>
              </a:extLst>
            </p:cNvPr>
            <p:cNvSpPr/>
            <p:nvPr/>
          </p:nvSpPr>
          <p:spPr>
            <a:xfrm>
              <a:off x="88900" y="63500"/>
              <a:ext cx="226170"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9" name="Circle">
              <a:extLst>
                <a:ext uri="{FF2B5EF4-FFF2-40B4-BE49-F238E27FC236}">
                  <a16:creationId xmlns:a16="http://schemas.microsoft.com/office/drawing/2014/main" id="{AEBFFDE6-CDC1-0C6D-CC96-F4C45D2AD5D8}"/>
                </a:ext>
              </a:extLst>
            </p:cNvPr>
            <p:cNvSpPr/>
            <p:nvPr/>
          </p:nvSpPr>
          <p:spPr>
            <a:xfrm>
              <a:off x="381000" y="59580"/>
              <a:ext cx="226170"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0" name="Circle">
              <a:extLst>
                <a:ext uri="{FF2B5EF4-FFF2-40B4-BE49-F238E27FC236}">
                  <a16:creationId xmlns:a16="http://schemas.microsoft.com/office/drawing/2014/main" id="{707E80C0-B77D-A624-3C94-CF747828F73B}"/>
                </a:ext>
              </a:extLst>
            </p:cNvPr>
            <p:cNvSpPr/>
            <p:nvPr/>
          </p:nvSpPr>
          <p:spPr>
            <a:xfrm>
              <a:off x="673100" y="59580"/>
              <a:ext cx="226170"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502" name="forall x : nat,…">
            <a:extLst>
              <a:ext uri="{FF2B5EF4-FFF2-40B4-BE49-F238E27FC236}">
                <a16:creationId xmlns:a16="http://schemas.microsoft.com/office/drawing/2014/main" id="{0C0D3DAD-2FD8-8961-D089-9173CDBFE585}"/>
              </a:ext>
            </a:extLst>
          </p:cNvPr>
          <p:cNvSpPr txBox="1"/>
          <p:nvPr/>
        </p:nvSpPr>
        <p:spPr>
          <a:xfrm>
            <a:off x="6858951" y="4318000"/>
            <a:ext cx="5220990" cy="456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b="0" spc="-96">
                <a:latin typeface="Iosevka Medium"/>
                <a:ea typeface="Iosevka Medium"/>
                <a:cs typeface="Iosevka Medium"/>
                <a:sym typeface="Iosevka Medium"/>
              </a:defRPr>
            </a:pPr>
            <a:r>
              <a:rPr lang="en-US" sz="2300" b="0" dirty="0">
                <a:latin typeface="Iosevka" panose="02000509030000000004" pitchFamily="49" charset="0"/>
                <a:ea typeface="Iosevka" panose="02000509030000000004" pitchFamily="49" charset="0"/>
                <a:cs typeface="Iosevka" panose="02000509030000000004" pitchFamily="49" charset="0"/>
              </a:rPr>
              <a:t>C.uint63 -&gt;</a:t>
            </a:r>
            <a:r>
              <a:rPr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latin typeface="Iosevka" panose="02000509030000000004" pitchFamily="49" charset="0"/>
                <a:ea typeface="Iosevka" panose="02000509030000000004" pitchFamily="49" charset="0"/>
                <a:cs typeface="Iosevka" panose="02000509030000000004" pitchFamily="49" charset="0"/>
              </a:rPr>
              <a:t>nat</a:t>
            </a:r>
            <a:endParaRPr sz="2300" b="0" dirty="0">
              <a:latin typeface="Iosevka" panose="02000509030000000004" pitchFamily="49" charset="0"/>
              <a:ea typeface="Iosevka" panose="02000509030000000004" pitchFamily="49" charset="0"/>
              <a:cs typeface="Iosevka" panose="02000509030000000004" pitchFamily="49" charset="0"/>
            </a:endParaRPr>
          </a:p>
        </p:txBody>
      </p:sp>
      <p:grpSp>
        <p:nvGrpSpPr>
          <p:cNvPr id="505" name="Group">
            <a:extLst>
              <a:ext uri="{FF2B5EF4-FFF2-40B4-BE49-F238E27FC236}">
                <a16:creationId xmlns:a16="http://schemas.microsoft.com/office/drawing/2014/main" id="{756B3BBF-845E-B490-BADD-B224D1A21421}"/>
              </a:ext>
            </a:extLst>
          </p:cNvPr>
          <p:cNvGrpSpPr/>
          <p:nvPr/>
        </p:nvGrpSpPr>
        <p:grpSpPr>
          <a:xfrm>
            <a:off x="1127996" y="1270000"/>
            <a:ext cx="6062141" cy="1260328"/>
            <a:chOff x="-142004" y="0"/>
            <a:chExt cx="6062140" cy="1260327"/>
          </a:xfrm>
        </p:grpSpPr>
        <p:sp>
          <p:nvSpPr>
            <p:cNvPr id="503" name="Rectangle">
              <a:extLst>
                <a:ext uri="{FF2B5EF4-FFF2-40B4-BE49-F238E27FC236}">
                  <a16:creationId xmlns:a16="http://schemas.microsoft.com/office/drawing/2014/main" id="{D7575D56-D04A-DCB1-8682-B36FF858351A}"/>
                </a:ext>
              </a:extLst>
            </p:cNvPr>
            <p:cNvSpPr/>
            <p:nvPr/>
          </p:nvSpPr>
          <p:spPr>
            <a:xfrm>
              <a:off x="-142004" y="0"/>
              <a:ext cx="5540009" cy="554385"/>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4" name="Eval cbn in model_spec from_nat_ep.…">
              <a:extLst>
                <a:ext uri="{FF2B5EF4-FFF2-40B4-BE49-F238E27FC236}">
                  <a16:creationId xmlns:a16="http://schemas.microsoft.com/office/drawing/2014/main" id="{5E97E089-6F22-BA06-2D73-D9893E0F55E5}"/>
                </a:ext>
              </a:extLst>
            </p:cNvPr>
            <p:cNvSpPr txBox="1"/>
            <p:nvPr/>
          </p:nvSpPr>
          <p:spPr>
            <a:xfrm>
              <a:off x="-102835" y="95907"/>
              <a:ext cx="6022971" cy="11644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to_foreign_fn_type</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dirty="0" err="1">
                  <a:solidFill>
                    <a:schemeClr val="tx1"/>
                  </a:solidFill>
                </a:rPr>
                <a:t>to_nat_desc</a:t>
              </a:r>
              <a:r>
                <a:rPr lang="en-US" sz="2300" dirty="0">
                  <a:solidFill>
                    <a:schemeClr val="tx1"/>
                  </a:solidFill>
                </a:rPr>
                <a:t>)</a:t>
              </a:r>
              <a:r>
                <a:rPr lang="en-US" sz="2300" b="0" dirty="0">
                  <a:latin typeface="Iosevka" panose="02000509030000000004" pitchFamily="49" charset="0"/>
                  <a:ea typeface="Iosevka" panose="02000509030000000004" pitchFamily="49" charset="0"/>
                  <a:cs typeface="Iosevka" panose="02000509030000000004" pitchFamily="49" charset="0"/>
                </a:rPr>
                <a:t>.</a:t>
              </a:r>
            </a:p>
            <a:p>
              <a:pPr algn="l">
                <a:defRPr b="0" spc="-96">
                  <a:latin typeface="Iosevka Medium"/>
                  <a:ea typeface="Iosevka Medium"/>
                  <a:cs typeface="Iosevka Medium"/>
                  <a:sym typeface="Iosevka Medium"/>
                </a:defRPr>
              </a:pPr>
              <a:endParaRPr lang="en-US"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(reflect </a:t>
              </a:r>
              <a:r>
                <a:rPr lang="en-US" sz="2300" dirty="0" err="1">
                  <a:solidFill>
                    <a:schemeClr val="tx1"/>
                  </a:solidFill>
                </a:rPr>
                <a:t>to_nat_desc</a:t>
              </a:r>
              <a:r>
                <a:rPr lang="en-US" sz="2300" dirty="0">
                  <a:solidFill>
                    <a:schemeClr val="tx1"/>
                  </a:solidFill>
                </a:rPr>
                <a:t>)</a:t>
              </a:r>
              <a:r>
                <a:rPr lang="en-US" sz="2300" b="0" dirty="0">
                  <a:latin typeface="Iosevka" panose="02000509030000000004" pitchFamily="49" charset="0"/>
                  <a:ea typeface="Iosevka" panose="02000509030000000004" pitchFamily="49" charset="0"/>
                  <a:cs typeface="Iosevka" panose="02000509030000000004" pitchFamily="49" charset="0"/>
                </a:rPr>
                <a:t>.</a:t>
              </a:r>
            </a:p>
          </p:txBody>
        </p:sp>
      </p:grpSp>
      <p:sp>
        <p:nvSpPr>
          <p:cNvPr id="506" name="Slide Number">
            <a:extLst>
              <a:ext uri="{FF2B5EF4-FFF2-40B4-BE49-F238E27FC236}">
                <a16:creationId xmlns:a16="http://schemas.microsoft.com/office/drawing/2014/main" id="{D455A8B3-A13A-69B4-EC13-B634B0BC72EF}"/>
              </a:ext>
            </a:extLst>
          </p:cNvPr>
          <p:cNvSpPr txBox="1">
            <a:spLocks noGrp="1"/>
          </p:cNvSpPr>
          <p:nvPr>
            <p:ph type="sldNum" sz="quarter" idx="4294967295"/>
          </p:nvPr>
        </p:nvSpPr>
        <p:spPr>
          <a:xfrm>
            <a:off x="6328884" y="9296400"/>
            <a:ext cx="340259" cy="3429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Helvetica Light"/>
                <a:ea typeface="Helvetica Light"/>
                <a:cs typeface="Helvetica Light"/>
                <a:sym typeface="Helvetica Light"/>
              </a:defRPr>
            </a:lvl1pPr>
          </a:lstStyle>
          <a:p>
            <a:fld id="{86CB4B4D-7CA3-9044-876B-883B54F8677D}" type="slidenum">
              <a:rPr/>
              <a:t>20</a:t>
            </a:fld>
            <a:endParaRPr/>
          </a:p>
        </p:txBody>
      </p:sp>
      <p:sp>
        <p:nvSpPr>
          <p:cNvPr id="2" name="Rounded Rectangle 1">
            <a:extLst>
              <a:ext uri="{FF2B5EF4-FFF2-40B4-BE49-F238E27FC236}">
                <a16:creationId xmlns:a16="http://schemas.microsoft.com/office/drawing/2014/main" id="{C3C2C4F7-7552-377D-F26A-32F94BE1D0F5}"/>
              </a:ext>
            </a:extLst>
          </p:cNvPr>
          <p:cNvSpPr/>
          <p:nvPr/>
        </p:nvSpPr>
        <p:spPr>
          <a:xfrm>
            <a:off x="6858951" y="6546301"/>
            <a:ext cx="4738541" cy="422275"/>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normalizeH="0" dirty="0">
                <a:ln>
                  <a:noFill/>
                </a:ln>
                <a:solidFill>
                  <a:schemeClr val="tx1"/>
                </a:solidFill>
                <a:effectLst/>
                <a:uFillTx/>
                <a:latin typeface="+mn-lt"/>
                <a:ea typeface="Iosevka" panose="02000509030000000004" pitchFamily="49" charset="0"/>
                <a:cs typeface="Iosevka" panose="02000509030000000004" pitchFamily="49" charset="0"/>
                <a:sym typeface="Helvetica Neue Medium"/>
              </a:rPr>
              <a:t>This is exactly the type of </a:t>
            </a:r>
            <a:r>
              <a:rPr kumimoji="0" lang="en-US" sz="20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C.to_nat</a:t>
            </a:r>
            <a:endParaRPr kumimoji="0" lang="en-US" sz="20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138726521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A83EB-B1CC-75F8-2E19-2F7069E7BEDA}"/>
            </a:ext>
          </a:extLst>
        </p:cNvPr>
        <p:cNvGrpSpPr/>
        <p:nvPr/>
      </p:nvGrpSpPr>
      <p:grpSpPr>
        <a:xfrm>
          <a:off x="0" y="0"/>
          <a:ext cx="0" cy="0"/>
          <a:chOff x="0" y="0"/>
          <a:chExt cx="0" cy="0"/>
        </a:xfrm>
      </p:grpSpPr>
      <p:grpSp>
        <p:nvGrpSpPr>
          <p:cNvPr id="501" name="Group">
            <a:extLst>
              <a:ext uri="{FF2B5EF4-FFF2-40B4-BE49-F238E27FC236}">
                <a16:creationId xmlns:a16="http://schemas.microsoft.com/office/drawing/2014/main" id="{503A0A58-9391-5341-244D-D0D1D6F2393B}"/>
              </a:ext>
            </a:extLst>
          </p:cNvPr>
          <p:cNvGrpSpPr/>
          <p:nvPr/>
        </p:nvGrpSpPr>
        <p:grpSpPr>
          <a:xfrm>
            <a:off x="1078265" y="771023"/>
            <a:ext cx="11181755" cy="7093954"/>
            <a:chOff x="0" y="0"/>
            <a:chExt cx="11181754" cy="7093953"/>
          </a:xfrm>
        </p:grpSpPr>
        <p:grpSp>
          <p:nvGrpSpPr>
            <p:cNvPr id="497" name="Group">
              <a:extLst>
                <a:ext uri="{FF2B5EF4-FFF2-40B4-BE49-F238E27FC236}">
                  <a16:creationId xmlns:a16="http://schemas.microsoft.com/office/drawing/2014/main" id="{C4B1420A-8E18-30EB-93D8-50493CACCEBC}"/>
                </a:ext>
              </a:extLst>
            </p:cNvPr>
            <p:cNvGrpSpPr/>
            <p:nvPr/>
          </p:nvGrpSpPr>
          <p:grpSpPr>
            <a:xfrm>
              <a:off x="0" y="0"/>
              <a:ext cx="11181755" cy="7093954"/>
              <a:chOff x="0" y="0"/>
              <a:chExt cx="11181754" cy="7093954"/>
            </a:xfrm>
          </p:grpSpPr>
          <p:grpSp>
            <p:nvGrpSpPr>
              <p:cNvPr id="494" name="Group">
                <a:extLst>
                  <a:ext uri="{FF2B5EF4-FFF2-40B4-BE49-F238E27FC236}">
                    <a16:creationId xmlns:a16="http://schemas.microsoft.com/office/drawing/2014/main" id="{B68E075A-1970-3826-6DEF-57296BEC6FB4}"/>
                  </a:ext>
                </a:extLst>
              </p:cNvPr>
              <p:cNvGrpSpPr/>
              <p:nvPr/>
            </p:nvGrpSpPr>
            <p:grpSpPr>
              <a:xfrm>
                <a:off x="0" y="0"/>
                <a:ext cx="11181755" cy="7088783"/>
                <a:chOff x="0" y="0"/>
                <a:chExt cx="11181754" cy="7088782"/>
              </a:xfrm>
            </p:grpSpPr>
            <p:sp>
              <p:nvSpPr>
                <p:cNvPr id="490" name="Rounded Rectangle">
                  <a:extLst>
                    <a:ext uri="{FF2B5EF4-FFF2-40B4-BE49-F238E27FC236}">
                      <a16:creationId xmlns:a16="http://schemas.microsoft.com/office/drawing/2014/main" id="{CE59B25B-79F8-76BF-119C-B9FABFDB5568}"/>
                    </a:ext>
                  </a:extLst>
                </p:cNvPr>
                <p:cNvSpPr/>
                <p:nvPr/>
              </p:nvSpPr>
              <p:spPr>
                <a:xfrm>
                  <a:off x="0" y="25400"/>
                  <a:ext cx="11181755" cy="7063383"/>
                </a:xfrm>
                <a:prstGeom prst="roundRect">
                  <a:avLst>
                    <a:gd name="adj" fmla="val 1789"/>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493" name="Group">
                  <a:extLst>
                    <a:ext uri="{FF2B5EF4-FFF2-40B4-BE49-F238E27FC236}">
                      <a16:creationId xmlns:a16="http://schemas.microsoft.com/office/drawing/2014/main" id="{25B52437-8DA2-C4B4-D5CC-0A3A8A125FEC}"/>
                    </a:ext>
                  </a:extLst>
                </p:cNvPr>
                <p:cNvGrpSpPr/>
                <p:nvPr/>
              </p:nvGrpSpPr>
              <p:grpSpPr>
                <a:xfrm>
                  <a:off x="0" y="0"/>
                  <a:ext cx="11181755" cy="353170"/>
                  <a:chOff x="0" y="0"/>
                  <a:chExt cx="11181754" cy="353169"/>
                </a:xfrm>
              </p:grpSpPr>
              <p:sp>
                <p:nvSpPr>
                  <p:cNvPr id="491" name="Rounded Rectangle">
                    <a:extLst>
                      <a:ext uri="{FF2B5EF4-FFF2-40B4-BE49-F238E27FC236}">
                        <a16:creationId xmlns:a16="http://schemas.microsoft.com/office/drawing/2014/main" id="{0187F3A5-C779-3FC6-82E9-5C41604560B2}"/>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2" name="Rectangle">
                    <a:extLst>
                      <a:ext uri="{FF2B5EF4-FFF2-40B4-BE49-F238E27FC236}">
                        <a16:creationId xmlns:a16="http://schemas.microsoft.com/office/drawing/2014/main" id="{C5BF59D2-A01D-27B2-83C2-3430552F5968}"/>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495" name="Line">
                <a:extLst>
                  <a:ext uri="{FF2B5EF4-FFF2-40B4-BE49-F238E27FC236}">
                    <a16:creationId xmlns:a16="http://schemas.microsoft.com/office/drawing/2014/main" id="{949BA5A6-EBB4-7062-EC3E-69B3820F7BAB}"/>
                  </a:ext>
                </a:extLst>
              </p:cNvPr>
              <p:cNvSpPr/>
              <p:nvPr/>
            </p:nvSpPr>
            <p:spPr>
              <a:xfrm flipV="1">
                <a:off x="5590877" y="422155"/>
                <a:ext cx="1" cy="6671800"/>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6" name="Line">
                <a:extLst>
                  <a:ext uri="{FF2B5EF4-FFF2-40B4-BE49-F238E27FC236}">
                    <a16:creationId xmlns:a16="http://schemas.microsoft.com/office/drawing/2014/main" id="{3A3B80A1-4A04-2D06-4A47-17764E44E179}"/>
                  </a:ext>
                </a:extLst>
              </p:cNvPr>
              <p:cNvSpPr/>
              <p:nvPr/>
            </p:nvSpPr>
            <p:spPr>
              <a:xfrm flipH="1" flipV="1">
                <a:off x="5576492" y="3467248"/>
                <a:ext cx="5568785" cy="1"/>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98" name="Circle">
              <a:extLst>
                <a:ext uri="{FF2B5EF4-FFF2-40B4-BE49-F238E27FC236}">
                  <a16:creationId xmlns:a16="http://schemas.microsoft.com/office/drawing/2014/main" id="{5645E022-481C-7784-DACD-445951B4F0E1}"/>
                </a:ext>
              </a:extLst>
            </p:cNvPr>
            <p:cNvSpPr/>
            <p:nvPr/>
          </p:nvSpPr>
          <p:spPr>
            <a:xfrm>
              <a:off x="88900" y="63500"/>
              <a:ext cx="226170"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9" name="Circle">
              <a:extLst>
                <a:ext uri="{FF2B5EF4-FFF2-40B4-BE49-F238E27FC236}">
                  <a16:creationId xmlns:a16="http://schemas.microsoft.com/office/drawing/2014/main" id="{ECFD7990-0D28-6C6C-0DA8-F09CF7D3D13A}"/>
                </a:ext>
              </a:extLst>
            </p:cNvPr>
            <p:cNvSpPr/>
            <p:nvPr/>
          </p:nvSpPr>
          <p:spPr>
            <a:xfrm>
              <a:off x="381000" y="59580"/>
              <a:ext cx="226170"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0" name="Circle">
              <a:extLst>
                <a:ext uri="{FF2B5EF4-FFF2-40B4-BE49-F238E27FC236}">
                  <a16:creationId xmlns:a16="http://schemas.microsoft.com/office/drawing/2014/main" id="{8B6DF119-89F4-9F41-3E95-401690062EED}"/>
                </a:ext>
              </a:extLst>
            </p:cNvPr>
            <p:cNvSpPr/>
            <p:nvPr/>
          </p:nvSpPr>
          <p:spPr>
            <a:xfrm>
              <a:off x="673100" y="59580"/>
              <a:ext cx="226170"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502" name="forall x : nat,…">
            <a:extLst>
              <a:ext uri="{FF2B5EF4-FFF2-40B4-BE49-F238E27FC236}">
                <a16:creationId xmlns:a16="http://schemas.microsoft.com/office/drawing/2014/main" id="{FEEE0D9A-05E9-7E32-9148-1E8D1B9B6F54}"/>
              </a:ext>
            </a:extLst>
          </p:cNvPr>
          <p:cNvSpPr txBox="1"/>
          <p:nvPr/>
        </p:nvSpPr>
        <p:spPr>
          <a:xfrm>
            <a:off x="6858951" y="4318000"/>
            <a:ext cx="5220990"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spc="-96">
                <a:latin typeface="Iosevka Medium"/>
                <a:ea typeface="Iosevka Medium"/>
                <a:cs typeface="Iosevka Medium"/>
                <a:sym typeface="Iosevka Medium"/>
              </a:defRPr>
            </a:pPr>
            <a:r>
              <a:rPr lang="en-US" sz="2300" b="0" dirty="0">
                <a:latin typeface="Iosevka" panose="02000509030000000004" pitchFamily="49" charset="0"/>
                <a:ea typeface="Iosevka" panose="02000509030000000004" pitchFamily="49" charset="0"/>
                <a:cs typeface="Iosevka" panose="02000509030000000004" pitchFamily="49" charset="0"/>
              </a:rPr>
              <a:t>{</a:t>
            </a:r>
            <a:r>
              <a:rPr sz="2300" b="0" dirty="0">
                <a:latin typeface="Iosevka" panose="02000509030000000004" pitchFamily="49" charset="0"/>
                <a:ea typeface="Iosevka" panose="02000509030000000004" pitchFamily="49" charset="0"/>
                <a:cs typeface="Iosevka" panose="02000509030000000004" pitchFamily="49" charset="0"/>
              </a:rPr>
              <a:t>x : </a:t>
            </a:r>
            <a:r>
              <a:rPr lang="en-US" sz="2300" b="0" dirty="0">
                <a:latin typeface="Iosevka" panose="02000509030000000004" pitchFamily="49" charset="0"/>
                <a:ea typeface="Iosevka" panose="02000509030000000004" pitchFamily="49" charset="0"/>
                <a:cs typeface="Iosevka" panose="02000509030000000004" pitchFamily="49" charset="0"/>
              </a:rPr>
              <a:t>FM.uint63 &amp; unit} -&gt;</a:t>
            </a:r>
            <a:r>
              <a:rPr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latin typeface="Iosevka" panose="02000509030000000004" pitchFamily="49" charset="0"/>
                <a:ea typeface="Iosevka" panose="02000509030000000004" pitchFamily="49" charset="0"/>
                <a:cs typeface="Iosevka" panose="02000509030000000004" pitchFamily="49" charset="0"/>
              </a:rPr>
              <a:t>nat</a:t>
            </a:r>
            <a:endParaRPr sz="2300" b="0" dirty="0">
              <a:latin typeface="Iosevka" panose="02000509030000000004" pitchFamily="49" charset="0"/>
              <a:ea typeface="Iosevka" panose="02000509030000000004" pitchFamily="49" charset="0"/>
              <a:cs typeface="Iosevka" panose="02000509030000000004" pitchFamily="49" charset="0"/>
            </a:endParaRPr>
          </a:p>
        </p:txBody>
      </p:sp>
      <p:grpSp>
        <p:nvGrpSpPr>
          <p:cNvPr id="505" name="Group">
            <a:extLst>
              <a:ext uri="{FF2B5EF4-FFF2-40B4-BE49-F238E27FC236}">
                <a16:creationId xmlns:a16="http://schemas.microsoft.com/office/drawing/2014/main" id="{D0798AA6-40D5-3886-C8E4-2B584FB51C15}"/>
              </a:ext>
            </a:extLst>
          </p:cNvPr>
          <p:cNvGrpSpPr/>
          <p:nvPr/>
        </p:nvGrpSpPr>
        <p:grpSpPr>
          <a:xfrm>
            <a:off x="1127996" y="1270000"/>
            <a:ext cx="6062141" cy="1260328"/>
            <a:chOff x="-142004" y="0"/>
            <a:chExt cx="6062140" cy="1260327"/>
          </a:xfrm>
        </p:grpSpPr>
        <p:sp>
          <p:nvSpPr>
            <p:cNvPr id="503" name="Rectangle">
              <a:extLst>
                <a:ext uri="{FF2B5EF4-FFF2-40B4-BE49-F238E27FC236}">
                  <a16:creationId xmlns:a16="http://schemas.microsoft.com/office/drawing/2014/main" id="{76BC017B-94A8-1664-7D68-93D27FF2977B}"/>
                </a:ext>
              </a:extLst>
            </p:cNvPr>
            <p:cNvSpPr/>
            <p:nvPr/>
          </p:nvSpPr>
          <p:spPr>
            <a:xfrm>
              <a:off x="-142004" y="0"/>
              <a:ext cx="5540009" cy="1260326"/>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4" name="Eval cbn in model_spec from_nat_ep.…">
              <a:extLst>
                <a:ext uri="{FF2B5EF4-FFF2-40B4-BE49-F238E27FC236}">
                  <a16:creationId xmlns:a16="http://schemas.microsoft.com/office/drawing/2014/main" id="{F03D44BF-A1F2-AFD0-0A77-618E7191CFF4}"/>
                </a:ext>
              </a:extLst>
            </p:cNvPr>
            <p:cNvSpPr txBox="1"/>
            <p:nvPr/>
          </p:nvSpPr>
          <p:spPr>
            <a:xfrm>
              <a:off x="-102835" y="95907"/>
              <a:ext cx="6022971" cy="116442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to_foreign_fn_type</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dirty="0" err="1">
                  <a:solidFill>
                    <a:schemeClr val="tx1"/>
                  </a:solidFill>
                </a:rPr>
                <a:t>to_nat_desc</a:t>
              </a:r>
              <a:r>
                <a:rPr lang="en-US" sz="2300" dirty="0">
                  <a:solidFill>
                    <a:schemeClr val="tx1"/>
                  </a:solidFill>
                </a:rPr>
                <a:t>)</a:t>
              </a:r>
              <a:r>
                <a:rPr sz="2300" b="0" dirty="0">
                  <a:latin typeface="Iosevka" panose="02000509030000000004" pitchFamily="49" charset="0"/>
                  <a:ea typeface="Iosevka" panose="02000509030000000004" pitchFamily="49" charset="0"/>
                  <a:cs typeface="Iosevka" panose="02000509030000000004" pitchFamily="49" charset="0"/>
                </a:rPr>
                <a:t>.</a:t>
              </a:r>
            </a:p>
            <a:p>
              <a:pPr algn="l">
                <a:defRPr b="0" spc="-96">
                  <a:latin typeface="Iosevka Medium"/>
                  <a:ea typeface="Iosevka Medium"/>
                  <a:cs typeface="Iosevka Medium"/>
                  <a:sym typeface="Iosevka Medium"/>
                </a:defRPr>
              </a:pPr>
              <a:endParaRPr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(reflect </a:t>
              </a:r>
              <a:r>
                <a:rPr lang="en-US" sz="2300" dirty="0" err="1">
                  <a:solidFill>
                    <a:schemeClr val="tx1"/>
                  </a:solidFill>
                </a:rPr>
                <a:t>to_nat_desc</a:t>
              </a:r>
              <a:r>
                <a:rPr lang="en-US" sz="2300" dirty="0">
                  <a:solidFill>
                    <a:schemeClr val="tx1"/>
                  </a:solidFill>
                </a:rPr>
                <a:t>)</a:t>
              </a:r>
              <a:r>
                <a:rPr lang="en-US" sz="2300" b="0" dirty="0">
                  <a:latin typeface="Iosevka" panose="02000509030000000004" pitchFamily="49" charset="0"/>
                  <a:ea typeface="Iosevka" panose="02000509030000000004" pitchFamily="49" charset="0"/>
                  <a:cs typeface="Iosevka" panose="02000509030000000004" pitchFamily="49" charset="0"/>
                </a:rPr>
                <a:t>.</a:t>
              </a:r>
            </a:p>
          </p:txBody>
        </p:sp>
      </p:grpSp>
      <p:sp>
        <p:nvSpPr>
          <p:cNvPr id="506" name="Slide Number">
            <a:extLst>
              <a:ext uri="{FF2B5EF4-FFF2-40B4-BE49-F238E27FC236}">
                <a16:creationId xmlns:a16="http://schemas.microsoft.com/office/drawing/2014/main" id="{66E505AE-44F3-BDB9-AED6-6C2F4855F64F}"/>
              </a:ext>
            </a:extLst>
          </p:cNvPr>
          <p:cNvSpPr txBox="1">
            <a:spLocks noGrp="1"/>
          </p:cNvSpPr>
          <p:nvPr>
            <p:ph type="sldNum" sz="quarter" idx="4294967295"/>
          </p:nvPr>
        </p:nvSpPr>
        <p:spPr>
          <a:xfrm>
            <a:off x="6328884" y="9296400"/>
            <a:ext cx="340259" cy="3429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Helvetica Light"/>
                <a:ea typeface="Helvetica Light"/>
                <a:cs typeface="Helvetica Light"/>
                <a:sym typeface="Helvetica Light"/>
              </a:defRPr>
            </a:lvl1pPr>
          </a:lstStyle>
          <a:p>
            <a:fld id="{86CB4B4D-7CA3-9044-876B-883B54F8677D}" type="slidenum">
              <a:rPr/>
              <a:t>21</a:t>
            </a:fld>
            <a:endParaRPr/>
          </a:p>
        </p:txBody>
      </p:sp>
      <p:sp>
        <p:nvSpPr>
          <p:cNvPr id="3" name="Rounded Rectangle 2">
            <a:extLst>
              <a:ext uri="{FF2B5EF4-FFF2-40B4-BE49-F238E27FC236}">
                <a16:creationId xmlns:a16="http://schemas.microsoft.com/office/drawing/2014/main" id="{99F74865-36B5-ED07-16F3-656383C939C3}"/>
              </a:ext>
            </a:extLst>
          </p:cNvPr>
          <p:cNvSpPr/>
          <p:nvPr/>
        </p:nvSpPr>
        <p:spPr>
          <a:xfrm>
            <a:off x="6858951" y="6546301"/>
            <a:ext cx="4738541" cy="422275"/>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normalizeH="0" dirty="0">
                <a:ln>
                  <a:noFill/>
                </a:ln>
                <a:solidFill>
                  <a:schemeClr val="tx1"/>
                </a:solidFill>
                <a:effectLst/>
                <a:uFillTx/>
                <a:latin typeface="+mn-lt"/>
                <a:ea typeface="Iosevka" panose="02000509030000000004" pitchFamily="49" charset="0"/>
                <a:cs typeface="Iosevka" panose="02000509030000000004" pitchFamily="49" charset="0"/>
                <a:sym typeface="Helvetica Neue Medium"/>
              </a:rPr>
              <a:t>This is the curried type of </a:t>
            </a:r>
            <a:r>
              <a:rPr lang="en-US" sz="2000" b="0" spc="-130" dirty="0" err="1">
                <a:solidFill>
                  <a:schemeClr val="tx1"/>
                </a:solidFill>
                <a:latin typeface="Iosevka" panose="02000509030000000004" pitchFamily="49" charset="0"/>
                <a:ea typeface="Iosevka" panose="02000509030000000004" pitchFamily="49" charset="0"/>
                <a:cs typeface="Iosevka" panose="02000509030000000004" pitchFamily="49" charset="0"/>
                <a:sym typeface="Helvetica Neue Medium"/>
              </a:rPr>
              <a:t>FM</a:t>
            </a:r>
            <a:r>
              <a:rPr kumimoji="0" lang="en-US" sz="20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.to_nat</a:t>
            </a:r>
            <a:endParaRPr kumimoji="0" lang="en-US" sz="20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302038331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5C902-E7A4-A8B8-AAD5-F7BDF7CF3AD2}"/>
            </a:ext>
          </a:extLst>
        </p:cNvPr>
        <p:cNvGrpSpPr/>
        <p:nvPr/>
      </p:nvGrpSpPr>
      <p:grpSpPr>
        <a:xfrm>
          <a:off x="0" y="0"/>
          <a:ext cx="0" cy="0"/>
          <a:chOff x="0" y="0"/>
          <a:chExt cx="0" cy="0"/>
        </a:xfrm>
      </p:grpSpPr>
      <p:grpSp>
        <p:nvGrpSpPr>
          <p:cNvPr id="501" name="Group">
            <a:extLst>
              <a:ext uri="{FF2B5EF4-FFF2-40B4-BE49-F238E27FC236}">
                <a16:creationId xmlns:a16="http://schemas.microsoft.com/office/drawing/2014/main" id="{045168F7-B9EC-9653-2A84-385EDA4DA7C5}"/>
              </a:ext>
            </a:extLst>
          </p:cNvPr>
          <p:cNvGrpSpPr/>
          <p:nvPr/>
        </p:nvGrpSpPr>
        <p:grpSpPr>
          <a:xfrm>
            <a:off x="1078265" y="771023"/>
            <a:ext cx="11181755" cy="7093954"/>
            <a:chOff x="0" y="0"/>
            <a:chExt cx="11181754" cy="7093953"/>
          </a:xfrm>
        </p:grpSpPr>
        <p:grpSp>
          <p:nvGrpSpPr>
            <p:cNvPr id="497" name="Group">
              <a:extLst>
                <a:ext uri="{FF2B5EF4-FFF2-40B4-BE49-F238E27FC236}">
                  <a16:creationId xmlns:a16="http://schemas.microsoft.com/office/drawing/2014/main" id="{67B9DC91-B367-73D1-D3A1-50255C15EA15}"/>
                </a:ext>
              </a:extLst>
            </p:cNvPr>
            <p:cNvGrpSpPr/>
            <p:nvPr/>
          </p:nvGrpSpPr>
          <p:grpSpPr>
            <a:xfrm>
              <a:off x="0" y="0"/>
              <a:ext cx="11181755" cy="7093954"/>
              <a:chOff x="0" y="0"/>
              <a:chExt cx="11181754" cy="7093954"/>
            </a:xfrm>
          </p:grpSpPr>
          <p:grpSp>
            <p:nvGrpSpPr>
              <p:cNvPr id="494" name="Group">
                <a:extLst>
                  <a:ext uri="{FF2B5EF4-FFF2-40B4-BE49-F238E27FC236}">
                    <a16:creationId xmlns:a16="http://schemas.microsoft.com/office/drawing/2014/main" id="{76D325F4-2CF5-AB06-6074-6EA6E6E01831}"/>
                  </a:ext>
                </a:extLst>
              </p:cNvPr>
              <p:cNvGrpSpPr/>
              <p:nvPr/>
            </p:nvGrpSpPr>
            <p:grpSpPr>
              <a:xfrm>
                <a:off x="0" y="0"/>
                <a:ext cx="11181755" cy="7088783"/>
                <a:chOff x="0" y="0"/>
                <a:chExt cx="11181754" cy="7088782"/>
              </a:xfrm>
            </p:grpSpPr>
            <p:sp>
              <p:nvSpPr>
                <p:cNvPr id="490" name="Rounded Rectangle">
                  <a:extLst>
                    <a:ext uri="{FF2B5EF4-FFF2-40B4-BE49-F238E27FC236}">
                      <a16:creationId xmlns:a16="http://schemas.microsoft.com/office/drawing/2014/main" id="{9ABE41F9-DDC1-03C2-97E6-3C873110A675}"/>
                    </a:ext>
                  </a:extLst>
                </p:cNvPr>
                <p:cNvSpPr/>
                <p:nvPr/>
              </p:nvSpPr>
              <p:spPr>
                <a:xfrm>
                  <a:off x="0" y="25400"/>
                  <a:ext cx="11181755" cy="7063383"/>
                </a:xfrm>
                <a:prstGeom prst="roundRect">
                  <a:avLst>
                    <a:gd name="adj" fmla="val 1789"/>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493" name="Group">
                  <a:extLst>
                    <a:ext uri="{FF2B5EF4-FFF2-40B4-BE49-F238E27FC236}">
                      <a16:creationId xmlns:a16="http://schemas.microsoft.com/office/drawing/2014/main" id="{1F65B4E9-DCEF-9D15-6C2F-3BB069830D32}"/>
                    </a:ext>
                  </a:extLst>
                </p:cNvPr>
                <p:cNvGrpSpPr/>
                <p:nvPr/>
              </p:nvGrpSpPr>
              <p:grpSpPr>
                <a:xfrm>
                  <a:off x="0" y="0"/>
                  <a:ext cx="11181755" cy="353170"/>
                  <a:chOff x="0" y="0"/>
                  <a:chExt cx="11181754" cy="353169"/>
                </a:xfrm>
              </p:grpSpPr>
              <p:sp>
                <p:nvSpPr>
                  <p:cNvPr id="491" name="Rounded Rectangle">
                    <a:extLst>
                      <a:ext uri="{FF2B5EF4-FFF2-40B4-BE49-F238E27FC236}">
                        <a16:creationId xmlns:a16="http://schemas.microsoft.com/office/drawing/2014/main" id="{0CE64069-C060-DDF6-8116-7B97BA57DC5B}"/>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2" name="Rectangle">
                    <a:extLst>
                      <a:ext uri="{FF2B5EF4-FFF2-40B4-BE49-F238E27FC236}">
                        <a16:creationId xmlns:a16="http://schemas.microsoft.com/office/drawing/2014/main" id="{377EA705-46E9-A8C2-4DAE-E49E6FEB7E77}"/>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495" name="Line">
                <a:extLst>
                  <a:ext uri="{FF2B5EF4-FFF2-40B4-BE49-F238E27FC236}">
                    <a16:creationId xmlns:a16="http://schemas.microsoft.com/office/drawing/2014/main" id="{652EAEF4-D94C-DA63-6471-BE43E8D15308}"/>
                  </a:ext>
                </a:extLst>
              </p:cNvPr>
              <p:cNvSpPr/>
              <p:nvPr/>
            </p:nvSpPr>
            <p:spPr>
              <a:xfrm flipV="1">
                <a:off x="5590877" y="422155"/>
                <a:ext cx="1" cy="6671800"/>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6" name="Line">
                <a:extLst>
                  <a:ext uri="{FF2B5EF4-FFF2-40B4-BE49-F238E27FC236}">
                    <a16:creationId xmlns:a16="http://schemas.microsoft.com/office/drawing/2014/main" id="{A5B3D665-5151-F8F6-BF08-AB76CEA54E37}"/>
                  </a:ext>
                </a:extLst>
              </p:cNvPr>
              <p:cNvSpPr/>
              <p:nvPr/>
            </p:nvSpPr>
            <p:spPr>
              <a:xfrm flipH="1" flipV="1">
                <a:off x="5576492" y="3467248"/>
                <a:ext cx="5568785" cy="1"/>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98" name="Circle">
              <a:extLst>
                <a:ext uri="{FF2B5EF4-FFF2-40B4-BE49-F238E27FC236}">
                  <a16:creationId xmlns:a16="http://schemas.microsoft.com/office/drawing/2014/main" id="{514C6857-A4D4-D372-3C24-519CA1F13725}"/>
                </a:ext>
              </a:extLst>
            </p:cNvPr>
            <p:cNvSpPr/>
            <p:nvPr/>
          </p:nvSpPr>
          <p:spPr>
            <a:xfrm>
              <a:off x="88900" y="63500"/>
              <a:ext cx="226170"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9" name="Circle">
              <a:extLst>
                <a:ext uri="{FF2B5EF4-FFF2-40B4-BE49-F238E27FC236}">
                  <a16:creationId xmlns:a16="http://schemas.microsoft.com/office/drawing/2014/main" id="{3A94C200-6EB1-C840-2A95-FAE368E23EFD}"/>
                </a:ext>
              </a:extLst>
            </p:cNvPr>
            <p:cNvSpPr/>
            <p:nvPr/>
          </p:nvSpPr>
          <p:spPr>
            <a:xfrm>
              <a:off x="381000" y="59580"/>
              <a:ext cx="226170"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0" name="Circle">
              <a:extLst>
                <a:ext uri="{FF2B5EF4-FFF2-40B4-BE49-F238E27FC236}">
                  <a16:creationId xmlns:a16="http://schemas.microsoft.com/office/drawing/2014/main" id="{E6947E39-45AF-733F-870E-AFB437693EE9}"/>
                </a:ext>
              </a:extLst>
            </p:cNvPr>
            <p:cNvSpPr/>
            <p:nvPr/>
          </p:nvSpPr>
          <p:spPr>
            <a:xfrm>
              <a:off x="673100" y="59580"/>
              <a:ext cx="226170"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502" name="forall x : nat,…">
            <a:extLst>
              <a:ext uri="{FF2B5EF4-FFF2-40B4-BE49-F238E27FC236}">
                <a16:creationId xmlns:a16="http://schemas.microsoft.com/office/drawing/2014/main" id="{7627098C-9869-BF1E-2605-7F85A3176616}"/>
              </a:ext>
            </a:extLst>
          </p:cNvPr>
          <p:cNvSpPr txBox="1"/>
          <p:nvPr/>
        </p:nvSpPr>
        <p:spPr>
          <a:xfrm>
            <a:off x="6858951" y="4318000"/>
            <a:ext cx="5220990"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spc="-96">
                <a:latin typeface="Iosevka Medium"/>
                <a:ea typeface="Iosevka Medium"/>
                <a:cs typeface="Iosevka Medium"/>
                <a:sym typeface="Iosevka Medium"/>
              </a:defRPr>
            </a:pPr>
            <a:r>
              <a:rPr lang="en-US" sz="2300" b="0" dirty="0">
                <a:latin typeface="Iosevka" panose="02000509030000000004" pitchFamily="49" charset="0"/>
                <a:ea typeface="Iosevka" panose="02000509030000000004" pitchFamily="49" charset="0"/>
                <a:cs typeface="Iosevka" panose="02000509030000000004" pitchFamily="49" charset="0"/>
              </a:rPr>
              <a:t>FM.uint63 -&gt; </a:t>
            </a:r>
            <a:r>
              <a:rPr lang="en-US" sz="2300" b="0" dirty="0" err="1">
                <a:latin typeface="Iosevka" panose="02000509030000000004" pitchFamily="49" charset="0"/>
                <a:ea typeface="Iosevka" panose="02000509030000000004" pitchFamily="49" charset="0"/>
                <a:cs typeface="Iosevka" panose="02000509030000000004" pitchFamily="49" charset="0"/>
              </a:rPr>
              <a:t>nat</a:t>
            </a:r>
            <a:endParaRPr lang="en-US" sz="2300" b="0" dirty="0">
              <a:latin typeface="Iosevka" panose="02000509030000000004" pitchFamily="49" charset="0"/>
              <a:ea typeface="Iosevka" panose="02000509030000000004" pitchFamily="49" charset="0"/>
              <a:cs typeface="Iosevka" panose="02000509030000000004" pitchFamily="49" charset="0"/>
            </a:endParaRPr>
          </a:p>
        </p:txBody>
      </p:sp>
      <p:grpSp>
        <p:nvGrpSpPr>
          <p:cNvPr id="505" name="Group">
            <a:extLst>
              <a:ext uri="{FF2B5EF4-FFF2-40B4-BE49-F238E27FC236}">
                <a16:creationId xmlns:a16="http://schemas.microsoft.com/office/drawing/2014/main" id="{32AB786E-3CBB-5568-3D0C-0C8FAE0FCEE2}"/>
              </a:ext>
            </a:extLst>
          </p:cNvPr>
          <p:cNvGrpSpPr/>
          <p:nvPr/>
        </p:nvGrpSpPr>
        <p:grpSpPr>
          <a:xfrm>
            <a:off x="1127996" y="1270000"/>
            <a:ext cx="6062141" cy="1260328"/>
            <a:chOff x="-142004" y="0"/>
            <a:chExt cx="6062140" cy="1260327"/>
          </a:xfrm>
        </p:grpSpPr>
        <p:sp>
          <p:nvSpPr>
            <p:cNvPr id="503" name="Rectangle">
              <a:extLst>
                <a:ext uri="{FF2B5EF4-FFF2-40B4-BE49-F238E27FC236}">
                  <a16:creationId xmlns:a16="http://schemas.microsoft.com/office/drawing/2014/main" id="{66BE7C89-1745-E16A-D020-4CF75090CCED}"/>
                </a:ext>
              </a:extLst>
            </p:cNvPr>
            <p:cNvSpPr/>
            <p:nvPr/>
          </p:nvSpPr>
          <p:spPr>
            <a:xfrm>
              <a:off x="-142004" y="0"/>
              <a:ext cx="5540009" cy="1260326"/>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4" name="Eval cbn in model_spec from_nat_ep.…">
              <a:extLst>
                <a:ext uri="{FF2B5EF4-FFF2-40B4-BE49-F238E27FC236}">
                  <a16:creationId xmlns:a16="http://schemas.microsoft.com/office/drawing/2014/main" id="{4F094DC9-335A-E146-5C0B-0C2FF2E83E05}"/>
                </a:ext>
              </a:extLst>
            </p:cNvPr>
            <p:cNvSpPr txBox="1"/>
            <p:nvPr/>
          </p:nvSpPr>
          <p:spPr>
            <a:xfrm>
              <a:off x="-102835" y="95907"/>
              <a:ext cx="6022971" cy="116442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to_foreign_fn_type</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dirty="0" err="1">
                  <a:solidFill>
                    <a:schemeClr val="tx1"/>
                  </a:solidFill>
                </a:rPr>
                <a:t>to_nat_desc</a:t>
              </a:r>
              <a:r>
                <a:rPr lang="en-US" sz="2300" dirty="0">
                  <a:solidFill>
                    <a:schemeClr val="tx1"/>
                  </a:solidFill>
                </a:rPr>
                <a:t>)</a:t>
              </a:r>
              <a:r>
                <a:rPr sz="2300" b="0" dirty="0">
                  <a:latin typeface="Iosevka" panose="02000509030000000004" pitchFamily="49" charset="0"/>
                  <a:ea typeface="Iosevka" panose="02000509030000000004" pitchFamily="49" charset="0"/>
                  <a:cs typeface="Iosevka" panose="02000509030000000004" pitchFamily="49" charset="0"/>
                </a:rPr>
                <a:t>.</a:t>
              </a:r>
            </a:p>
            <a:p>
              <a:pPr algn="l">
                <a:defRPr b="0" spc="-96">
                  <a:latin typeface="Iosevka Medium"/>
                  <a:ea typeface="Iosevka Medium"/>
                  <a:cs typeface="Iosevka Medium"/>
                  <a:sym typeface="Iosevka Medium"/>
                </a:defRPr>
              </a:pPr>
              <a:endParaRPr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to_model_fn_type</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dirty="0" err="1">
                  <a:solidFill>
                    <a:schemeClr val="tx1"/>
                  </a:solidFill>
                </a:rPr>
                <a:t>to_nat_desc</a:t>
              </a:r>
              <a:r>
                <a:rPr lang="en-US" sz="2300" dirty="0">
                  <a:solidFill>
                    <a:schemeClr val="tx1"/>
                  </a:solidFill>
                </a:rPr>
                <a:t>)</a:t>
              </a:r>
              <a:r>
                <a:rPr lang="en-US" sz="2300" b="0" dirty="0">
                  <a:latin typeface="Iosevka" panose="02000509030000000004" pitchFamily="49" charset="0"/>
                  <a:ea typeface="Iosevka" panose="02000509030000000004" pitchFamily="49" charset="0"/>
                  <a:cs typeface="Iosevka" panose="02000509030000000004" pitchFamily="49" charset="0"/>
                </a:rPr>
                <a:t>.</a:t>
              </a:r>
            </a:p>
          </p:txBody>
        </p:sp>
      </p:grpSp>
      <p:sp>
        <p:nvSpPr>
          <p:cNvPr id="506" name="Slide Number">
            <a:extLst>
              <a:ext uri="{FF2B5EF4-FFF2-40B4-BE49-F238E27FC236}">
                <a16:creationId xmlns:a16="http://schemas.microsoft.com/office/drawing/2014/main" id="{6CDA3C9C-F752-6D8F-A21B-0A94E54F5495}"/>
              </a:ext>
            </a:extLst>
          </p:cNvPr>
          <p:cNvSpPr txBox="1">
            <a:spLocks noGrp="1"/>
          </p:cNvSpPr>
          <p:nvPr>
            <p:ph type="sldNum" sz="quarter" idx="4294967295"/>
          </p:nvPr>
        </p:nvSpPr>
        <p:spPr>
          <a:xfrm>
            <a:off x="6328884" y="9296400"/>
            <a:ext cx="340259" cy="3429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Helvetica Light"/>
                <a:ea typeface="Helvetica Light"/>
                <a:cs typeface="Helvetica Light"/>
                <a:sym typeface="Helvetica Light"/>
              </a:defRPr>
            </a:lvl1pPr>
          </a:lstStyle>
          <a:p>
            <a:fld id="{86CB4B4D-7CA3-9044-876B-883B54F8677D}" type="slidenum">
              <a:rPr/>
              <a:t>22</a:t>
            </a:fld>
            <a:endParaRPr/>
          </a:p>
        </p:txBody>
      </p:sp>
      <p:sp>
        <p:nvSpPr>
          <p:cNvPr id="2" name="Rounded Rectangle 1">
            <a:extLst>
              <a:ext uri="{FF2B5EF4-FFF2-40B4-BE49-F238E27FC236}">
                <a16:creationId xmlns:a16="http://schemas.microsoft.com/office/drawing/2014/main" id="{0ED4B1E3-3089-81F2-4156-89AEB9B998DD}"/>
              </a:ext>
            </a:extLst>
          </p:cNvPr>
          <p:cNvSpPr/>
          <p:nvPr/>
        </p:nvSpPr>
        <p:spPr>
          <a:xfrm>
            <a:off x="6858951" y="6546301"/>
            <a:ext cx="4738541" cy="422275"/>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normalizeH="0" dirty="0">
                <a:ln>
                  <a:noFill/>
                </a:ln>
                <a:solidFill>
                  <a:schemeClr val="tx1"/>
                </a:solidFill>
                <a:effectLst/>
                <a:uFillTx/>
                <a:latin typeface="+mn-lt"/>
                <a:ea typeface="Iosevka" panose="02000509030000000004" pitchFamily="49" charset="0"/>
                <a:cs typeface="Iosevka" panose="02000509030000000004" pitchFamily="49" charset="0"/>
                <a:sym typeface="Helvetica Neue Medium"/>
              </a:rPr>
              <a:t>This is exactly the type of </a:t>
            </a:r>
            <a:r>
              <a:rPr lang="en-US" sz="2000" b="0" spc="-130" dirty="0" err="1">
                <a:solidFill>
                  <a:schemeClr val="tx1"/>
                </a:solidFill>
                <a:latin typeface="Iosevka" panose="02000509030000000004" pitchFamily="49" charset="0"/>
                <a:ea typeface="Iosevka" panose="02000509030000000004" pitchFamily="49" charset="0"/>
                <a:cs typeface="Iosevka" panose="02000509030000000004" pitchFamily="49" charset="0"/>
                <a:sym typeface="Helvetica Neue Medium"/>
              </a:rPr>
              <a:t>FM</a:t>
            </a:r>
            <a:r>
              <a:rPr kumimoji="0" lang="en-US" sz="20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.to_nat</a:t>
            </a:r>
            <a:endParaRPr kumimoji="0" lang="en-US" sz="20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294607774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1" name="Group"/>
          <p:cNvGrpSpPr/>
          <p:nvPr/>
        </p:nvGrpSpPr>
        <p:grpSpPr>
          <a:xfrm>
            <a:off x="1132897" y="1340433"/>
            <a:ext cx="11181755" cy="7481239"/>
            <a:chOff x="0" y="0"/>
            <a:chExt cx="11181754" cy="7481237"/>
          </a:xfrm>
        </p:grpSpPr>
        <p:grpSp>
          <p:nvGrpSpPr>
            <p:cNvPr id="1027" name="Group"/>
            <p:cNvGrpSpPr/>
            <p:nvPr/>
          </p:nvGrpSpPr>
          <p:grpSpPr>
            <a:xfrm>
              <a:off x="0" y="0"/>
              <a:ext cx="11181755" cy="7481238"/>
              <a:chOff x="0" y="0"/>
              <a:chExt cx="11181754" cy="7481237"/>
            </a:xfrm>
          </p:grpSpPr>
          <p:sp>
            <p:nvSpPr>
              <p:cNvPr id="1023" name="Rounded Rectangle"/>
              <p:cNvSpPr/>
              <p:nvPr/>
            </p:nvSpPr>
            <p:spPr>
              <a:xfrm>
                <a:off x="0" y="25400"/>
                <a:ext cx="11181755" cy="7455838"/>
              </a:xfrm>
              <a:prstGeom prst="roundRect">
                <a:avLst>
                  <a:gd name="adj" fmla="val 1695"/>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026" name="Group"/>
              <p:cNvGrpSpPr/>
              <p:nvPr/>
            </p:nvGrpSpPr>
            <p:grpSpPr>
              <a:xfrm>
                <a:off x="0" y="0"/>
                <a:ext cx="11181755" cy="353170"/>
                <a:chOff x="0" y="0"/>
                <a:chExt cx="11181754" cy="353169"/>
              </a:xfrm>
            </p:grpSpPr>
            <p:sp>
              <p:nvSpPr>
                <p:cNvPr id="1024" name="Rounded Rectangle"/>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5" name="Rectangle"/>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028"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9"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0"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032" name="Lemma add_assoc : forall (x y z : nat),…"/>
          <p:cNvSpPr txBox="1"/>
          <p:nvPr/>
        </p:nvSpPr>
        <p:spPr>
          <a:xfrm>
            <a:off x="1257300" y="2034142"/>
            <a:ext cx="10397800" cy="1395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Lemma</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add_assoc</a:t>
            </a:r>
            <a:r>
              <a:rPr b="0" dirty="0">
                <a:latin typeface="Iosevka" panose="02000509030000000004" pitchFamily="49" charset="0"/>
                <a:ea typeface="Iosevka" panose="02000509030000000004" pitchFamily="49" charset="0"/>
                <a:cs typeface="Iosevka" panose="02000509030000000004" pitchFamily="49" charset="0"/>
              </a:rPr>
              <a:t> : </a:t>
            </a:r>
            <a:r>
              <a:rPr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b="0" dirty="0">
                <a:latin typeface="Iosevka" panose="02000509030000000004" pitchFamily="49" charset="0"/>
                <a:ea typeface="Iosevka" panose="02000509030000000004" pitchFamily="49" charset="0"/>
                <a:cs typeface="Iosevka" panose="02000509030000000004" pitchFamily="49" charset="0"/>
              </a:rPr>
              <a:t> (x y z : </a:t>
            </a:r>
            <a:r>
              <a:rPr b="0" dirty="0" err="1">
                <a:latin typeface="Iosevka" panose="02000509030000000004" pitchFamily="49" charset="0"/>
                <a:ea typeface="Iosevka" panose="02000509030000000004" pitchFamily="49" charset="0"/>
                <a:cs typeface="Iosevka" panose="02000509030000000004" pitchFamily="49" charset="0"/>
              </a:rPr>
              <a:t>nat</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a:t>
            </a:r>
          </a:p>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Proof</a:t>
            </a:r>
            <a:r>
              <a:rPr b="0" dirty="0">
                <a:latin typeface="Iosevka" panose="02000509030000000004" pitchFamily="49" charset="0"/>
                <a:ea typeface="Iosevka" panose="02000509030000000004" pitchFamily="49" charset="0"/>
                <a:cs typeface="Iosevka" panose="02000509030000000004" pitchFamily="49" charset="0"/>
              </a:rPr>
              <a:t>.</a:t>
            </a:r>
          </a:p>
        </p:txBody>
      </p:sp>
      <p:sp>
        <p:nvSpPr>
          <p:cNvPr id="103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23</a:t>
            </a:fld>
            <a:endParaRPr/>
          </a:p>
        </p:txBody>
      </p:sp>
      <p:sp>
        <p:nvSpPr>
          <p:cNvPr id="1034" name="proofs about our Coq program"/>
          <p:cNvSpPr txBox="1"/>
          <p:nvPr/>
        </p:nvSpPr>
        <p:spPr>
          <a:xfrm>
            <a:off x="5240713" y="1342113"/>
            <a:ext cx="2966124" cy="349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proofs about our Coq program</a:t>
            </a:r>
          </a:p>
        </p:txBody>
      </p:sp>
      <p:sp>
        <p:nvSpPr>
          <p:cNvPr id="1035" name="Line"/>
          <p:cNvSpPr/>
          <p:nvPr/>
        </p:nvSpPr>
        <p:spPr>
          <a:xfrm flipH="1" flipV="1">
            <a:off x="1348675" y="5081052"/>
            <a:ext cx="10750200" cy="1"/>
          </a:xfrm>
          <a:prstGeom prst="line">
            <a:avLst/>
          </a:prstGeom>
          <a:ln w="25400">
            <a:solidFill>
              <a:srgbClr val="E5E4E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CertiCoq">
            <a:extLst>
              <a:ext uri="{FF2B5EF4-FFF2-40B4-BE49-F238E27FC236}">
                <a16:creationId xmlns:a16="http://schemas.microsoft.com/office/drawing/2014/main" id="{0ED2BFA0-41C3-AD5B-4ABC-7FD8303A62E7}"/>
              </a:ext>
            </a:extLst>
          </p:cNvPr>
          <p:cNvSpPr/>
          <p:nvPr/>
        </p:nvSpPr>
        <p:spPr>
          <a:xfrm>
            <a:off x="3258284" y="436375"/>
            <a:ext cx="6930982"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2. rewrites of primitives to models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A6B24-79D1-18C0-B8EC-24BD90539F4B}"/>
            </a:ext>
          </a:extLst>
        </p:cNvPr>
        <p:cNvGrpSpPr/>
        <p:nvPr/>
      </p:nvGrpSpPr>
      <p:grpSpPr>
        <a:xfrm>
          <a:off x="0" y="0"/>
          <a:ext cx="0" cy="0"/>
          <a:chOff x="0" y="0"/>
          <a:chExt cx="0" cy="0"/>
        </a:xfrm>
      </p:grpSpPr>
      <p:grpSp>
        <p:nvGrpSpPr>
          <p:cNvPr id="1047" name="Group">
            <a:extLst>
              <a:ext uri="{FF2B5EF4-FFF2-40B4-BE49-F238E27FC236}">
                <a16:creationId xmlns:a16="http://schemas.microsoft.com/office/drawing/2014/main" id="{6688E5BC-88E3-4C12-3550-65058015D024}"/>
              </a:ext>
            </a:extLst>
          </p:cNvPr>
          <p:cNvGrpSpPr/>
          <p:nvPr/>
        </p:nvGrpSpPr>
        <p:grpSpPr>
          <a:xfrm>
            <a:off x="1132897" y="1340433"/>
            <a:ext cx="11181755" cy="7481239"/>
            <a:chOff x="0" y="0"/>
            <a:chExt cx="11181754" cy="7481237"/>
          </a:xfrm>
        </p:grpSpPr>
        <p:grpSp>
          <p:nvGrpSpPr>
            <p:cNvPr id="1043" name="Group">
              <a:extLst>
                <a:ext uri="{FF2B5EF4-FFF2-40B4-BE49-F238E27FC236}">
                  <a16:creationId xmlns:a16="http://schemas.microsoft.com/office/drawing/2014/main" id="{C250DBE7-5A8F-176C-2DA0-8537994973E6}"/>
                </a:ext>
              </a:extLst>
            </p:cNvPr>
            <p:cNvGrpSpPr/>
            <p:nvPr/>
          </p:nvGrpSpPr>
          <p:grpSpPr>
            <a:xfrm>
              <a:off x="0" y="0"/>
              <a:ext cx="11181755" cy="7481238"/>
              <a:chOff x="0" y="0"/>
              <a:chExt cx="11181754" cy="7481237"/>
            </a:xfrm>
          </p:grpSpPr>
          <p:sp>
            <p:nvSpPr>
              <p:cNvPr id="1039" name="Rounded Rectangle">
                <a:extLst>
                  <a:ext uri="{FF2B5EF4-FFF2-40B4-BE49-F238E27FC236}">
                    <a16:creationId xmlns:a16="http://schemas.microsoft.com/office/drawing/2014/main" id="{073C4732-624B-45C5-8A57-F95880A93D4A}"/>
                  </a:ext>
                </a:extLst>
              </p:cNvPr>
              <p:cNvSpPr/>
              <p:nvPr/>
            </p:nvSpPr>
            <p:spPr>
              <a:xfrm>
                <a:off x="0" y="25400"/>
                <a:ext cx="11181755" cy="7455838"/>
              </a:xfrm>
              <a:prstGeom prst="roundRect">
                <a:avLst>
                  <a:gd name="adj" fmla="val 1695"/>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042" name="Group">
                <a:extLst>
                  <a:ext uri="{FF2B5EF4-FFF2-40B4-BE49-F238E27FC236}">
                    <a16:creationId xmlns:a16="http://schemas.microsoft.com/office/drawing/2014/main" id="{7E2F483B-DD54-217D-F601-A8BCB2DC30C9}"/>
                  </a:ext>
                </a:extLst>
              </p:cNvPr>
              <p:cNvGrpSpPr/>
              <p:nvPr/>
            </p:nvGrpSpPr>
            <p:grpSpPr>
              <a:xfrm>
                <a:off x="0" y="0"/>
                <a:ext cx="11181755" cy="353170"/>
                <a:chOff x="0" y="0"/>
                <a:chExt cx="11181754" cy="353169"/>
              </a:xfrm>
            </p:grpSpPr>
            <p:sp>
              <p:nvSpPr>
                <p:cNvPr id="1040" name="Rounded Rectangle">
                  <a:extLst>
                    <a:ext uri="{FF2B5EF4-FFF2-40B4-BE49-F238E27FC236}">
                      <a16:creationId xmlns:a16="http://schemas.microsoft.com/office/drawing/2014/main" id="{44137EFF-0191-ECFD-96FB-116241EF6E2C}"/>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1" name="Rectangle">
                  <a:extLst>
                    <a:ext uri="{FF2B5EF4-FFF2-40B4-BE49-F238E27FC236}">
                      <a16:creationId xmlns:a16="http://schemas.microsoft.com/office/drawing/2014/main" id="{EF1B1D36-80FD-B9FC-A41E-921D9A377DE3}"/>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044" name="Circle">
              <a:extLst>
                <a:ext uri="{FF2B5EF4-FFF2-40B4-BE49-F238E27FC236}">
                  <a16:creationId xmlns:a16="http://schemas.microsoft.com/office/drawing/2014/main" id="{41860BF9-CF07-EE15-BA94-46251DED8C04}"/>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5" name="Circle">
              <a:extLst>
                <a:ext uri="{FF2B5EF4-FFF2-40B4-BE49-F238E27FC236}">
                  <a16:creationId xmlns:a16="http://schemas.microsoft.com/office/drawing/2014/main" id="{1980C0B8-C54E-8F6A-A48F-92C77999E80A}"/>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6" name="Circle">
              <a:extLst>
                <a:ext uri="{FF2B5EF4-FFF2-40B4-BE49-F238E27FC236}">
                  <a16:creationId xmlns:a16="http://schemas.microsoft.com/office/drawing/2014/main" id="{6864D112-0F0A-D6FD-B1B6-07DAD45A9FCD}"/>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1050" name="Group">
            <a:extLst>
              <a:ext uri="{FF2B5EF4-FFF2-40B4-BE49-F238E27FC236}">
                <a16:creationId xmlns:a16="http://schemas.microsoft.com/office/drawing/2014/main" id="{206E3A32-499C-2D95-8174-CFA45C3FDD04}"/>
              </a:ext>
            </a:extLst>
          </p:cNvPr>
          <p:cNvGrpSpPr/>
          <p:nvPr/>
        </p:nvGrpSpPr>
        <p:grpSpPr>
          <a:xfrm>
            <a:off x="1257299" y="2082399"/>
            <a:ext cx="9491871" cy="1275996"/>
            <a:chOff x="-1095" y="0"/>
            <a:chExt cx="9491869" cy="1275995"/>
          </a:xfrm>
        </p:grpSpPr>
        <p:sp>
          <p:nvSpPr>
            <p:cNvPr id="1048" name="Rectangle">
              <a:extLst>
                <a:ext uri="{FF2B5EF4-FFF2-40B4-BE49-F238E27FC236}">
                  <a16:creationId xmlns:a16="http://schemas.microsoft.com/office/drawing/2014/main" id="{9299A8C3-527A-75CC-BEC6-06E676EC8097}"/>
                </a:ext>
              </a:extLst>
            </p:cNvPr>
            <p:cNvSpPr/>
            <p:nvPr/>
          </p:nvSpPr>
          <p:spPr>
            <a:xfrm>
              <a:off x="1" y="1011863"/>
              <a:ext cx="900432" cy="264132"/>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9" name="Rectangle">
              <a:extLst>
                <a:ext uri="{FF2B5EF4-FFF2-40B4-BE49-F238E27FC236}">
                  <a16:creationId xmlns:a16="http://schemas.microsoft.com/office/drawing/2014/main" id="{79C4EDD6-3606-272F-0B7F-89B5B4654853}"/>
                </a:ext>
              </a:extLst>
            </p:cNvPr>
            <p:cNvSpPr/>
            <p:nvPr/>
          </p:nvSpPr>
          <p:spPr>
            <a:xfrm>
              <a:off x="-1095" y="0"/>
              <a:ext cx="9491869" cy="1011863"/>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051" name="Lemma add_assoc : forall (x y z : nat),…">
            <a:extLst>
              <a:ext uri="{FF2B5EF4-FFF2-40B4-BE49-F238E27FC236}">
                <a16:creationId xmlns:a16="http://schemas.microsoft.com/office/drawing/2014/main" id="{B919F15A-7311-9CBF-9602-D1CFAA6BAF13}"/>
              </a:ext>
            </a:extLst>
          </p:cNvPr>
          <p:cNvSpPr txBox="1"/>
          <p:nvPr/>
        </p:nvSpPr>
        <p:spPr>
          <a:xfrm>
            <a:off x="1257299" y="2034142"/>
            <a:ext cx="10287001" cy="20415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Lemma</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add_assoc</a:t>
            </a:r>
            <a:r>
              <a:rPr b="0" dirty="0">
                <a:latin typeface="Iosevka" panose="02000509030000000004" pitchFamily="49" charset="0"/>
                <a:ea typeface="Iosevka" panose="02000509030000000004" pitchFamily="49" charset="0"/>
                <a:cs typeface="Iosevka" panose="02000509030000000004" pitchFamily="49" charset="0"/>
              </a:rPr>
              <a:t> : </a:t>
            </a:r>
            <a:r>
              <a:rPr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b="0" dirty="0">
                <a:latin typeface="Iosevka" panose="02000509030000000004" pitchFamily="49" charset="0"/>
                <a:ea typeface="Iosevka" panose="02000509030000000004" pitchFamily="49" charset="0"/>
                <a:cs typeface="Iosevka" panose="02000509030000000004" pitchFamily="49" charset="0"/>
              </a:rPr>
              <a:t> (x y z : </a:t>
            </a:r>
            <a:r>
              <a:rPr b="0" dirty="0" err="1">
                <a:latin typeface="Iosevka" panose="02000509030000000004" pitchFamily="49" charset="0"/>
                <a:ea typeface="Iosevka" panose="02000509030000000004" pitchFamily="49" charset="0"/>
                <a:cs typeface="Iosevka" panose="02000509030000000004" pitchFamily="49" charset="0"/>
              </a:rPr>
              <a:t>nat</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a:t>
            </a:r>
          </a:p>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Proof</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lang="en-US" b="0" dirty="0">
                <a:latin typeface="Iosevka" panose="02000509030000000004" pitchFamily="49" charset="0"/>
                <a:ea typeface="Iosevka" panose="02000509030000000004" pitchFamily="49" charset="0"/>
                <a:cs typeface="Iosevka" panose="02000509030000000004" pitchFamily="49" charset="0"/>
              </a:rPr>
              <a:t>unfold </a:t>
            </a:r>
            <a:r>
              <a:rPr lang="en-US" b="0" dirty="0" err="1">
                <a:latin typeface="Iosevka" panose="02000509030000000004" pitchFamily="49" charset="0"/>
                <a:ea typeface="Iosevka" panose="02000509030000000004" pitchFamily="49" charset="0"/>
                <a:cs typeface="Iosevka" panose="02000509030000000004" pitchFamily="49" charset="0"/>
              </a:rPr>
              <a:t>C.to_nat</a:t>
            </a:r>
            <a:r>
              <a:rPr lang="en-US" b="0" dirty="0">
                <a:latin typeface="Iosevka" panose="02000509030000000004" pitchFamily="49" charset="0"/>
                <a:ea typeface="Iosevka" panose="02000509030000000004" pitchFamily="49" charset="0"/>
                <a:cs typeface="Iosevka" panose="02000509030000000004" pitchFamily="49" charset="0"/>
              </a:rPr>
              <a:t>.</a:t>
            </a:r>
            <a:endParaRPr b="0" dirty="0">
              <a:latin typeface="Iosevka" panose="02000509030000000004" pitchFamily="49" charset="0"/>
              <a:ea typeface="Iosevka" panose="02000509030000000004" pitchFamily="49" charset="0"/>
              <a:cs typeface="Iosevka" panose="02000509030000000004" pitchFamily="49" charset="0"/>
            </a:endParaRPr>
          </a:p>
          <a:p>
            <a:pPr algn="l" defTabSz="457200">
              <a:defRPr sz="2100" b="0" spc="-42">
                <a:latin typeface="Iosevka Medium"/>
                <a:ea typeface="Iosevka Medium"/>
                <a:cs typeface="Iosevka Medium"/>
                <a:sym typeface="Iosevka Medium"/>
              </a:defRPr>
            </a:pPr>
            <a:endParaRPr b="0" dirty="0">
              <a:latin typeface="Iosevka" panose="02000509030000000004" pitchFamily="49" charset="0"/>
              <a:ea typeface="Iosevka" panose="02000509030000000004" pitchFamily="49" charset="0"/>
              <a:cs typeface="Iosevka" panose="02000509030000000004" pitchFamily="49" charset="0"/>
            </a:endParaRPr>
          </a:p>
        </p:txBody>
      </p:sp>
      <p:sp>
        <p:nvSpPr>
          <p:cNvPr id="1052" name="Slide Number">
            <a:extLst>
              <a:ext uri="{FF2B5EF4-FFF2-40B4-BE49-F238E27FC236}">
                <a16:creationId xmlns:a16="http://schemas.microsoft.com/office/drawing/2014/main" id="{FA1DEE15-1506-831F-2F7F-00FD191308AE}"/>
              </a:ext>
            </a:extLst>
          </p:cNvP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24</a:t>
            </a:fld>
            <a:endParaRPr/>
          </a:p>
        </p:txBody>
      </p:sp>
      <p:sp>
        <p:nvSpPr>
          <p:cNvPr id="1053" name="proofs about our Coq program">
            <a:extLst>
              <a:ext uri="{FF2B5EF4-FFF2-40B4-BE49-F238E27FC236}">
                <a16:creationId xmlns:a16="http://schemas.microsoft.com/office/drawing/2014/main" id="{1ED978B4-DD0F-50E9-BBC3-918B16F3A037}"/>
              </a:ext>
            </a:extLst>
          </p:cNvPr>
          <p:cNvSpPr txBox="1"/>
          <p:nvPr/>
        </p:nvSpPr>
        <p:spPr>
          <a:xfrm>
            <a:off x="5240713" y="1342113"/>
            <a:ext cx="2966124" cy="349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proofs about our Coq program</a:t>
            </a:r>
          </a:p>
        </p:txBody>
      </p:sp>
      <p:sp>
        <p:nvSpPr>
          <p:cNvPr id="1054" name="Line">
            <a:extLst>
              <a:ext uri="{FF2B5EF4-FFF2-40B4-BE49-F238E27FC236}">
                <a16:creationId xmlns:a16="http://schemas.microsoft.com/office/drawing/2014/main" id="{74793847-93FA-FDB3-ED89-72DC9446E95F}"/>
              </a:ext>
            </a:extLst>
          </p:cNvPr>
          <p:cNvSpPr/>
          <p:nvPr/>
        </p:nvSpPr>
        <p:spPr>
          <a:xfrm flipH="1" flipV="1">
            <a:off x="1348674" y="5891288"/>
            <a:ext cx="10750201" cy="1"/>
          </a:xfrm>
          <a:prstGeom prst="line">
            <a:avLst/>
          </a:prstGeom>
          <a:ln w="25400">
            <a:solidFill>
              <a:srgbClr val="E5E4E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55" name="1 goal…">
            <a:extLst>
              <a:ext uri="{FF2B5EF4-FFF2-40B4-BE49-F238E27FC236}">
                <a16:creationId xmlns:a16="http://schemas.microsoft.com/office/drawing/2014/main" id="{0AD38219-9590-FC33-EBB3-181432EA9838}"/>
              </a:ext>
            </a:extLst>
          </p:cNvPr>
          <p:cNvSpPr txBox="1"/>
          <p:nvPr/>
        </p:nvSpPr>
        <p:spPr>
          <a:xfrm>
            <a:off x="1303500" y="6058479"/>
            <a:ext cx="10397800" cy="425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lang="en-US" dirty="0">
                <a:solidFill>
                  <a:srgbClr val="FF0000"/>
                </a:solidFill>
                <a:latin typeface="Iosevka" panose="02000509030000000004" pitchFamily="49" charset="0"/>
                <a:ea typeface="Iosevka" panose="02000509030000000004" pitchFamily="49" charset="0"/>
                <a:cs typeface="Iosevka" panose="02000509030000000004" pitchFamily="49" charset="0"/>
              </a:rPr>
              <a:t>Error: </a:t>
            </a:r>
            <a:r>
              <a:rPr lang="en-US" b="0" dirty="0" err="1">
                <a:latin typeface="Iosevka" panose="02000509030000000004" pitchFamily="49" charset="0"/>
                <a:ea typeface="Iosevka" panose="02000509030000000004" pitchFamily="49" charset="0"/>
                <a:cs typeface="Iosevka" panose="02000509030000000004" pitchFamily="49" charset="0"/>
              </a:rPr>
              <a:t>C.to_nat</a:t>
            </a:r>
            <a:r>
              <a:rPr lang="en-US" b="0" dirty="0">
                <a:latin typeface="Iosevka" panose="02000509030000000004" pitchFamily="49" charset="0"/>
                <a:ea typeface="Iosevka" panose="02000509030000000004" pitchFamily="49" charset="0"/>
                <a:cs typeface="Iosevka" panose="02000509030000000004" pitchFamily="49" charset="0"/>
              </a:rPr>
              <a:t> is opaque.</a:t>
            </a:r>
          </a:p>
        </p:txBody>
      </p:sp>
      <p:sp>
        <p:nvSpPr>
          <p:cNvPr id="3" name="CertiCoq">
            <a:extLst>
              <a:ext uri="{FF2B5EF4-FFF2-40B4-BE49-F238E27FC236}">
                <a16:creationId xmlns:a16="http://schemas.microsoft.com/office/drawing/2014/main" id="{16DCA1BF-3BA9-0F0C-CC45-500EB9F26A99}"/>
              </a:ext>
            </a:extLst>
          </p:cNvPr>
          <p:cNvSpPr/>
          <p:nvPr/>
        </p:nvSpPr>
        <p:spPr>
          <a:xfrm>
            <a:off x="3258284" y="436375"/>
            <a:ext cx="6930982"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2. rewrites of primitives to models</a:t>
            </a:r>
          </a:p>
        </p:txBody>
      </p:sp>
    </p:spTree>
    <p:extLst>
      <p:ext uri="{BB962C8B-B14F-4D97-AF65-F5344CB8AC3E}">
        <p14:creationId xmlns:p14="http://schemas.microsoft.com/office/powerpoint/2010/main" val="119251110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7" name="Group"/>
          <p:cNvGrpSpPr/>
          <p:nvPr/>
        </p:nvGrpSpPr>
        <p:grpSpPr>
          <a:xfrm>
            <a:off x="1132897" y="1340433"/>
            <a:ext cx="11181755" cy="7481239"/>
            <a:chOff x="0" y="0"/>
            <a:chExt cx="11181754" cy="7481237"/>
          </a:xfrm>
        </p:grpSpPr>
        <p:grpSp>
          <p:nvGrpSpPr>
            <p:cNvPr id="1043" name="Group"/>
            <p:cNvGrpSpPr/>
            <p:nvPr/>
          </p:nvGrpSpPr>
          <p:grpSpPr>
            <a:xfrm>
              <a:off x="0" y="0"/>
              <a:ext cx="11181755" cy="7481238"/>
              <a:chOff x="0" y="0"/>
              <a:chExt cx="11181754" cy="7481237"/>
            </a:xfrm>
          </p:grpSpPr>
          <p:sp>
            <p:nvSpPr>
              <p:cNvPr id="1039" name="Rounded Rectangle"/>
              <p:cNvSpPr/>
              <p:nvPr/>
            </p:nvSpPr>
            <p:spPr>
              <a:xfrm>
                <a:off x="0" y="25400"/>
                <a:ext cx="11181755" cy="7455838"/>
              </a:xfrm>
              <a:prstGeom prst="roundRect">
                <a:avLst>
                  <a:gd name="adj" fmla="val 1695"/>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042" name="Group"/>
              <p:cNvGrpSpPr/>
              <p:nvPr/>
            </p:nvGrpSpPr>
            <p:grpSpPr>
              <a:xfrm>
                <a:off x="0" y="0"/>
                <a:ext cx="11181755" cy="353170"/>
                <a:chOff x="0" y="0"/>
                <a:chExt cx="11181754" cy="353169"/>
              </a:xfrm>
            </p:grpSpPr>
            <p:sp>
              <p:nvSpPr>
                <p:cNvPr id="1040" name="Rounded Rectangle"/>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1" name="Rectangle"/>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044"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5"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6"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1050" name="Group"/>
          <p:cNvGrpSpPr/>
          <p:nvPr/>
        </p:nvGrpSpPr>
        <p:grpSpPr>
          <a:xfrm>
            <a:off x="1258394" y="2082399"/>
            <a:ext cx="9490776" cy="3087279"/>
            <a:chOff x="0" y="0"/>
            <a:chExt cx="9490774" cy="3087277"/>
          </a:xfrm>
        </p:grpSpPr>
        <p:sp>
          <p:nvSpPr>
            <p:cNvPr id="1048" name="Rectangle"/>
            <p:cNvSpPr/>
            <p:nvPr/>
          </p:nvSpPr>
          <p:spPr>
            <a:xfrm>
              <a:off x="0" y="0"/>
              <a:ext cx="4156754" cy="3087277"/>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9" name="Rectangle"/>
            <p:cNvSpPr/>
            <p:nvPr/>
          </p:nvSpPr>
          <p:spPr>
            <a:xfrm>
              <a:off x="4154840" y="0"/>
              <a:ext cx="5335934" cy="1108805"/>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051" name="Lemma add_assoc : forall (x y z : nat),…"/>
          <p:cNvSpPr txBox="1"/>
          <p:nvPr/>
        </p:nvSpPr>
        <p:spPr>
          <a:xfrm>
            <a:off x="1257300" y="2034142"/>
            <a:ext cx="10397800" cy="3334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Lemma</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add_assoc</a:t>
            </a:r>
            <a:r>
              <a:rPr b="0" dirty="0">
                <a:latin typeface="Iosevka" panose="02000509030000000004" pitchFamily="49" charset="0"/>
                <a:ea typeface="Iosevka" panose="02000509030000000004" pitchFamily="49" charset="0"/>
                <a:cs typeface="Iosevka" panose="02000509030000000004" pitchFamily="49" charset="0"/>
              </a:rPr>
              <a:t> : </a:t>
            </a:r>
            <a:r>
              <a:rPr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b="0" dirty="0">
                <a:latin typeface="Iosevka" panose="02000509030000000004" pitchFamily="49" charset="0"/>
                <a:ea typeface="Iosevka" panose="02000509030000000004" pitchFamily="49" charset="0"/>
                <a:cs typeface="Iosevka" panose="02000509030000000004" pitchFamily="49" charset="0"/>
              </a:rPr>
              <a:t> (x y z : </a:t>
            </a:r>
            <a:r>
              <a:rPr b="0" dirty="0" err="1">
                <a:latin typeface="Iosevka" panose="02000509030000000004" pitchFamily="49" charset="0"/>
                <a:ea typeface="Iosevka" panose="02000509030000000004" pitchFamily="49" charset="0"/>
                <a:cs typeface="Iosevka" panose="02000509030000000004" pitchFamily="49" charset="0"/>
              </a:rPr>
              <a:t>nat</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a:t>
            </a:r>
          </a:p>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Proof</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intros x y z.</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props </a:t>
            </a:r>
            <a:r>
              <a:rPr b="0" dirty="0" err="1">
                <a:latin typeface="Iosevka" panose="02000509030000000004" pitchFamily="49" charset="0"/>
                <a:ea typeface="Iosevka" panose="02000509030000000004" pitchFamily="49" charset="0"/>
                <a:cs typeface="Iosevka" panose="02000509030000000004" pitchFamily="49" charset="0"/>
              </a:rPr>
              <a:t>from_nat_</a:t>
            </a:r>
            <a:r>
              <a:rPr lang="en-US" b="0" dirty="0" err="1">
                <a:latin typeface="Iosevka" panose="02000509030000000004" pitchFamily="49" charset="0"/>
                <a:ea typeface="Iosevka" panose="02000509030000000004" pitchFamily="49" charset="0"/>
                <a:cs typeface="Iosevka" panose="02000509030000000004" pitchFamily="49" charset="0"/>
              </a:rPr>
              <a:t>spec</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props </a:t>
            </a:r>
            <a:r>
              <a:rPr b="0" dirty="0" err="1">
                <a:latin typeface="Iosevka" panose="02000509030000000004" pitchFamily="49" charset="0"/>
                <a:ea typeface="Iosevka" panose="02000509030000000004" pitchFamily="49" charset="0"/>
                <a:cs typeface="Iosevka" panose="02000509030000000004" pitchFamily="49" charset="0"/>
              </a:rPr>
              <a:t>to_nat_</a:t>
            </a:r>
            <a:r>
              <a:rPr lang="en-US" b="0" dirty="0" err="1">
                <a:latin typeface="Iosevka" panose="02000509030000000004" pitchFamily="49" charset="0"/>
                <a:ea typeface="Iosevka" panose="02000509030000000004" pitchFamily="49" charset="0"/>
                <a:cs typeface="Iosevka" panose="02000509030000000004" pitchFamily="49" charset="0"/>
              </a:rPr>
              <a:t>spec</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props </a:t>
            </a:r>
            <a:r>
              <a:rPr b="0" dirty="0" err="1">
                <a:latin typeface="Iosevka" panose="02000509030000000004" pitchFamily="49" charset="0"/>
                <a:ea typeface="Iosevka" panose="02000509030000000004" pitchFamily="49" charset="0"/>
                <a:cs typeface="Iosevka" panose="02000509030000000004" pitchFamily="49" charset="0"/>
              </a:rPr>
              <a:t>add_</a:t>
            </a:r>
            <a:r>
              <a:rPr lang="en-US" b="0" dirty="0" err="1">
                <a:latin typeface="Iosevka" panose="02000509030000000004" pitchFamily="49" charset="0"/>
                <a:ea typeface="Iosevka" panose="02000509030000000004" pitchFamily="49" charset="0"/>
                <a:cs typeface="Iosevka" panose="02000509030000000004" pitchFamily="49" charset="0"/>
              </a:rPr>
              <a:t>spec</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lang="en-US" b="0" dirty="0" err="1">
                <a:latin typeface="Iosevka" panose="02000509030000000004" pitchFamily="49" charset="0"/>
                <a:ea typeface="Iosevka" panose="02000509030000000004" pitchFamily="49" charset="0"/>
                <a:cs typeface="Iosevka" panose="02000509030000000004" pitchFamily="49" charset="0"/>
              </a:rPr>
              <a:t>prim_rewrites</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endParaRPr b="0" dirty="0">
              <a:latin typeface="Iosevka" panose="02000509030000000004" pitchFamily="49" charset="0"/>
              <a:ea typeface="Iosevka" panose="02000509030000000004" pitchFamily="49" charset="0"/>
              <a:cs typeface="Iosevka" panose="02000509030000000004" pitchFamily="49" charset="0"/>
            </a:endParaRPr>
          </a:p>
        </p:txBody>
      </p:sp>
      <p:sp>
        <p:nvSpPr>
          <p:cNvPr id="1052"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25</a:t>
            </a:fld>
            <a:endParaRPr/>
          </a:p>
        </p:txBody>
      </p:sp>
      <p:sp>
        <p:nvSpPr>
          <p:cNvPr id="1053" name="proofs about our Coq program"/>
          <p:cNvSpPr txBox="1"/>
          <p:nvPr/>
        </p:nvSpPr>
        <p:spPr>
          <a:xfrm>
            <a:off x="5240713" y="1342113"/>
            <a:ext cx="2966124" cy="349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proofs about our Coq program</a:t>
            </a:r>
          </a:p>
        </p:txBody>
      </p:sp>
      <p:sp>
        <p:nvSpPr>
          <p:cNvPr id="1054" name="Line"/>
          <p:cNvSpPr/>
          <p:nvPr/>
        </p:nvSpPr>
        <p:spPr>
          <a:xfrm flipH="1" flipV="1">
            <a:off x="1348674" y="5891288"/>
            <a:ext cx="10750201" cy="1"/>
          </a:xfrm>
          <a:prstGeom prst="line">
            <a:avLst/>
          </a:prstGeom>
          <a:ln w="25400">
            <a:solidFill>
              <a:srgbClr val="E5E4E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55" name="1 goal…"/>
          <p:cNvSpPr txBox="1"/>
          <p:nvPr/>
        </p:nvSpPr>
        <p:spPr>
          <a:xfrm>
            <a:off x="1303500" y="6058479"/>
            <a:ext cx="10397800" cy="20415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1 goal</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x, y, z : </a:t>
            </a:r>
            <a:r>
              <a:rPr b="0" dirty="0" err="1">
                <a:latin typeface="Iosevka" panose="02000509030000000004" pitchFamily="49" charset="0"/>
                <a:ea typeface="Iosevka" panose="02000509030000000004" pitchFamily="49" charset="0"/>
                <a:cs typeface="Iosevka" panose="02000509030000000004" pitchFamily="49" charset="0"/>
              </a:rPr>
              <a:t>nat</a:t>
            </a:r>
            <a:endParaRPr b="0" dirty="0">
              <a:solidFill>
                <a:schemeClr val="tx1"/>
              </a:solidFill>
              <a:latin typeface="Iosevka" panose="02000509030000000004" pitchFamily="49" charset="0"/>
              <a:ea typeface="Iosevka" panose="02000509030000000004" pitchFamily="49" charset="0"/>
              <a:cs typeface="Iosevka" panose="02000509030000000004" pitchFamily="49" charset="0"/>
            </a:endParaRP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a:t>
            </a:r>
          </a:p>
        </p:txBody>
      </p:sp>
      <p:sp>
        <p:nvSpPr>
          <p:cNvPr id="3" name="CertiCoq">
            <a:extLst>
              <a:ext uri="{FF2B5EF4-FFF2-40B4-BE49-F238E27FC236}">
                <a16:creationId xmlns:a16="http://schemas.microsoft.com/office/drawing/2014/main" id="{6D6179EA-9C00-90BC-8562-4521D9843F2D}"/>
              </a:ext>
            </a:extLst>
          </p:cNvPr>
          <p:cNvSpPr/>
          <p:nvPr/>
        </p:nvSpPr>
        <p:spPr>
          <a:xfrm>
            <a:off x="3258284" y="436375"/>
            <a:ext cx="6930982"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2. rewrites of primitives to models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 name="Group"/>
          <p:cNvGrpSpPr/>
          <p:nvPr/>
        </p:nvGrpSpPr>
        <p:grpSpPr>
          <a:xfrm>
            <a:off x="1078265" y="771023"/>
            <a:ext cx="11181755" cy="7093954"/>
            <a:chOff x="0" y="0"/>
            <a:chExt cx="11181754" cy="7093953"/>
          </a:xfrm>
        </p:grpSpPr>
        <p:grpSp>
          <p:nvGrpSpPr>
            <p:cNvPr id="497" name="Group"/>
            <p:cNvGrpSpPr/>
            <p:nvPr/>
          </p:nvGrpSpPr>
          <p:grpSpPr>
            <a:xfrm>
              <a:off x="0" y="0"/>
              <a:ext cx="11181755" cy="7093954"/>
              <a:chOff x="0" y="0"/>
              <a:chExt cx="11181754" cy="7093954"/>
            </a:xfrm>
          </p:grpSpPr>
          <p:grpSp>
            <p:nvGrpSpPr>
              <p:cNvPr id="494" name="Group"/>
              <p:cNvGrpSpPr/>
              <p:nvPr/>
            </p:nvGrpSpPr>
            <p:grpSpPr>
              <a:xfrm>
                <a:off x="0" y="0"/>
                <a:ext cx="11181755" cy="7088783"/>
                <a:chOff x="0" y="0"/>
                <a:chExt cx="11181754" cy="7088782"/>
              </a:xfrm>
            </p:grpSpPr>
            <p:sp>
              <p:nvSpPr>
                <p:cNvPr id="490" name="Rounded Rectangle"/>
                <p:cNvSpPr/>
                <p:nvPr/>
              </p:nvSpPr>
              <p:spPr>
                <a:xfrm>
                  <a:off x="0" y="25400"/>
                  <a:ext cx="11181755" cy="7063383"/>
                </a:xfrm>
                <a:prstGeom prst="roundRect">
                  <a:avLst>
                    <a:gd name="adj" fmla="val 1789"/>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493" name="Group"/>
                <p:cNvGrpSpPr/>
                <p:nvPr/>
              </p:nvGrpSpPr>
              <p:grpSpPr>
                <a:xfrm>
                  <a:off x="0" y="0"/>
                  <a:ext cx="11181755" cy="353170"/>
                  <a:chOff x="0" y="0"/>
                  <a:chExt cx="11181754" cy="353169"/>
                </a:xfrm>
              </p:grpSpPr>
              <p:sp>
                <p:nvSpPr>
                  <p:cNvPr id="491" name="Rounded Rectangle"/>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2" name="Rectangle"/>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495" name="Line"/>
              <p:cNvSpPr/>
              <p:nvPr/>
            </p:nvSpPr>
            <p:spPr>
              <a:xfrm flipV="1">
                <a:off x="5590877" y="422155"/>
                <a:ext cx="1" cy="6671800"/>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6" name="Line"/>
              <p:cNvSpPr/>
              <p:nvPr/>
            </p:nvSpPr>
            <p:spPr>
              <a:xfrm flipH="1" flipV="1">
                <a:off x="5576492" y="3467248"/>
                <a:ext cx="5568785" cy="1"/>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98" name="Circle"/>
            <p:cNvSpPr/>
            <p:nvPr/>
          </p:nvSpPr>
          <p:spPr>
            <a:xfrm>
              <a:off x="88900" y="63500"/>
              <a:ext cx="226170"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9" name="Circle"/>
            <p:cNvSpPr/>
            <p:nvPr/>
          </p:nvSpPr>
          <p:spPr>
            <a:xfrm>
              <a:off x="381000" y="59580"/>
              <a:ext cx="226170"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0" name="Circle"/>
            <p:cNvSpPr/>
            <p:nvPr/>
          </p:nvSpPr>
          <p:spPr>
            <a:xfrm>
              <a:off x="673100" y="59580"/>
              <a:ext cx="226170"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502" name="forall x : nat,…"/>
          <p:cNvSpPr txBox="1"/>
          <p:nvPr/>
        </p:nvSpPr>
        <p:spPr>
          <a:xfrm>
            <a:off x="6858951" y="4318000"/>
            <a:ext cx="5220990" cy="1518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b="0" spc="-96">
                <a:latin typeface="Iosevka Medium"/>
                <a:ea typeface="Iosevka Medium"/>
                <a:cs typeface="Iosevka Medium"/>
                <a:sym typeface="Iosevka Medium"/>
              </a:defRPr>
            </a:pPr>
            <a:r>
              <a:rPr lang="en-US" sz="2300"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lang="en-US" sz="2300" b="0" dirty="0">
                <a:latin typeface="Iosevka" panose="02000509030000000004" pitchFamily="49" charset="0"/>
                <a:ea typeface="Iosevka" panose="02000509030000000004" pitchFamily="49" charset="0"/>
                <a:cs typeface="Iosevka" panose="02000509030000000004" pitchFamily="49" charset="0"/>
              </a:rPr>
              <a:t> (x : C.uint63), </a:t>
            </a:r>
          </a:p>
          <a:p>
            <a:pPr algn="l">
              <a:defRPr b="0" spc="-96">
                <a:latin typeface="Iosevka Medium"/>
                <a:ea typeface="Iosevka Medium"/>
                <a:cs typeface="Iosevka Medium"/>
                <a:sym typeface="Iosevka Medium"/>
              </a:defRPr>
            </a:pP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p>
          <a:p>
            <a:pPr algn="l">
              <a:defRPr b="0" spc="-96">
                <a:latin typeface="Iosevka Medium"/>
                <a:ea typeface="Iosevka Medium"/>
                <a:cs typeface="Iosevka Medium"/>
                <a:sym typeface="Iosevka Medium"/>
              </a:defRPr>
            </a:pP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FM.to_nat</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(from x)</a:t>
            </a:r>
          </a:p>
          <a:p>
            <a:pPr algn="l">
              <a:defRPr b="0" spc="-96">
                <a:latin typeface="Iosevka Medium"/>
                <a:ea typeface="Iosevka Medium"/>
                <a:cs typeface="Iosevka Medium"/>
                <a:sym typeface="Iosevka Medium"/>
              </a:defRPr>
            </a:pP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 Prop</a:t>
            </a:r>
          </a:p>
        </p:txBody>
      </p:sp>
      <p:grpSp>
        <p:nvGrpSpPr>
          <p:cNvPr id="505" name="Group"/>
          <p:cNvGrpSpPr/>
          <p:nvPr/>
        </p:nvGrpSpPr>
        <p:grpSpPr>
          <a:xfrm>
            <a:off x="1270000" y="1270000"/>
            <a:ext cx="5457619" cy="1238132"/>
            <a:chOff x="0" y="0"/>
            <a:chExt cx="5457618" cy="1238131"/>
          </a:xfrm>
        </p:grpSpPr>
        <p:sp>
          <p:nvSpPr>
            <p:cNvPr id="503" name="Rectangle"/>
            <p:cNvSpPr/>
            <p:nvPr/>
          </p:nvSpPr>
          <p:spPr>
            <a:xfrm>
              <a:off x="0" y="0"/>
              <a:ext cx="5007174" cy="554385"/>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4" name="Eval cbn in model_spec from_nat_ep.…"/>
            <p:cNvSpPr txBox="1"/>
            <p:nvPr/>
          </p:nvSpPr>
          <p:spPr>
            <a:xfrm>
              <a:off x="22224" y="73711"/>
              <a:ext cx="5435394" cy="11644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a:defRPr b="0" spc="-96">
                  <a:latin typeface="Iosevka Medium"/>
                  <a:ea typeface="Iosevka Medium"/>
                  <a:cs typeface="Iosevka Medium"/>
                  <a:sym typeface="Iosevka Medium"/>
                </a:defRPr>
              </a:pPr>
              <a:r>
                <a:rPr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Eval</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err="1">
                  <a:latin typeface="Iosevka" panose="02000509030000000004" pitchFamily="49" charset="0"/>
                  <a:ea typeface="Iosevka" panose="02000509030000000004" pitchFamily="49" charset="0"/>
                  <a:cs typeface="Iosevka" panose="02000509030000000004" pitchFamily="49" charset="0"/>
                </a:rPr>
                <a:t>cbn</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in</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model_spec</a:t>
              </a:r>
              <a:r>
                <a:rPr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a:t>
              </a:r>
              <a:r>
                <a:rPr sz="2300" b="0" dirty="0" err="1">
                  <a:latin typeface="Iosevka" panose="02000509030000000004" pitchFamily="49" charset="0"/>
                  <a:ea typeface="Iosevka" panose="02000509030000000004" pitchFamily="49" charset="0"/>
                  <a:cs typeface="Iosevka" panose="02000509030000000004" pitchFamily="49" charset="0"/>
                </a:rPr>
                <a:t>_nat_</a:t>
              </a:r>
              <a:r>
                <a:rPr lang="en-US" sz="2300" b="0" dirty="0" err="1">
                  <a:latin typeface="Iosevka" panose="02000509030000000004" pitchFamily="49" charset="0"/>
                  <a:ea typeface="Iosevka" panose="02000509030000000004" pitchFamily="49" charset="0"/>
                  <a:cs typeface="Iosevka" panose="02000509030000000004" pitchFamily="49" charset="0"/>
                </a:rPr>
                <a:t>spec</a:t>
              </a:r>
              <a:r>
                <a:rPr sz="2300" b="0" dirty="0">
                  <a:latin typeface="Iosevka" panose="02000509030000000004" pitchFamily="49" charset="0"/>
                  <a:ea typeface="Iosevka" panose="02000509030000000004" pitchFamily="49" charset="0"/>
                  <a:cs typeface="Iosevka" panose="02000509030000000004" pitchFamily="49" charset="0"/>
                </a:rPr>
                <a:t>.</a:t>
              </a:r>
              <a:endParaRPr lang="en-US"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endParaRPr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r>
                <a:rPr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Eval</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err="1">
                  <a:latin typeface="Iosevka" panose="02000509030000000004" pitchFamily="49" charset="0"/>
                  <a:ea typeface="Iosevka" panose="02000509030000000004" pitchFamily="49" charset="0"/>
                  <a:cs typeface="Iosevka" panose="02000509030000000004" pitchFamily="49" charset="0"/>
                </a:rPr>
                <a:t>cbn</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in</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model_spec</a:t>
              </a:r>
              <a:r>
                <a:rPr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sz="2300" b="0" dirty="0" err="1">
                  <a:latin typeface="Iosevka" panose="02000509030000000004" pitchFamily="49" charset="0"/>
                  <a:ea typeface="Iosevka" panose="02000509030000000004" pitchFamily="49" charset="0"/>
                  <a:cs typeface="Iosevka" panose="02000509030000000004" pitchFamily="49" charset="0"/>
                </a:rPr>
                <a:t>add_</a:t>
              </a:r>
              <a:r>
                <a:rPr lang="en-US" sz="2300" b="0" dirty="0" err="1">
                  <a:latin typeface="Iosevka" panose="02000509030000000004" pitchFamily="49" charset="0"/>
                  <a:ea typeface="Iosevka" panose="02000509030000000004" pitchFamily="49" charset="0"/>
                  <a:cs typeface="Iosevka" panose="02000509030000000004" pitchFamily="49" charset="0"/>
                </a:rPr>
                <a:t>spec</a:t>
              </a:r>
              <a:r>
                <a:rPr sz="2300" b="0" dirty="0">
                  <a:latin typeface="Iosevka" panose="02000509030000000004" pitchFamily="49" charset="0"/>
                  <a:ea typeface="Iosevka" panose="02000509030000000004" pitchFamily="49" charset="0"/>
                  <a:cs typeface="Iosevka" panose="02000509030000000004" pitchFamily="49" charset="0"/>
                </a:rPr>
                <a:t>.</a:t>
              </a:r>
            </a:p>
          </p:txBody>
        </p:sp>
      </p:grpSp>
      <p:sp>
        <p:nvSpPr>
          <p:cNvPr id="506" name="Slide Number"/>
          <p:cNvSpPr txBox="1">
            <a:spLocks noGrp="1"/>
          </p:cNvSpPr>
          <p:nvPr>
            <p:ph type="sldNum" sz="quarter" idx="4294967295"/>
          </p:nvPr>
        </p:nvSpPr>
        <p:spPr>
          <a:xfrm>
            <a:off x="6328884" y="9296400"/>
            <a:ext cx="340259" cy="3429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Helvetica Light"/>
                <a:ea typeface="Helvetica Light"/>
                <a:cs typeface="Helvetica Light"/>
                <a:sym typeface="Helvetica Light"/>
              </a:defRPr>
            </a:lvl1pPr>
          </a:lstStyle>
          <a:p>
            <a:fld id="{86CB4B4D-7CA3-9044-876B-883B54F8677D}" type="slidenum">
              <a:rPr/>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11584464-4251-89CB-5EA3-51DC4FDADF51}"/>
              </a:ext>
            </a:extLst>
          </p:cNvPr>
          <p:cNvGrpSpPr/>
          <p:nvPr/>
        </p:nvGrpSpPr>
        <p:grpSpPr>
          <a:xfrm>
            <a:off x="1078265" y="771023"/>
            <a:ext cx="11181755" cy="7093954"/>
            <a:chOff x="0" y="0"/>
            <a:chExt cx="11181754" cy="7093953"/>
          </a:xfrm>
        </p:grpSpPr>
        <p:grpSp>
          <p:nvGrpSpPr>
            <p:cNvPr id="3" name="Group">
              <a:extLst>
                <a:ext uri="{FF2B5EF4-FFF2-40B4-BE49-F238E27FC236}">
                  <a16:creationId xmlns:a16="http://schemas.microsoft.com/office/drawing/2014/main" id="{DAD71ED1-7FDB-23FC-C643-F84D7A46DD19}"/>
                </a:ext>
              </a:extLst>
            </p:cNvPr>
            <p:cNvGrpSpPr/>
            <p:nvPr/>
          </p:nvGrpSpPr>
          <p:grpSpPr>
            <a:xfrm>
              <a:off x="0" y="0"/>
              <a:ext cx="11181755" cy="7093954"/>
              <a:chOff x="0" y="0"/>
              <a:chExt cx="11181754" cy="7093954"/>
            </a:xfrm>
          </p:grpSpPr>
          <p:grpSp>
            <p:nvGrpSpPr>
              <p:cNvPr id="7" name="Group">
                <a:extLst>
                  <a:ext uri="{FF2B5EF4-FFF2-40B4-BE49-F238E27FC236}">
                    <a16:creationId xmlns:a16="http://schemas.microsoft.com/office/drawing/2014/main" id="{3922EB9C-3EA9-34AB-2ECE-AE0862AE3B26}"/>
                  </a:ext>
                </a:extLst>
              </p:cNvPr>
              <p:cNvGrpSpPr/>
              <p:nvPr/>
            </p:nvGrpSpPr>
            <p:grpSpPr>
              <a:xfrm>
                <a:off x="0" y="0"/>
                <a:ext cx="11181755" cy="7088783"/>
                <a:chOff x="0" y="0"/>
                <a:chExt cx="11181754" cy="7088782"/>
              </a:xfrm>
            </p:grpSpPr>
            <p:sp>
              <p:nvSpPr>
                <p:cNvPr id="10" name="Rounded Rectangle">
                  <a:extLst>
                    <a:ext uri="{FF2B5EF4-FFF2-40B4-BE49-F238E27FC236}">
                      <a16:creationId xmlns:a16="http://schemas.microsoft.com/office/drawing/2014/main" id="{051E39D3-91A5-799E-4532-ED01C4E633B8}"/>
                    </a:ext>
                  </a:extLst>
                </p:cNvPr>
                <p:cNvSpPr/>
                <p:nvPr/>
              </p:nvSpPr>
              <p:spPr>
                <a:xfrm>
                  <a:off x="0" y="25400"/>
                  <a:ext cx="11181755" cy="7063383"/>
                </a:xfrm>
                <a:prstGeom prst="roundRect">
                  <a:avLst>
                    <a:gd name="adj" fmla="val 1789"/>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1" name="Group">
                  <a:extLst>
                    <a:ext uri="{FF2B5EF4-FFF2-40B4-BE49-F238E27FC236}">
                      <a16:creationId xmlns:a16="http://schemas.microsoft.com/office/drawing/2014/main" id="{CB637808-A98C-11EF-7E25-7AF3A6F25049}"/>
                    </a:ext>
                  </a:extLst>
                </p:cNvPr>
                <p:cNvGrpSpPr/>
                <p:nvPr/>
              </p:nvGrpSpPr>
              <p:grpSpPr>
                <a:xfrm>
                  <a:off x="0" y="0"/>
                  <a:ext cx="11181755" cy="353170"/>
                  <a:chOff x="0" y="0"/>
                  <a:chExt cx="11181754" cy="353169"/>
                </a:xfrm>
              </p:grpSpPr>
              <p:sp>
                <p:nvSpPr>
                  <p:cNvPr id="12" name="Rounded Rectangle">
                    <a:extLst>
                      <a:ext uri="{FF2B5EF4-FFF2-40B4-BE49-F238E27FC236}">
                        <a16:creationId xmlns:a16="http://schemas.microsoft.com/office/drawing/2014/main" id="{69C31EC2-9135-7BCB-85F8-193B44997DC5}"/>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 name="Rectangle">
                    <a:extLst>
                      <a:ext uri="{FF2B5EF4-FFF2-40B4-BE49-F238E27FC236}">
                        <a16:creationId xmlns:a16="http://schemas.microsoft.com/office/drawing/2014/main" id="{4BA7DC25-EA33-1AD1-49A0-B7C90E4C86DE}"/>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8" name="Line">
                <a:extLst>
                  <a:ext uri="{FF2B5EF4-FFF2-40B4-BE49-F238E27FC236}">
                    <a16:creationId xmlns:a16="http://schemas.microsoft.com/office/drawing/2014/main" id="{A4F58A2C-3021-70B9-F22A-075256A9ACB8}"/>
                  </a:ext>
                </a:extLst>
              </p:cNvPr>
              <p:cNvSpPr/>
              <p:nvPr/>
            </p:nvSpPr>
            <p:spPr>
              <a:xfrm flipV="1">
                <a:off x="5590877" y="422155"/>
                <a:ext cx="1" cy="6671800"/>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 name="Line">
                <a:extLst>
                  <a:ext uri="{FF2B5EF4-FFF2-40B4-BE49-F238E27FC236}">
                    <a16:creationId xmlns:a16="http://schemas.microsoft.com/office/drawing/2014/main" id="{BEA230FD-08C9-59F6-25F7-9E22A94A74AB}"/>
                  </a:ext>
                </a:extLst>
              </p:cNvPr>
              <p:cNvSpPr/>
              <p:nvPr/>
            </p:nvSpPr>
            <p:spPr>
              <a:xfrm flipH="1" flipV="1">
                <a:off x="5576492" y="3467248"/>
                <a:ext cx="5568785" cy="1"/>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 name="Circle">
              <a:extLst>
                <a:ext uri="{FF2B5EF4-FFF2-40B4-BE49-F238E27FC236}">
                  <a16:creationId xmlns:a16="http://schemas.microsoft.com/office/drawing/2014/main" id="{6C4F0F12-0F35-D619-D18C-406DD12ECD23}"/>
                </a:ext>
              </a:extLst>
            </p:cNvPr>
            <p:cNvSpPr/>
            <p:nvPr/>
          </p:nvSpPr>
          <p:spPr>
            <a:xfrm>
              <a:off x="88900" y="63500"/>
              <a:ext cx="226170"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 name="Circle">
              <a:extLst>
                <a:ext uri="{FF2B5EF4-FFF2-40B4-BE49-F238E27FC236}">
                  <a16:creationId xmlns:a16="http://schemas.microsoft.com/office/drawing/2014/main" id="{754F9B89-F815-C17D-5579-1C3CAFD434E7}"/>
                </a:ext>
              </a:extLst>
            </p:cNvPr>
            <p:cNvSpPr/>
            <p:nvPr/>
          </p:nvSpPr>
          <p:spPr>
            <a:xfrm>
              <a:off x="381000" y="59580"/>
              <a:ext cx="226170"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 name="Circle">
              <a:extLst>
                <a:ext uri="{FF2B5EF4-FFF2-40B4-BE49-F238E27FC236}">
                  <a16:creationId xmlns:a16="http://schemas.microsoft.com/office/drawing/2014/main" id="{F50D0F47-82AE-A2F3-D51D-5008840DF9FD}"/>
                </a:ext>
              </a:extLst>
            </p:cNvPr>
            <p:cNvSpPr/>
            <p:nvPr/>
          </p:nvSpPr>
          <p:spPr>
            <a:xfrm>
              <a:off x="673100" y="59580"/>
              <a:ext cx="226170"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522" name="forall x : C.t,…"/>
          <p:cNvSpPr txBox="1"/>
          <p:nvPr/>
        </p:nvSpPr>
        <p:spPr>
          <a:xfrm>
            <a:off x="6858951" y="4318000"/>
            <a:ext cx="5220990" cy="1518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b="0" spc="-96">
                <a:latin typeface="Iosevka Medium"/>
                <a:ea typeface="Iosevka Medium"/>
                <a:cs typeface="Iosevka Medium"/>
                <a:sym typeface="Iosevka Medium"/>
              </a:defRPr>
            </a:pPr>
            <a:r>
              <a:rPr lang="en-US" sz="2300"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lang="en-US" sz="2300" b="0" dirty="0">
                <a:latin typeface="Iosevka" panose="02000509030000000004" pitchFamily="49" charset="0"/>
                <a:ea typeface="Iosevka" panose="02000509030000000004" pitchFamily="49" charset="0"/>
                <a:cs typeface="Iosevka" panose="02000509030000000004" pitchFamily="49" charset="0"/>
              </a:rPr>
              <a:t> (x y : C.uint63), </a:t>
            </a:r>
          </a:p>
          <a:p>
            <a:pPr algn="l">
              <a:defRPr b="0" spc="-96">
                <a:latin typeface="Iosevka Medium"/>
                <a:ea typeface="Iosevka Medium"/>
                <a:cs typeface="Iosevka Medium"/>
                <a:sym typeface="Iosevka Medium"/>
              </a:defRPr>
            </a:pP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x y</a:t>
            </a:r>
          </a:p>
          <a:p>
            <a:pPr algn="l">
              <a:defRPr b="0" spc="-96">
                <a:latin typeface="Iosevka Medium"/>
                <a:ea typeface="Iosevka Medium"/>
                <a:cs typeface="Iosevka Medium"/>
                <a:sym typeface="Iosevka Medium"/>
              </a:defRPr>
            </a:pP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 to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(from x) (from y))</a:t>
            </a:r>
          </a:p>
          <a:p>
            <a:pPr algn="l">
              <a:defRPr b="0" spc="-96">
                <a:latin typeface="Iosevka Medium"/>
                <a:ea typeface="Iosevka Medium"/>
                <a:cs typeface="Iosevka Medium"/>
                <a:sym typeface="Iosevka Medium"/>
              </a:defRPr>
            </a:pP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 Prop</a:t>
            </a:r>
          </a:p>
        </p:txBody>
      </p:sp>
      <p:grpSp>
        <p:nvGrpSpPr>
          <p:cNvPr id="525" name="Group"/>
          <p:cNvGrpSpPr/>
          <p:nvPr/>
        </p:nvGrpSpPr>
        <p:grpSpPr>
          <a:xfrm>
            <a:off x="1270000" y="1270000"/>
            <a:ext cx="5220991" cy="1358482"/>
            <a:chOff x="0" y="0"/>
            <a:chExt cx="5220990" cy="1358481"/>
          </a:xfrm>
        </p:grpSpPr>
        <p:sp>
          <p:nvSpPr>
            <p:cNvPr id="523" name="Rectangle"/>
            <p:cNvSpPr/>
            <p:nvPr/>
          </p:nvSpPr>
          <p:spPr>
            <a:xfrm>
              <a:off x="0" y="0"/>
              <a:ext cx="5007174" cy="1358481"/>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24" name="Eval cbn in model_spec from_nat_ep.…"/>
            <p:cNvSpPr txBox="1"/>
            <p:nvPr/>
          </p:nvSpPr>
          <p:spPr>
            <a:xfrm>
              <a:off x="22225" y="73711"/>
              <a:ext cx="5198765" cy="11644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Eval</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latin typeface="Iosevka" panose="02000509030000000004" pitchFamily="49" charset="0"/>
                  <a:ea typeface="Iosevka" panose="02000509030000000004" pitchFamily="49" charset="0"/>
                  <a:cs typeface="Iosevka" panose="02000509030000000004" pitchFamily="49" charset="0"/>
                </a:rPr>
                <a:t>cbn</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in</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model_spec</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a:t>
              </a:r>
              <a:r>
                <a:rPr lang="en-US" sz="2300" b="0" dirty="0" err="1">
                  <a:latin typeface="Iosevka" panose="02000509030000000004" pitchFamily="49" charset="0"/>
                  <a:ea typeface="Iosevka" panose="02000509030000000004" pitchFamily="49" charset="0"/>
                  <a:cs typeface="Iosevka" panose="02000509030000000004" pitchFamily="49" charset="0"/>
                </a:rPr>
                <a:t>_nat_spec</a:t>
              </a:r>
              <a:r>
                <a:rPr lang="en-US" sz="2300" b="0" dirty="0">
                  <a:latin typeface="Iosevka" panose="02000509030000000004" pitchFamily="49" charset="0"/>
                  <a:ea typeface="Iosevka" panose="02000509030000000004" pitchFamily="49" charset="0"/>
                  <a:cs typeface="Iosevka" panose="02000509030000000004" pitchFamily="49" charset="0"/>
                </a:rPr>
                <a:t>.</a:t>
              </a:r>
            </a:p>
            <a:p>
              <a:pPr algn="l">
                <a:defRPr b="0" spc="-96">
                  <a:latin typeface="Iosevka Medium"/>
                  <a:ea typeface="Iosevka Medium"/>
                  <a:cs typeface="Iosevka Medium"/>
                  <a:sym typeface="Iosevka Medium"/>
                </a:defRPr>
              </a:pPr>
              <a:endParaRPr lang="en-US"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Eval</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latin typeface="Iosevka" panose="02000509030000000004" pitchFamily="49" charset="0"/>
                  <a:ea typeface="Iosevka" panose="02000509030000000004" pitchFamily="49" charset="0"/>
                  <a:cs typeface="Iosevka" panose="02000509030000000004" pitchFamily="49" charset="0"/>
                </a:rPr>
                <a:t>cbn</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in</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model_spec</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b="0" dirty="0" err="1">
                  <a:latin typeface="Iosevka" panose="02000509030000000004" pitchFamily="49" charset="0"/>
                  <a:ea typeface="Iosevka" panose="02000509030000000004" pitchFamily="49" charset="0"/>
                  <a:cs typeface="Iosevka" panose="02000509030000000004" pitchFamily="49" charset="0"/>
                </a:rPr>
                <a:t>add_spec</a:t>
              </a:r>
              <a:r>
                <a:rPr lang="en-US" sz="2300" b="0" dirty="0">
                  <a:latin typeface="Iosevka" panose="02000509030000000004" pitchFamily="49" charset="0"/>
                  <a:ea typeface="Iosevka" panose="02000509030000000004" pitchFamily="49" charset="0"/>
                  <a:cs typeface="Iosevka" panose="02000509030000000004" pitchFamily="49" charset="0"/>
                </a:rPr>
                <a:t>.</a:t>
              </a:r>
            </a:p>
          </p:txBody>
        </p:sp>
      </p:grpSp>
      <p:sp>
        <p:nvSpPr>
          <p:cNvPr id="526" name="Slide Number"/>
          <p:cNvSpPr txBox="1">
            <a:spLocks noGrp="1"/>
          </p:cNvSpPr>
          <p:nvPr>
            <p:ph type="sldNum" sz="quarter" idx="4294967295"/>
          </p:nvPr>
        </p:nvSpPr>
        <p:spPr>
          <a:xfrm>
            <a:off x="6328884" y="9296400"/>
            <a:ext cx="340259" cy="3429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Helvetica Light"/>
                <a:ea typeface="Helvetica Light"/>
                <a:cs typeface="Helvetica Light"/>
                <a:sym typeface="Helvetica Light"/>
              </a:defRPr>
            </a:lvl1pPr>
          </a:lstStyle>
          <a:p>
            <a:fld id="{86CB4B4D-7CA3-9044-876B-883B54F8677D}" type="slidenum">
              <a:rPr/>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7A988-679A-8BEC-2903-E85A7B60E03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C5D6F5-623D-40AA-AB1B-9A026F28204C}"/>
              </a:ext>
            </a:extLst>
          </p:cNvPr>
          <p:cNvSpPr>
            <a:spLocks noGrp="1"/>
          </p:cNvSpPr>
          <p:nvPr>
            <p:ph type="sldNum" sz="quarter" idx="2"/>
          </p:nvPr>
        </p:nvSpPr>
        <p:spPr/>
        <p:txBody>
          <a:bodyPr/>
          <a:lstStyle/>
          <a:p>
            <a:fld id="{86CB4B4D-7CA3-9044-876B-883B54F8677D}" type="slidenum">
              <a:rPr lang="en-US" smtClean="0"/>
              <a:t>28</a:t>
            </a:fld>
            <a:endParaRPr lang="en-US"/>
          </a:p>
        </p:txBody>
      </p:sp>
      <p:grpSp>
        <p:nvGrpSpPr>
          <p:cNvPr id="21" name="Group">
            <a:extLst>
              <a:ext uri="{FF2B5EF4-FFF2-40B4-BE49-F238E27FC236}">
                <a16:creationId xmlns:a16="http://schemas.microsoft.com/office/drawing/2014/main" id="{CB08B9C2-1DE6-FCB1-4208-2DC1986709AF}"/>
              </a:ext>
            </a:extLst>
          </p:cNvPr>
          <p:cNvGrpSpPr/>
          <p:nvPr/>
        </p:nvGrpSpPr>
        <p:grpSpPr>
          <a:xfrm>
            <a:off x="2259487" y="3129743"/>
            <a:ext cx="8819311" cy="4086011"/>
            <a:chOff x="0" y="0"/>
            <a:chExt cx="8819310" cy="4086010"/>
          </a:xfrm>
        </p:grpSpPr>
        <p:grpSp>
          <p:nvGrpSpPr>
            <p:cNvPr id="34" name="Group">
              <a:extLst>
                <a:ext uri="{FF2B5EF4-FFF2-40B4-BE49-F238E27FC236}">
                  <a16:creationId xmlns:a16="http://schemas.microsoft.com/office/drawing/2014/main" id="{1323BAD7-01AD-7A15-B52F-123A06EC8D3A}"/>
                </a:ext>
              </a:extLst>
            </p:cNvPr>
            <p:cNvGrpSpPr/>
            <p:nvPr/>
          </p:nvGrpSpPr>
          <p:grpSpPr>
            <a:xfrm>
              <a:off x="0" y="0"/>
              <a:ext cx="8819310" cy="4086010"/>
              <a:chOff x="0" y="0"/>
              <a:chExt cx="8819309" cy="4086010"/>
            </a:xfrm>
          </p:grpSpPr>
          <p:sp>
            <p:nvSpPr>
              <p:cNvPr id="38" name="Rounded Rectangle">
                <a:extLst>
                  <a:ext uri="{FF2B5EF4-FFF2-40B4-BE49-F238E27FC236}">
                    <a16:creationId xmlns:a16="http://schemas.microsoft.com/office/drawing/2014/main" id="{E26237D8-74CF-DE83-6398-E2F3FA9D5106}"/>
                  </a:ext>
                </a:extLst>
              </p:cNvPr>
              <p:cNvSpPr/>
              <p:nvPr/>
            </p:nvSpPr>
            <p:spPr>
              <a:xfrm>
                <a:off x="0" y="25399"/>
                <a:ext cx="8819309" cy="4060611"/>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39" name="Group">
                <a:extLst>
                  <a:ext uri="{FF2B5EF4-FFF2-40B4-BE49-F238E27FC236}">
                    <a16:creationId xmlns:a16="http://schemas.microsoft.com/office/drawing/2014/main" id="{BF8BECB9-6A0B-EDF3-8A21-59FA93C292A9}"/>
                  </a:ext>
                </a:extLst>
              </p:cNvPr>
              <p:cNvGrpSpPr/>
              <p:nvPr/>
            </p:nvGrpSpPr>
            <p:grpSpPr>
              <a:xfrm>
                <a:off x="0" y="0"/>
                <a:ext cx="8819309" cy="353171"/>
                <a:chOff x="0" y="0"/>
                <a:chExt cx="8819308" cy="353170"/>
              </a:xfrm>
            </p:grpSpPr>
            <p:sp>
              <p:nvSpPr>
                <p:cNvPr id="40" name="Rounded Rectangle">
                  <a:extLst>
                    <a:ext uri="{FF2B5EF4-FFF2-40B4-BE49-F238E27FC236}">
                      <a16:creationId xmlns:a16="http://schemas.microsoft.com/office/drawing/2014/main" id="{A1C4A9EE-BD0B-95FF-F06B-47E7E689495B}"/>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41" name="Rectangle">
                  <a:extLst>
                    <a:ext uri="{FF2B5EF4-FFF2-40B4-BE49-F238E27FC236}">
                      <a16:creationId xmlns:a16="http://schemas.microsoft.com/office/drawing/2014/main" id="{52CB6D22-CB2B-E3D2-E30A-FF8267CCDE57}"/>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35" name="Circle">
              <a:extLst>
                <a:ext uri="{FF2B5EF4-FFF2-40B4-BE49-F238E27FC236}">
                  <a16:creationId xmlns:a16="http://schemas.microsoft.com/office/drawing/2014/main" id="{69085351-87C1-1304-F617-D9E87EC64ECE}"/>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 name="Circle">
              <a:extLst>
                <a:ext uri="{FF2B5EF4-FFF2-40B4-BE49-F238E27FC236}">
                  <a16:creationId xmlns:a16="http://schemas.microsoft.com/office/drawing/2014/main" id="{2A7B95B4-2B70-4A8D-3A95-74166C5CDEBA}"/>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 name="Circle">
              <a:extLst>
                <a:ext uri="{FF2B5EF4-FFF2-40B4-BE49-F238E27FC236}">
                  <a16:creationId xmlns:a16="http://schemas.microsoft.com/office/drawing/2014/main" id="{DF93A813-7098-0AE3-2D95-CE342752C776}"/>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2" name="Module Type UInt63.…">
            <a:extLst>
              <a:ext uri="{FF2B5EF4-FFF2-40B4-BE49-F238E27FC236}">
                <a16:creationId xmlns:a16="http://schemas.microsoft.com/office/drawing/2014/main" id="{66AC9A2A-3E6A-711A-E308-328FD85B2271}"/>
              </a:ext>
            </a:extLst>
          </p:cNvPr>
          <p:cNvSpPr txBox="1"/>
          <p:nvPr/>
        </p:nvSpPr>
        <p:spPr>
          <a:xfrm>
            <a:off x="2348386" y="3612203"/>
            <a:ext cx="8396927" cy="3603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Definition</a:t>
            </a:r>
            <a:r>
              <a:rPr lang="en-US" sz="2000" dirty="0">
                <a:solidFill>
                  <a:schemeClr val="tx1"/>
                </a:solidFill>
              </a:rPr>
              <a:t> </a:t>
            </a:r>
            <a:r>
              <a:rPr lang="en-US" sz="2000" dirty="0" err="1">
                <a:solidFill>
                  <a:schemeClr val="tx1"/>
                </a:solidFill>
              </a:rPr>
              <a:t>to_nat_desc</a:t>
            </a:r>
            <a:r>
              <a:rPr lang="en-US" sz="2000" dirty="0">
                <a:solidFill>
                  <a:schemeClr val="tx1"/>
                </a:solidFill>
              </a:rPr>
              <a:t> : </a:t>
            </a:r>
            <a:r>
              <a:rPr lang="en-US" sz="2000" dirty="0" err="1">
                <a:solidFill>
                  <a:schemeClr val="tx1"/>
                </a:solidFill>
              </a:rPr>
              <a:t>fn_desc</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fn_type_reified</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000" dirty="0">
                <a:solidFill>
                  <a:schemeClr val="tx1"/>
                </a:solidFill>
              </a:rPr>
              <a:t> FM.uint63</a:t>
            </a:r>
            <a:br>
              <a:rPr lang="en-US" sz="2000" dirty="0">
                <a:solidFill>
                  <a:schemeClr val="tx1"/>
                </a:solidFill>
              </a:rPr>
            </a:br>
            <a:r>
              <a:rPr lang="en-US" sz="2000" dirty="0">
                <a:solidFill>
                  <a:schemeClr val="tx1"/>
                </a:solidFill>
              </a:rPr>
              <a:t>            opaque (</a:t>
            </a:r>
            <a:r>
              <a:rPr lang="en-US" sz="2000" dirty="0">
                <a:solidFill>
                  <a:srgbClr val="FF0000"/>
                </a:solidFill>
              </a:rPr>
              <a:t>fun</a:t>
            </a:r>
            <a:r>
              <a:rPr lang="en-US" sz="2000" dirty="0">
                <a:solidFill>
                  <a:schemeClr val="tx1"/>
                </a:solidFill>
              </a:rPr>
              <a:t> _ =&gt;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000" dirty="0">
                <a:solidFill>
                  <a:schemeClr val="tx1"/>
                </a:solidFill>
              </a:rPr>
              <a:t> </a:t>
            </a:r>
            <a:r>
              <a:rPr lang="en-US" sz="2000" dirty="0" err="1">
                <a:solidFill>
                  <a:schemeClr val="tx1"/>
                </a:solidFill>
              </a:rPr>
              <a:t>nat</a:t>
            </a:r>
            <a:r>
              <a:rPr lang="en-US" sz="2000" dirty="0">
                <a:solidFill>
                  <a:schemeClr val="tx1"/>
                </a:solidFill>
              </a:rPr>
              <a:t> transparent)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foreign_fn</a:t>
            </a:r>
            <a:r>
              <a:rPr lang="en-US" sz="2000" dirty="0">
                <a:solidFill>
                  <a:schemeClr val="tx1"/>
                </a:solidFill>
              </a:rPr>
              <a:t> := </a:t>
            </a:r>
            <a:r>
              <a:rPr lang="en-US" sz="2000" dirty="0" err="1">
                <a:solidFill>
                  <a:schemeClr val="tx1"/>
                </a:solidFill>
              </a:rPr>
              <a:t>C.to_nat</a:t>
            </a: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model_fn</a:t>
            </a:r>
            <a:r>
              <a:rPr lang="en-US" sz="2000" dirty="0">
                <a:solidFill>
                  <a:schemeClr val="tx1"/>
                </a:solidFill>
              </a:rPr>
              <a:t> := </a:t>
            </a:r>
            <a:r>
              <a:rPr lang="en-US" sz="2000" dirty="0">
                <a:solidFill>
                  <a:srgbClr val="FF0000"/>
                </a:solidFill>
              </a:rPr>
              <a:t>fun</a:t>
            </a:r>
            <a:r>
              <a:rPr lang="en-US" sz="2000" dirty="0">
                <a:solidFill>
                  <a:schemeClr val="tx1"/>
                </a:solidFill>
              </a:rPr>
              <a:t> '(x; </a:t>
            </a:r>
            <a:r>
              <a:rPr lang="en-US" sz="2000" dirty="0" err="1">
                <a:solidFill>
                  <a:schemeClr val="tx1"/>
                </a:solidFill>
              </a:rPr>
              <a:t>tt</a:t>
            </a:r>
            <a:r>
              <a:rPr lang="en-US" sz="2000" dirty="0">
                <a:solidFill>
                  <a:schemeClr val="tx1"/>
                </a:solidFill>
              </a:rPr>
              <a:t>) =&gt; </a:t>
            </a:r>
            <a:r>
              <a:rPr lang="en-US" sz="2000" dirty="0" err="1">
                <a:solidFill>
                  <a:schemeClr val="tx1"/>
                </a:solidFill>
              </a:rPr>
              <a:t>FM.to_nat</a:t>
            </a:r>
            <a:r>
              <a:rPr lang="en-US" sz="2000" dirty="0">
                <a:solidFill>
                  <a:schemeClr val="tx1"/>
                </a:solidFill>
              </a:rPr>
              <a:t> x</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fn_arity</a:t>
            </a:r>
            <a:r>
              <a:rPr lang="en-US" sz="2000" dirty="0">
                <a:solidFill>
                  <a:schemeClr val="tx1"/>
                </a:solidFill>
              </a:rPr>
              <a:t> := 1</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c_name</a:t>
            </a:r>
            <a:r>
              <a:rPr lang="en-US" sz="2000" dirty="0">
                <a:solidFill>
                  <a:schemeClr val="tx1"/>
                </a:solidFill>
              </a:rPr>
              <a:t> := "int63_to_nat"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43" name="user's Coq code">
            <a:extLst>
              <a:ext uri="{FF2B5EF4-FFF2-40B4-BE49-F238E27FC236}">
                <a16:creationId xmlns:a16="http://schemas.microsoft.com/office/drawing/2014/main" id="{E247EE27-43A0-4D3C-0FE1-9CEF3733E1E5}"/>
              </a:ext>
            </a:extLst>
          </p:cNvPr>
          <p:cNvSpPr txBox="1"/>
          <p:nvPr/>
        </p:nvSpPr>
        <p:spPr>
          <a:xfrm>
            <a:off x="5190377" y="3127385"/>
            <a:ext cx="2957541"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lang="en-US" dirty="0"/>
              <a:t>generated function description</a:t>
            </a:r>
            <a:endParaRPr dirty="0"/>
          </a:p>
        </p:txBody>
      </p:sp>
      <p:sp>
        <p:nvSpPr>
          <p:cNvPr id="7" name="Title 1">
            <a:extLst>
              <a:ext uri="{FF2B5EF4-FFF2-40B4-BE49-F238E27FC236}">
                <a16:creationId xmlns:a16="http://schemas.microsoft.com/office/drawing/2014/main" id="{ACDE72EE-5471-62AA-61B1-13EFD48A9F99}"/>
              </a:ext>
            </a:extLst>
          </p:cNvPr>
          <p:cNvSpPr txBox="1">
            <a:spLocks/>
          </p:cNvSpPr>
          <p:nvPr/>
        </p:nvSpPr>
        <p:spPr>
          <a:xfrm>
            <a:off x="949113" y="711972"/>
            <a:ext cx="11099800" cy="13135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fontScale="975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a:lstStyle>
          <a:p>
            <a:pPr hangingPunct="1"/>
            <a:r>
              <a:rPr lang="en-US" sz="4000" dirty="0">
                <a:latin typeface="Helvetica Neue" panose="02000503000000020004" pitchFamily="2" charset="0"/>
                <a:ea typeface="Helvetica Neue" panose="02000503000000020004" pitchFamily="2" charset="0"/>
                <a:cs typeface="Helvetica Neue" panose="02000503000000020004" pitchFamily="2" charset="0"/>
              </a:rPr>
              <a:t>An isomorphism </a:t>
            </a:r>
            <a:br>
              <a:rPr lang="en-US" sz="4000" dirty="0">
                <a:latin typeface="Helvetica Neue" panose="02000503000000020004" pitchFamily="2" charset="0"/>
                <a:ea typeface="Helvetica Neue" panose="02000503000000020004" pitchFamily="2" charset="0"/>
                <a:cs typeface="Helvetica Neue" panose="02000503000000020004" pitchFamily="2" charset="0"/>
              </a:rPr>
            </a:br>
            <a:r>
              <a:rPr lang="en-US" sz="4000" dirty="0">
                <a:latin typeface="Helvetica Neue" panose="02000503000000020004" pitchFamily="2" charset="0"/>
                <a:ea typeface="Helvetica Neue" panose="02000503000000020004" pitchFamily="2" charset="0"/>
                <a:cs typeface="Helvetica Neue" panose="02000503000000020004" pitchFamily="2" charset="0"/>
              </a:rPr>
              <a:t>between </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 foreign type </a:t>
            </a:r>
            <a:r>
              <a:rPr lang="en-US" sz="4000" dirty="0">
                <a:latin typeface="Helvetica Neue" panose="02000503000000020004" pitchFamily="2" charset="0"/>
                <a:ea typeface="Helvetica Neue" panose="02000503000000020004" pitchFamily="2" charset="0"/>
                <a:cs typeface="Helvetica Neue" panose="02000503000000020004" pitchFamily="2" charset="0"/>
              </a:rPr>
              <a:t>and </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 model type</a:t>
            </a:r>
          </a:p>
        </p:txBody>
      </p:sp>
    </p:spTree>
    <p:extLst>
      <p:ext uri="{BB962C8B-B14F-4D97-AF65-F5344CB8AC3E}">
        <p14:creationId xmlns:p14="http://schemas.microsoft.com/office/powerpoint/2010/main" val="3629729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3B710-3B9F-944D-EE18-31F7EB80EBD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A3629E-B7E4-37E3-FA9B-8EA52A151154}"/>
              </a:ext>
            </a:extLst>
          </p:cNvPr>
          <p:cNvSpPr>
            <a:spLocks noGrp="1"/>
          </p:cNvSpPr>
          <p:nvPr>
            <p:ph type="sldNum" sz="quarter" idx="2"/>
          </p:nvPr>
        </p:nvSpPr>
        <p:spPr/>
        <p:txBody>
          <a:bodyPr/>
          <a:lstStyle/>
          <a:p>
            <a:fld id="{86CB4B4D-7CA3-9044-876B-883B54F8677D}" type="slidenum">
              <a:rPr lang="en-US" smtClean="0"/>
              <a:t>29</a:t>
            </a:fld>
            <a:endParaRPr lang="en-US"/>
          </a:p>
        </p:txBody>
      </p:sp>
      <p:grpSp>
        <p:nvGrpSpPr>
          <p:cNvPr id="21" name="Group">
            <a:extLst>
              <a:ext uri="{FF2B5EF4-FFF2-40B4-BE49-F238E27FC236}">
                <a16:creationId xmlns:a16="http://schemas.microsoft.com/office/drawing/2014/main" id="{4BC10AE7-6F68-A168-5257-BE2FBCBE35DC}"/>
              </a:ext>
            </a:extLst>
          </p:cNvPr>
          <p:cNvGrpSpPr/>
          <p:nvPr/>
        </p:nvGrpSpPr>
        <p:grpSpPr>
          <a:xfrm>
            <a:off x="2259487" y="2455975"/>
            <a:ext cx="8819311" cy="4759779"/>
            <a:chOff x="0" y="0"/>
            <a:chExt cx="8819310" cy="4759778"/>
          </a:xfrm>
        </p:grpSpPr>
        <p:grpSp>
          <p:nvGrpSpPr>
            <p:cNvPr id="34" name="Group">
              <a:extLst>
                <a:ext uri="{FF2B5EF4-FFF2-40B4-BE49-F238E27FC236}">
                  <a16:creationId xmlns:a16="http://schemas.microsoft.com/office/drawing/2014/main" id="{BA79001A-31C8-2639-613F-FC5414C4FE99}"/>
                </a:ext>
              </a:extLst>
            </p:cNvPr>
            <p:cNvGrpSpPr/>
            <p:nvPr/>
          </p:nvGrpSpPr>
          <p:grpSpPr>
            <a:xfrm>
              <a:off x="0" y="0"/>
              <a:ext cx="8819310" cy="4759778"/>
              <a:chOff x="0" y="0"/>
              <a:chExt cx="8819309" cy="4759778"/>
            </a:xfrm>
          </p:grpSpPr>
          <p:sp>
            <p:nvSpPr>
              <p:cNvPr id="38" name="Rounded Rectangle">
                <a:extLst>
                  <a:ext uri="{FF2B5EF4-FFF2-40B4-BE49-F238E27FC236}">
                    <a16:creationId xmlns:a16="http://schemas.microsoft.com/office/drawing/2014/main" id="{0E790459-FB00-763E-8575-B10FD268CBD0}"/>
                  </a:ext>
                </a:extLst>
              </p:cNvPr>
              <p:cNvSpPr/>
              <p:nvPr/>
            </p:nvSpPr>
            <p:spPr>
              <a:xfrm>
                <a:off x="0" y="25399"/>
                <a:ext cx="8819309" cy="4734379"/>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39" name="Group">
                <a:extLst>
                  <a:ext uri="{FF2B5EF4-FFF2-40B4-BE49-F238E27FC236}">
                    <a16:creationId xmlns:a16="http://schemas.microsoft.com/office/drawing/2014/main" id="{EAA5620E-99F0-4CE0-DE8A-19EF5201B8C4}"/>
                  </a:ext>
                </a:extLst>
              </p:cNvPr>
              <p:cNvGrpSpPr/>
              <p:nvPr/>
            </p:nvGrpSpPr>
            <p:grpSpPr>
              <a:xfrm>
                <a:off x="0" y="0"/>
                <a:ext cx="8819309" cy="353171"/>
                <a:chOff x="0" y="0"/>
                <a:chExt cx="8819308" cy="353170"/>
              </a:xfrm>
            </p:grpSpPr>
            <p:sp>
              <p:nvSpPr>
                <p:cNvPr id="40" name="Rounded Rectangle">
                  <a:extLst>
                    <a:ext uri="{FF2B5EF4-FFF2-40B4-BE49-F238E27FC236}">
                      <a16:creationId xmlns:a16="http://schemas.microsoft.com/office/drawing/2014/main" id="{BCCAD7CD-B183-1051-2110-667346057E52}"/>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41" name="Rectangle">
                  <a:extLst>
                    <a:ext uri="{FF2B5EF4-FFF2-40B4-BE49-F238E27FC236}">
                      <a16:creationId xmlns:a16="http://schemas.microsoft.com/office/drawing/2014/main" id="{28CB6D5E-81D1-8676-9EDD-6FE7C2D8D2B1}"/>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35" name="Circle">
              <a:extLst>
                <a:ext uri="{FF2B5EF4-FFF2-40B4-BE49-F238E27FC236}">
                  <a16:creationId xmlns:a16="http://schemas.microsoft.com/office/drawing/2014/main" id="{D80B90B5-9095-AA38-F3CB-FD6A72D610B9}"/>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 name="Circle">
              <a:extLst>
                <a:ext uri="{FF2B5EF4-FFF2-40B4-BE49-F238E27FC236}">
                  <a16:creationId xmlns:a16="http://schemas.microsoft.com/office/drawing/2014/main" id="{C6C388C8-9EEB-45AB-CEF0-6CB67C973CE1}"/>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 name="Circle">
              <a:extLst>
                <a:ext uri="{FF2B5EF4-FFF2-40B4-BE49-F238E27FC236}">
                  <a16:creationId xmlns:a16="http://schemas.microsoft.com/office/drawing/2014/main" id="{773B54E7-D995-7780-04B9-0A5F4C5CE3D0}"/>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2" name="Module Type UInt63.…">
            <a:extLst>
              <a:ext uri="{FF2B5EF4-FFF2-40B4-BE49-F238E27FC236}">
                <a16:creationId xmlns:a16="http://schemas.microsoft.com/office/drawing/2014/main" id="{FCB8E4BF-22B2-9B41-F235-6EEAFD65848B}"/>
              </a:ext>
            </a:extLst>
          </p:cNvPr>
          <p:cNvSpPr txBox="1"/>
          <p:nvPr/>
        </p:nvSpPr>
        <p:spPr>
          <a:xfrm>
            <a:off x="2348386" y="3612203"/>
            <a:ext cx="9061736" cy="3603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Definition</a:t>
            </a:r>
            <a:r>
              <a:rPr lang="en-US" sz="2000" dirty="0">
                <a:solidFill>
                  <a:schemeClr val="tx1"/>
                </a:solidFill>
              </a:rPr>
              <a:t> </a:t>
            </a:r>
            <a:r>
              <a:rPr lang="en-US" sz="2000" dirty="0" err="1">
                <a:solidFill>
                  <a:schemeClr val="tx1"/>
                </a:solidFill>
              </a:rPr>
              <a:t>to_nat_desc</a:t>
            </a:r>
            <a:r>
              <a:rPr lang="en-US" sz="2000" dirty="0">
                <a:solidFill>
                  <a:schemeClr val="tx1"/>
                </a:solidFill>
              </a:rPr>
              <a:t> : </a:t>
            </a:r>
            <a:r>
              <a:rPr lang="en-US" sz="2000" dirty="0" err="1">
                <a:solidFill>
                  <a:schemeClr val="tx1"/>
                </a:solidFill>
              </a:rPr>
              <a:t>fn_desc</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fn_type_reified</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000" dirty="0">
                <a:solidFill>
                  <a:schemeClr val="tx1"/>
                </a:solidFill>
              </a:rPr>
              <a:t> FM.uint63 </a:t>
            </a:r>
            <a:br>
              <a:rPr lang="en-US" sz="2000" dirty="0">
                <a:solidFill>
                  <a:schemeClr val="tx1"/>
                </a:solidFill>
              </a:rPr>
            </a:br>
            <a:r>
              <a:rPr lang="en-US" sz="2000" dirty="0">
                <a:solidFill>
                  <a:schemeClr val="tx1"/>
                </a:solidFill>
              </a:rPr>
              <a:t>            (@opaque FM.uint63 C.uint63 _ Isomorphism_uint63)</a:t>
            </a:r>
            <a:r>
              <a:rPr lang="en-US" sz="2000" dirty="0">
                <a:solidFill>
                  <a:srgbClr val="00B050"/>
                </a:solidFill>
              </a:rPr>
              <a:t> </a:t>
            </a:r>
            <a:r>
              <a:rPr lang="en-US" sz="2000" dirty="0">
                <a:solidFill>
                  <a:schemeClr val="tx1"/>
                </a:solidFill>
              </a:rPr>
              <a:t>(</a:t>
            </a:r>
            <a:r>
              <a:rPr lang="en-US" sz="2000" dirty="0">
                <a:solidFill>
                  <a:srgbClr val="FF0000"/>
                </a:solidFill>
              </a:rPr>
              <a:t>fun</a:t>
            </a:r>
            <a:r>
              <a:rPr lang="en-US" sz="2000" dirty="0">
                <a:solidFill>
                  <a:schemeClr val="tx1"/>
                </a:solidFill>
              </a:rPr>
              <a:t> _ =&gt;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000" dirty="0">
                <a:solidFill>
                  <a:schemeClr val="tx1"/>
                </a:solidFill>
              </a:rPr>
              <a:t> </a:t>
            </a:r>
            <a:r>
              <a:rPr lang="en-US" sz="2000" dirty="0" err="1">
                <a:solidFill>
                  <a:schemeClr val="tx1"/>
                </a:solidFill>
              </a:rPr>
              <a:t>nat</a:t>
            </a:r>
            <a:r>
              <a:rPr lang="en-US" sz="2000" dirty="0">
                <a:solidFill>
                  <a:schemeClr val="tx1"/>
                </a:solidFill>
              </a:rPr>
              <a:t> transparent)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foreign_fn</a:t>
            </a:r>
            <a:r>
              <a:rPr lang="en-US" sz="2000" dirty="0">
                <a:solidFill>
                  <a:schemeClr val="tx1"/>
                </a:solidFill>
              </a:rPr>
              <a:t> := </a:t>
            </a:r>
            <a:r>
              <a:rPr lang="en-US" sz="2000" dirty="0" err="1">
                <a:solidFill>
                  <a:schemeClr val="tx1"/>
                </a:solidFill>
              </a:rPr>
              <a:t>C.to_nat</a:t>
            </a: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model_fn</a:t>
            </a:r>
            <a:r>
              <a:rPr lang="en-US" sz="2000" dirty="0">
                <a:solidFill>
                  <a:schemeClr val="tx1"/>
                </a:solidFill>
              </a:rPr>
              <a:t> := </a:t>
            </a:r>
            <a:r>
              <a:rPr lang="en-US" sz="2000" dirty="0">
                <a:solidFill>
                  <a:srgbClr val="FF0000"/>
                </a:solidFill>
              </a:rPr>
              <a:t>fun</a:t>
            </a:r>
            <a:r>
              <a:rPr lang="en-US" sz="2000" dirty="0">
                <a:solidFill>
                  <a:schemeClr val="tx1"/>
                </a:solidFill>
              </a:rPr>
              <a:t> '(x; </a:t>
            </a:r>
            <a:r>
              <a:rPr lang="en-US" sz="2000" dirty="0" err="1">
                <a:solidFill>
                  <a:schemeClr val="tx1"/>
                </a:solidFill>
              </a:rPr>
              <a:t>tt</a:t>
            </a:r>
            <a:r>
              <a:rPr lang="en-US" sz="2000" dirty="0">
                <a:solidFill>
                  <a:schemeClr val="tx1"/>
                </a:solidFill>
              </a:rPr>
              <a:t>) =&gt; </a:t>
            </a:r>
            <a:r>
              <a:rPr lang="en-US" sz="2000" dirty="0" err="1">
                <a:solidFill>
                  <a:schemeClr val="tx1"/>
                </a:solidFill>
              </a:rPr>
              <a:t>FM.to_nat</a:t>
            </a:r>
            <a:r>
              <a:rPr lang="en-US" sz="2000" dirty="0">
                <a:solidFill>
                  <a:schemeClr val="tx1"/>
                </a:solidFill>
              </a:rPr>
              <a:t> x</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fn_arity</a:t>
            </a:r>
            <a:r>
              <a:rPr lang="en-US" sz="2000" dirty="0">
                <a:solidFill>
                  <a:schemeClr val="tx1"/>
                </a:solidFill>
              </a:rPr>
              <a:t> := 1</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c_name</a:t>
            </a:r>
            <a:r>
              <a:rPr lang="en-US" sz="2000" dirty="0">
                <a:solidFill>
                  <a:schemeClr val="tx1"/>
                </a:solidFill>
              </a:rPr>
              <a:t> := "int63_to_nat"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43" name="user's Coq code">
            <a:extLst>
              <a:ext uri="{FF2B5EF4-FFF2-40B4-BE49-F238E27FC236}">
                <a16:creationId xmlns:a16="http://schemas.microsoft.com/office/drawing/2014/main" id="{4B8A187D-765C-81AF-D236-ACFC975BC2C7}"/>
              </a:ext>
            </a:extLst>
          </p:cNvPr>
          <p:cNvSpPr txBox="1"/>
          <p:nvPr/>
        </p:nvSpPr>
        <p:spPr>
          <a:xfrm>
            <a:off x="5190373" y="2453617"/>
            <a:ext cx="2957541"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lang="en-US" dirty="0"/>
              <a:t>generated function description</a:t>
            </a:r>
          </a:p>
        </p:txBody>
      </p:sp>
      <p:sp>
        <p:nvSpPr>
          <p:cNvPr id="4" name="Module Type UInt63.…">
            <a:extLst>
              <a:ext uri="{FF2B5EF4-FFF2-40B4-BE49-F238E27FC236}">
                <a16:creationId xmlns:a16="http://schemas.microsoft.com/office/drawing/2014/main" id="{E6DFBD03-6B2C-7A6F-86B1-5C286B53C15D}"/>
              </a:ext>
            </a:extLst>
          </p:cNvPr>
          <p:cNvSpPr txBox="1"/>
          <p:nvPr/>
        </p:nvSpPr>
        <p:spPr>
          <a:xfrm>
            <a:off x="2348386" y="2945083"/>
            <a:ext cx="8396927"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a:solidFill>
                  <a:srgbClr val="0070C0"/>
                </a:solidFill>
              </a:rPr>
              <a:t>Hypothesis</a:t>
            </a:r>
            <a:r>
              <a:rPr lang="en-US" sz="2000" dirty="0">
                <a:solidFill>
                  <a:schemeClr val="tx1"/>
                </a:solidFill>
              </a:rPr>
              <a:t> Isomorphism_uint63 : Isomorphism C.uint63 FM.uint63.</a:t>
            </a:r>
          </a:p>
        </p:txBody>
      </p:sp>
      <p:sp>
        <p:nvSpPr>
          <p:cNvPr id="5" name="Rounded Rectangle 4">
            <a:extLst>
              <a:ext uri="{FF2B5EF4-FFF2-40B4-BE49-F238E27FC236}">
                <a16:creationId xmlns:a16="http://schemas.microsoft.com/office/drawing/2014/main" id="{35DF4425-E010-7C25-3FDF-77D6BC47FE18}"/>
              </a:ext>
            </a:extLst>
          </p:cNvPr>
          <p:cNvSpPr/>
          <p:nvPr/>
        </p:nvSpPr>
        <p:spPr>
          <a:xfrm>
            <a:off x="3684367" y="4583874"/>
            <a:ext cx="5435882" cy="347311"/>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0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8" name="Title 1">
            <a:extLst>
              <a:ext uri="{FF2B5EF4-FFF2-40B4-BE49-F238E27FC236}">
                <a16:creationId xmlns:a16="http://schemas.microsoft.com/office/drawing/2014/main" id="{75A50461-4817-3C31-6DD3-651C58584240}"/>
              </a:ext>
            </a:extLst>
          </p:cNvPr>
          <p:cNvSpPr txBox="1">
            <a:spLocks/>
          </p:cNvSpPr>
          <p:nvPr/>
        </p:nvSpPr>
        <p:spPr>
          <a:xfrm>
            <a:off x="949113" y="711972"/>
            <a:ext cx="11099800" cy="13135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fontScale="975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a:lstStyle>
          <a:p>
            <a:pPr hangingPunct="1"/>
            <a:r>
              <a:rPr lang="en-US" sz="4000" dirty="0">
                <a:latin typeface="Helvetica Neue" panose="02000503000000020004" pitchFamily="2" charset="0"/>
                <a:ea typeface="Helvetica Neue" panose="02000503000000020004" pitchFamily="2" charset="0"/>
                <a:cs typeface="Helvetica Neue" panose="02000503000000020004" pitchFamily="2" charset="0"/>
              </a:rPr>
              <a:t>An isomorphism </a:t>
            </a:r>
            <a:br>
              <a:rPr lang="en-US" sz="4000" dirty="0">
                <a:latin typeface="Helvetica Neue" panose="02000503000000020004" pitchFamily="2" charset="0"/>
                <a:ea typeface="Helvetica Neue" panose="02000503000000020004" pitchFamily="2" charset="0"/>
                <a:cs typeface="Helvetica Neue" panose="02000503000000020004" pitchFamily="2" charset="0"/>
              </a:rPr>
            </a:br>
            <a:r>
              <a:rPr lang="en-US" sz="4000" dirty="0">
                <a:latin typeface="Helvetica Neue" panose="02000503000000020004" pitchFamily="2" charset="0"/>
                <a:ea typeface="Helvetica Neue" panose="02000503000000020004" pitchFamily="2" charset="0"/>
                <a:cs typeface="Helvetica Neue" panose="02000503000000020004" pitchFamily="2" charset="0"/>
              </a:rPr>
              <a:t>between </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 foreign type </a:t>
            </a:r>
            <a:r>
              <a:rPr lang="en-US" sz="4000" dirty="0">
                <a:latin typeface="Helvetica Neue" panose="02000503000000020004" pitchFamily="2" charset="0"/>
                <a:ea typeface="Helvetica Neue" panose="02000503000000020004" pitchFamily="2" charset="0"/>
                <a:cs typeface="Helvetica Neue" panose="02000503000000020004" pitchFamily="2" charset="0"/>
              </a:rPr>
              <a:t>and </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 model type</a:t>
            </a:r>
          </a:p>
        </p:txBody>
      </p:sp>
    </p:spTree>
    <p:extLst>
      <p:ext uri="{BB962C8B-B14F-4D97-AF65-F5344CB8AC3E}">
        <p14:creationId xmlns:p14="http://schemas.microsoft.com/office/powerpoint/2010/main" val="3284380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veri without text.png" descr="veri without text.png"/>
          <p:cNvPicPr>
            <a:picLocks noChangeAspect="1"/>
          </p:cNvPicPr>
          <p:nvPr/>
        </p:nvPicPr>
        <p:blipFill>
          <a:blip r:embed="rId3"/>
          <a:stretch>
            <a:fillRect/>
          </a:stretch>
        </p:blipFill>
        <p:spPr>
          <a:xfrm>
            <a:off x="2757308" y="1772035"/>
            <a:ext cx="2134410" cy="2027154"/>
          </a:xfrm>
          <a:prstGeom prst="rect">
            <a:avLst/>
          </a:prstGeom>
          <a:ln w="12700">
            <a:miter lim="400000"/>
          </a:ln>
        </p:spPr>
      </p:pic>
      <p:pic>
        <p:nvPicPr>
          <p:cNvPr id="3" name="ffi without text.png" descr="ffi without text.png">
            <a:extLst>
              <a:ext uri="{FF2B5EF4-FFF2-40B4-BE49-F238E27FC236}">
                <a16:creationId xmlns:a16="http://schemas.microsoft.com/office/drawing/2014/main" id="{687B787D-F67E-373C-CB7D-2FEC2B08798A}"/>
              </a:ext>
            </a:extLst>
          </p:cNvPr>
          <p:cNvPicPr>
            <a:picLocks noChangeAspect="1"/>
          </p:cNvPicPr>
          <p:nvPr/>
        </p:nvPicPr>
        <p:blipFill>
          <a:blip r:embed="rId4"/>
          <a:stretch>
            <a:fillRect/>
          </a:stretch>
        </p:blipFill>
        <p:spPr>
          <a:xfrm rot="5400000">
            <a:off x="8363152" y="1718388"/>
            <a:ext cx="2134430" cy="2027173"/>
          </a:xfrm>
          <a:prstGeom prst="rect">
            <a:avLst/>
          </a:prstGeom>
          <a:ln w="12700">
            <a:miter lim="400000"/>
          </a:ln>
        </p:spPr>
      </p:pic>
      <p:pic>
        <p:nvPicPr>
          <p:cNvPr id="4" name="veri without text.png">
            <a:extLst>
              <a:ext uri="{FF2B5EF4-FFF2-40B4-BE49-F238E27FC236}">
                <a16:creationId xmlns:a16="http://schemas.microsoft.com/office/drawing/2014/main" id="{8EDAA56D-96F4-BAAD-6683-ACF3180B844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760257" y="5371212"/>
            <a:ext cx="2128511" cy="2027154"/>
          </a:xfrm>
          <a:prstGeom prst="rect">
            <a:avLst/>
          </a:prstGeom>
          <a:noFill/>
          <a:ln w="12700">
            <a:miter lim="400000"/>
          </a:ln>
        </p:spPr>
      </p:pic>
      <p:pic>
        <p:nvPicPr>
          <p:cNvPr id="5" name="veri without text.png">
            <a:extLst>
              <a:ext uri="{FF2B5EF4-FFF2-40B4-BE49-F238E27FC236}">
                <a16:creationId xmlns:a16="http://schemas.microsoft.com/office/drawing/2014/main" id="{D05B58C2-252F-DB92-10C0-820DD3C370A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366113" y="5371212"/>
            <a:ext cx="2128511" cy="2027154"/>
          </a:xfrm>
          <a:prstGeom prst="rect">
            <a:avLst/>
          </a:prstGeom>
          <a:noFill/>
          <a:ln w="12700">
            <a:miter lim="400000"/>
          </a:ln>
        </p:spPr>
      </p:pic>
      <p:cxnSp>
        <p:nvCxnSpPr>
          <p:cNvPr id="13" name="Straight Arrow Connector 12">
            <a:extLst>
              <a:ext uri="{FF2B5EF4-FFF2-40B4-BE49-F238E27FC236}">
                <a16:creationId xmlns:a16="http://schemas.microsoft.com/office/drawing/2014/main" id="{FFF996CD-A86E-0BE0-D299-71D36313EF45}"/>
              </a:ext>
            </a:extLst>
          </p:cNvPr>
          <p:cNvCxnSpPr>
            <a:stCxn id="315" idx="2"/>
            <a:endCxn id="4" idx="0"/>
          </p:cNvCxnSpPr>
          <p:nvPr/>
        </p:nvCxnSpPr>
        <p:spPr>
          <a:xfrm>
            <a:off x="3824513" y="3799189"/>
            <a:ext cx="0" cy="1572023"/>
          </a:xfrm>
          <a:prstGeom prst="straightConnector1">
            <a:avLst/>
          </a:prstGeom>
          <a:noFill/>
          <a:ln w="50800" cap="flat">
            <a:solidFill>
              <a:srgbClr val="20B00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0D9C6475-0488-C4E0-67F0-5F240AABA587}"/>
              </a:ext>
            </a:extLst>
          </p:cNvPr>
          <p:cNvCxnSpPr>
            <a:cxnSpLocks/>
            <a:stCxn id="3" idx="3"/>
            <a:endCxn id="5" idx="0"/>
          </p:cNvCxnSpPr>
          <p:nvPr/>
        </p:nvCxnSpPr>
        <p:spPr>
          <a:xfrm>
            <a:off x="9430367" y="3799190"/>
            <a:ext cx="2" cy="1572022"/>
          </a:xfrm>
          <a:prstGeom prst="straightConnector1">
            <a:avLst/>
          </a:prstGeom>
          <a:noFill/>
          <a:ln w="50800" cap="flat">
            <a:solidFill>
              <a:srgbClr val="20B00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 name="Slide Number Placeholder 1">
            <a:extLst>
              <a:ext uri="{FF2B5EF4-FFF2-40B4-BE49-F238E27FC236}">
                <a16:creationId xmlns:a16="http://schemas.microsoft.com/office/drawing/2014/main" id="{CF59BF74-C119-F968-4818-562ED40EBD89}"/>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2123287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9"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2.61719E-6 3.64583E-7 L 0.14331 0.00114 " pathEditMode="relative" rAng="0" ptsTypes="AA">
                                      <p:cBhvr>
                                        <p:cTn id="20" dur="2000" fill="hold"/>
                                        <p:tgtEl>
                                          <p:spTgt spid="4"/>
                                        </p:tgtEl>
                                        <p:attrNameLst>
                                          <p:attrName>ppt_x</p:attrName>
                                          <p:attrName>ppt_y</p:attrName>
                                        </p:attrNameLst>
                                      </p:cBhvr>
                                      <p:rCtr x="7166" y="49"/>
                                    </p:animMotion>
                                  </p:childTnLst>
                                </p:cTn>
                              </p:par>
                              <p:par>
                                <p:cTn id="21" presetID="42" presetClass="path" presetSubtype="0" accel="50000" decel="50000" fill="hold" nodeType="withEffect">
                                  <p:stCondLst>
                                    <p:cond delay="0"/>
                                  </p:stCondLst>
                                  <p:childTnLst>
                                    <p:animMotion origin="layout" path="M 2.34375E-6 3.64583E-7 L -0.1637 -0.00016 " pathEditMode="relative" rAng="0" ptsTypes="AA">
                                      <p:cBhvr>
                                        <p:cTn id="22" dur="2000" fill="hold"/>
                                        <p:tgtEl>
                                          <p:spTgt spid="5"/>
                                        </p:tgtEl>
                                        <p:attrNameLst>
                                          <p:attrName>ppt_x</p:attrName>
                                          <p:attrName>ppt_y</p:attrName>
                                        </p:attrNameLst>
                                      </p:cBhvr>
                                      <p:rCtr x="-8191" y="-16"/>
                                    </p:animMotion>
                                  </p:childTnLst>
                                </p:cTn>
                              </p:par>
                              <p:par>
                                <p:cTn id="23" presetID="9" presetClass="exit" presetSubtype="0" fill="hold" nodeType="withEffect">
                                  <p:stCondLst>
                                    <p:cond delay="0"/>
                                  </p:stCondLst>
                                  <p:childTnLst>
                                    <p:animEffect transition="out" filter="dissolv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5FBBF-8636-B677-C004-43E071828279}"/>
            </a:ext>
          </a:extLst>
        </p:cNvPr>
        <p:cNvGrpSpPr/>
        <p:nvPr/>
      </p:nvGrpSpPr>
      <p:grpSpPr>
        <a:xfrm>
          <a:off x="0" y="0"/>
          <a:ext cx="0" cy="0"/>
          <a:chOff x="0" y="0"/>
          <a:chExt cx="0" cy="0"/>
        </a:xfrm>
      </p:grpSpPr>
      <p:graphicFrame>
        <p:nvGraphicFramePr>
          <p:cNvPr id="34" name="Table 33">
            <a:extLst>
              <a:ext uri="{FF2B5EF4-FFF2-40B4-BE49-F238E27FC236}">
                <a16:creationId xmlns:a16="http://schemas.microsoft.com/office/drawing/2014/main" id="{CC1CAEBA-C6ED-4EA8-0AA0-74BE167D0F08}"/>
              </a:ext>
            </a:extLst>
          </p:cNvPr>
          <p:cNvGraphicFramePr>
            <a:graphicFrameLocks/>
          </p:cNvGraphicFramePr>
          <p:nvPr>
            <p:extLst>
              <p:ext uri="{D42A27DB-BD31-4B8C-83A1-F6EECF244321}">
                <p14:modId xmlns:p14="http://schemas.microsoft.com/office/powerpoint/2010/main" val="1200730826"/>
              </p:ext>
            </p:extLst>
          </p:nvPr>
        </p:nvGraphicFramePr>
        <p:xfrm>
          <a:off x="81673" y="1293530"/>
          <a:ext cx="12834679" cy="7647269"/>
        </p:xfrm>
        <a:graphic>
          <a:graphicData uri="http://schemas.openxmlformats.org/drawingml/2006/table">
            <a:tbl>
              <a:tblPr firstRow="1" bandRow="1">
                <a:tableStyleId>{5940675A-B579-460E-94D1-54222C63F5DA}</a:tableStyleId>
              </a:tblPr>
              <a:tblGrid>
                <a:gridCol w="1924927">
                  <a:extLst>
                    <a:ext uri="{9D8B030D-6E8A-4147-A177-3AD203B41FA5}">
                      <a16:colId xmlns:a16="http://schemas.microsoft.com/office/drawing/2014/main" val="3870445674"/>
                    </a:ext>
                  </a:extLst>
                </a:gridCol>
                <a:gridCol w="1778000">
                  <a:extLst>
                    <a:ext uri="{9D8B030D-6E8A-4147-A177-3AD203B41FA5}">
                      <a16:colId xmlns:a16="http://schemas.microsoft.com/office/drawing/2014/main" val="3055046810"/>
                    </a:ext>
                  </a:extLst>
                </a:gridCol>
                <a:gridCol w="1968500">
                  <a:extLst>
                    <a:ext uri="{9D8B030D-6E8A-4147-A177-3AD203B41FA5}">
                      <a16:colId xmlns:a16="http://schemas.microsoft.com/office/drawing/2014/main" val="335696654"/>
                    </a:ext>
                  </a:extLst>
                </a:gridCol>
                <a:gridCol w="2222500">
                  <a:extLst>
                    <a:ext uri="{9D8B030D-6E8A-4147-A177-3AD203B41FA5}">
                      <a16:colId xmlns:a16="http://schemas.microsoft.com/office/drawing/2014/main" val="3090155448"/>
                    </a:ext>
                  </a:extLst>
                </a:gridCol>
                <a:gridCol w="2730500">
                  <a:extLst>
                    <a:ext uri="{9D8B030D-6E8A-4147-A177-3AD203B41FA5}">
                      <a16:colId xmlns:a16="http://schemas.microsoft.com/office/drawing/2014/main" val="2154343992"/>
                    </a:ext>
                  </a:extLst>
                </a:gridCol>
                <a:gridCol w="2210252">
                  <a:extLst>
                    <a:ext uri="{9D8B030D-6E8A-4147-A177-3AD203B41FA5}">
                      <a16:colId xmlns:a16="http://schemas.microsoft.com/office/drawing/2014/main" val="118163297"/>
                    </a:ext>
                  </a:extLst>
                </a:gridCol>
              </a:tblGrid>
              <a:tr h="1218021">
                <a:tc>
                  <a:txBody>
                    <a:bodyPr/>
                    <a:lstStyle/>
                    <a:p>
                      <a:pPr algn="ctr"/>
                      <a:endParaRPr lang="en-US" sz="2800" dirty="0"/>
                    </a:p>
                  </a:txBody>
                  <a:tcPr anchor="ctr">
                    <a:solidFill>
                      <a:srgbClr val="FEEFBF"/>
                    </a:solidFill>
                  </a:tcPr>
                </a:tc>
                <a:tc>
                  <a:txBody>
                    <a:bodyPr/>
                    <a:lstStyle/>
                    <a:p>
                      <a:pPr algn="ctr"/>
                      <a:r>
                        <a:rPr lang="en-US" sz="2800" dirty="0" err="1"/>
                        <a:t>Œuf</a:t>
                      </a:r>
                      <a:br>
                        <a:rPr lang="en-US" sz="2800" dirty="0"/>
                      </a:br>
                      <a:r>
                        <a:rPr lang="en-US" sz="1600" dirty="0"/>
                        <a:t>(2018)</a:t>
                      </a:r>
                    </a:p>
                  </a:txBody>
                  <a:tcPr anchor="ctr">
                    <a:solidFill>
                      <a:srgbClr val="FEEFBF"/>
                    </a:solidFill>
                  </a:tcPr>
                </a:tc>
                <a:tc>
                  <a:txBody>
                    <a:bodyPr/>
                    <a:lstStyle/>
                    <a:p>
                      <a:pPr algn="ctr"/>
                      <a:r>
                        <a:rPr lang="en-US" sz="2800" dirty="0"/>
                        <a:t>Cogent</a:t>
                      </a:r>
                      <a:br>
                        <a:rPr lang="en-US" sz="2800" dirty="0"/>
                      </a:br>
                      <a:r>
                        <a:rPr lang="en-US" sz="1600" dirty="0"/>
                        <a:t>(2016-2022)</a:t>
                      </a:r>
                    </a:p>
                  </a:txBody>
                  <a:tcPr anchor="ctr">
                    <a:solidFill>
                      <a:srgbClr val="FEEFBF"/>
                    </a:solidFill>
                  </a:tcPr>
                </a:tc>
                <a:tc>
                  <a:txBody>
                    <a:bodyPr/>
                    <a:lstStyle/>
                    <a:p>
                      <a:pPr algn="ctr"/>
                      <a:r>
                        <a:rPr lang="en-US" sz="2800" dirty="0" err="1"/>
                        <a:t>CakeML</a:t>
                      </a:r>
                      <a:br>
                        <a:rPr lang="en-US" sz="2800" dirty="0"/>
                      </a:br>
                      <a:r>
                        <a:rPr lang="en-US" sz="1600" dirty="0"/>
                        <a:t>(2014-2019)</a:t>
                      </a:r>
                    </a:p>
                  </a:txBody>
                  <a:tcPr anchor="ctr">
                    <a:solidFill>
                      <a:srgbClr val="FEEFBF"/>
                    </a:solidFill>
                  </a:tcPr>
                </a:tc>
                <a:tc>
                  <a:txBody>
                    <a:bodyPr/>
                    <a:lstStyle/>
                    <a:p>
                      <a:pPr algn="ctr"/>
                      <a:r>
                        <a:rPr lang="en-US" sz="2800" dirty="0"/>
                        <a:t>Melocoton</a:t>
                      </a:r>
                      <a:br>
                        <a:rPr lang="en-US" sz="2800" dirty="0"/>
                      </a:br>
                      <a:r>
                        <a:rPr lang="en-US" sz="1600" dirty="0"/>
                        <a:t>(2023)</a:t>
                      </a:r>
                    </a:p>
                  </a:txBody>
                  <a:tcPr anchor="ctr">
                    <a:solidFill>
                      <a:srgbClr val="FEEFBF"/>
                    </a:solidFill>
                  </a:tcPr>
                </a:tc>
                <a:tc>
                  <a:txBody>
                    <a:bodyPr/>
                    <a:lstStyle/>
                    <a:p>
                      <a:pPr algn="ctr"/>
                      <a:r>
                        <a:rPr lang="en-US" sz="2800" dirty="0" err="1"/>
                        <a:t>VeriFFI</a:t>
                      </a:r>
                      <a:br>
                        <a:rPr lang="en-US" sz="2800" dirty="0"/>
                      </a:br>
                      <a:r>
                        <a:rPr lang="en-US" sz="1600" dirty="0"/>
                        <a:t>(2017-2024)</a:t>
                      </a:r>
                    </a:p>
                  </a:txBody>
                  <a:tcPr anchor="ctr">
                    <a:solidFill>
                      <a:srgbClr val="FEEFBF"/>
                    </a:solidFill>
                  </a:tcPr>
                </a:tc>
                <a:extLst>
                  <a:ext uri="{0D108BD9-81ED-4DB2-BD59-A6C34878D82A}">
                    <a16:rowId xmlns:a16="http://schemas.microsoft.com/office/drawing/2014/main" val="357756570"/>
                  </a:ext>
                </a:extLst>
              </a:tr>
              <a:tr h="1218021">
                <a:tc>
                  <a:txBody>
                    <a:bodyPr/>
                    <a:lstStyle/>
                    <a:p>
                      <a:pPr algn="ctr"/>
                      <a:r>
                        <a:rPr lang="en-US" sz="2500" dirty="0"/>
                        <a:t>project</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 compiler</a:t>
                      </a:r>
                    </a:p>
                  </a:txBody>
                  <a:tcPr anchor="ctr"/>
                </a:tc>
                <a:tc>
                  <a:txBody>
                    <a:bodyPr/>
                    <a:lstStyle/>
                    <a:p>
                      <a:pPr algn="ctr"/>
                      <a:r>
                        <a:rPr lang="en-US" sz="2100" b="0" i="1" dirty="0">
                          <a:latin typeface="Helvetica Neue" panose="02000503000000020004" pitchFamily="2" charset="0"/>
                          <a:ea typeface="Helvetica Neue" panose="02000503000000020004" pitchFamily="2" charset="0"/>
                          <a:cs typeface="Helvetica Neue" panose="02000503000000020004" pitchFamily="2" charset="0"/>
                        </a:rPr>
                        <a:t>certifying</a:t>
                      </a:r>
                      <a:r>
                        <a:rPr lang="en-US" sz="2100" b="0" i="0" dirty="0">
                          <a:latin typeface="Helvetica Neue" panose="02000503000000020004" pitchFamily="2" charset="0"/>
                          <a:ea typeface="Helvetica Neue" panose="02000503000000020004" pitchFamily="2" charset="0"/>
                          <a:cs typeface="Helvetica Neue" panose="02000503000000020004" pitchFamily="2" charset="0"/>
                        </a:rPr>
                        <a:t> compiler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 verifiable FFI</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 compiler + FFI</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verifiable FFI</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 compiler + verifiable FFI</a:t>
                      </a:r>
                    </a:p>
                  </a:txBody>
                  <a:tcPr anchor="ctr"/>
                </a:tc>
                <a:extLst>
                  <a:ext uri="{0D108BD9-81ED-4DB2-BD59-A6C34878D82A}">
                    <a16:rowId xmlns:a16="http://schemas.microsoft.com/office/drawing/2014/main" val="215353607"/>
                  </a:ext>
                </a:extLst>
              </a:tr>
              <a:tr h="1218021">
                <a:tc>
                  <a:txBody>
                    <a:bodyPr/>
                    <a:lstStyle/>
                    <a:p>
                      <a:pPr algn="ctr"/>
                      <a:r>
                        <a:rPr lang="en-US" sz="2500" dirty="0"/>
                        <a:t>language pair</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subset of Coq and C</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Cogent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and C</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ML and C</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toy subset of OCaml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and toy subset of C</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Coq and </a:t>
                      </a:r>
                      <a:r>
                        <a:rPr lang="en-US" sz="2100" b="0" i="0" dirty="0" err="1">
                          <a:latin typeface="Helvetica Neue" panose="02000503000000020004" pitchFamily="2" charset="0"/>
                          <a:ea typeface="Helvetica Neue" panose="02000503000000020004" pitchFamily="2" charset="0"/>
                          <a:cs typeface="Helvetica Neue" panose="02000503000000020004" pitchFamily="2" charset="0"/>
                        </a:rPr>
                        <a:t>CompCert</a:t>
                      </a:r>
                      <a:r>
                        <a:rPr lang="en-US" sz="2100" b="0" i="0" dirty="0">
                          <a:latin typeface="Helvetica Neue" panose="02000503000000020004" pitchFamily="2" charset="0"/>
                          <a:ea typeface="Helvetica Neue" panose="02000503000000020004" pitchFamily="2" charset="0"/>
                          <a:cs typeface="Helvetica Neue" panose="02000503000000020004" pitchFamily="2" charset="0"/>
                        </a:rPr>
                        <a:t> C</a:t>
                      </a:r>
                    </a:p>
                  </a:txBody>
                  <a:tcPr anchor="ctr"/>
                </a:tc>
                <a:extLst>
                  <a:ext uri="{0D108BD9-81ED-4DB2-BD59-A6C34878D82A}">
                    <a16:rowId xmlns:a16="http://schemas.microsoft.com/office/drawing/2014/main" val="3894744702"/>
                  </a:ext>
                </a:extLst>
              </a:tr>
              <a:tr h="1218021">
                <a:tc>
                  <a:txBody>
                    <a:bodyPr/>
                    <a:lstStyle/>
                    <a:p>
                      <a:pPr algn="ctr"/>
                      <a:r>
                        <a:rPr lang="en-US" sz="2500" dirty="0"/>
                        <a:t>FFI aims for</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safety</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correctness</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 safety</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correctness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 safety</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correctness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 safety</a:t>
                      </a:r>
                    </a:p>
                  </a:txBody>
                  <a:tcPr anchor="ctr"/>
                </a:tc>
                <a:extLst>
                  <a:ext uri="{0D108BD9-81ED-4DB2-BD59-A6C34878D82A}">
                    <a16:rowId xmlns:a16="http://schemas.microsoft.com/office/drawing/2014/main" val="2825696287"/>
                  </a:ext>
                </a:extLst>
              </a:tr>
              <a:tr h="1557164">
                <a:tc>
                  <a:txBody>
                    <a:bodyPr/>
                    <a:lstStyle/>
                    <a:p>
                      <a:pPr algn="ctr"/>
                      <a:r>
                        <a:rPr lang="en-US" sz="2500" dirty="0"/>
                        <a:t>mechanism</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not a program logic but an oracle about FFIs</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Iris’s separation logic for multi-language semantics</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VST’s</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separation logic</a:t>
                      </a:r>
                    </a:p>
                  </a:txBody>
                  <a:tcPr anchor="ctr"/>
                </a:tc>
                <a:extLst>
                  <a:ext uri="{0D108BD9-81ED-4DB2-BD59-A6C34878D82A}">
                    <a16:rowId xmlns:a16="http://schemas.microsoft.com/office/drawing/2014/main" val="2356413998"/>
                  </a:ext>
                </a:extLst>
              </a:tr>
              <a:tr h="1218021">
                <a:tc>
                  <a:txBody>
                    <a:bodyPr/>
                    <a:lstStyle/>
                    <a:p>
                      <a:pPr algn="ctr"/>
                      <a:r>
                        <a:rPr lang="en-US" sz="2500" dirty="0"/>
                        <a:t>garbage collection</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optional</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external GC</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no</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(unnecessary)</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yes</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has a nondeterministic model</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yes</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a:t>
                      </a:r>
                    </a:p>
                  </a:txBody>
                  <a:tcPr anchor="ctr"/>
                </a:tc>
                <a:extLst>
                  <a:ext uri="{0D108BD9-81ED-4DB2-BD59-A6C34878D82A}">
                    <a16:rowId xmlns:a16="http://schemas.microsoft.com/office/drawing/2014/main" val="3650174777"/>
                  </a:ext>
                </a:extLst>
              </a:tr>
            </a:tbl>
          </a:graphicData>
        </a:graphic>
      </p:graphicFrame>
      <p:sp>
        <p:nvSpPr>
          <p:cNvPr id="2" name="Title 1">
            <a:extLst>
              <a:ext uri="{FF2B5EF4-FFF2-40B4-BE49-F238E27FC236}">
                <a16:creationId xmlns:a16="http://schemas.microsoft.com/office/drawing/2014/main" id="{3B6F1A32-A089-40DB-17AE-AFED565EF702}"/>
              </a:ext>
            </a:extLst>
          </p:cNvPr>
          <p:cNvSpPr>
            <a:spLocks noGrp="1"/>
          </p:cNvSpPr>
          <p:nvPr>
            <p:ph type="title"/>
          </p:nvPr>
        </p:nvSpPr>
        <p:spPr>
          <a:xfrm>
            <a:off x="952500" y="254000"/>
            <a:ext cx="11099800" cy="1039530"/>
          </a:xfrm>
        </p:spPr>
        <p:txBody>
          <a:bodyPr>
            <a:normAutofit fontScale="90000"/>
          </a:bodyPr>
          <a:lstStyle/>
          <a:p>
            <a:r>
              <a:rPr lang="en-US" sz="4000" dirty="0">
                <a:solidFill>
                  <a:schemeClr val="tx1"/>
                </a:solidFill>
              </a:rPr>
              <a:t>Comparison with other verified compilers / FFIs</a:t>
            </a:r>
            <a:endParaRPr lang="en-US" sz="4000" dirty="0"/>
          </a:p>
        </p:txBody>
      </p:sp>
      <p:sp>
        <p:nvSpPr>
          <p:cNvPr id="3" name="Slide Number Placeholder 2">
            <a:extLst>
              <a:ext uri="{FF2B5EF4-FFF2-40B4-BE49-F238E27FC236}">
                <a16:creationId xmlns:a16="http://schemas.microsoft.com/office/drawing/2014/main" id="{FA4D64BD-9802-B5CA-9727-7759F85A70AC}"/>
              </a:ext>
            </a:extLst>
          </p:cNvPr>
          <p:cNvSpPr>
            <a:spLocks noGrp="1"/>
          </p:cNvSpPr>
          <p:nvPr>
            <p:ph type="sldNum" sz="quarter" idx="2"/>
          </p:nvPr>
        </p:nvSpPr>
        <p:spPr/>
        <p:txBody>
          <a:bodyPr/>
          <a:lstStyle/>
          <a:p>
            <a:fld id="{86CB4B4D-7CA3-9044-876B-883B54F8677D}" type="slidenum">
              <a:rPr lang="en-US" smtClean="0"/>
              <a:t>30</a:t>
            </a:fld>
            <a:endParaRPr lang="en-US"/>
          </a:p>
        </p:txBody>
      </p:sp>
      <p:sp>
        <p:nvSpPr>
          <p:cNvPr id="35" name="Rounded Rectangle 34">
            <a:extLst>
              <a:ext uri="{FF2B5EF4-FFF2-40B4-BE49-F238E27FC236}">
                <a16:creationId xmlns:a16="http://schemas.microsoft.com/office/drawing/2014/main" id="{DDAD31CE-7ACA-0E07-E3DA-EB4AF815BC91}"/>
              </a:ext>
            </a:extLst>
          </p:cNvPr>
          <p:cNvSpPr/>
          <p:nvPr/>
        </p:nvSpPr>
        <p:spPr>
          <a:xfrm>
            <a:off x="2002971" y="1293530"/>
            <a:ext cx="1768927" cy="7647269"/>
          </a:xfrm>
          <a:prstGeom prst="roundRect">
            <a:avLst>
              <a:gd name="adj" fmla="val 0"/>
            </a:avLst>
          </a:prstGeom>
          <a:solidFill>
            <a:schemeClr val="accent3">
              <a:lumMod val="75000"/>
              <a:alpha val="1657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37" name="Rounded Rectangle 36">
            <a:extLst>
              <a:ext uri="{FF2B5EF4-FFF2-40B4-BE49-F238E27FC236}">
                <a16:creationId xmlns:a16="http://schemas.microsoft.com/office/drawing/2014/main" id="{5644243C-788E-DAF5-74D8-386B029F697C}"/>
              </a:ext>
            </a:extLst>
          </p:cNvPr>
          <p:cNvSpPr/>
          <p:nvPr/>
        </p:nvSpPr>
        <p:spPr>
          <a:xfrm>
            <a:off x="3789829" y="1293530"/>
            <a:ext cx="1967047" cy="7647269"/>
          </a:xfrm>
          <a:prstGeom prst="roundRect">
            <a:avLst>
              <a:gd name="adj" fmla="val 0"/>
            </a:avLst>
          </a:prstGeom>
          <a:solidFill>
            <a:schemeClr val="accent3">
              <a:lumMod val="75000"/>
              <a:alpha val="1657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38" name="Rounded Rectangle 37">
            <a:extLst>
              <a:ext uri="{FF2B5EF4-FFF2-40B4-BE49-F238E27FC236}">
                <a16:creationId xmlns:a16="http://schemas.microsoft.com/office/drawing/2014/main" id="{6990E975-1037-D0AE-7886-566567870F81}"/>
              </a:ext>
            </a:extLst>
          </p:cNvPr>
          <p:cNvSpPr/>
          <p:nvPr/>
        </p:nvSpPr>
        <p:spPr>
          <a:xfrm>
            <a:off x="5747609" y="1293531"/>
            <a:ext cx="2229441" cy="7647268"/>
          </a:xfrm>
          <a:prstGeom prst="roundRect">
            <a:avLst>
              <a:gd name="adj" fmla="val 0"/>
            </a:avLst>
          </a:prstGeom>
          <a:solidFill>
            <a:schemeClr val="accent3">
              <a:lumMod val="75000"/>
              <a:alpha val="1657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39" name="Rounded Rectangle 38">
            <a:extLst>
              <a:ext uri="{FF2B5EF4-FFF2-40B4-BE49-F238E27FC236}">
                <a16:creationId xmlns:a16="http://schemas.microsoft.com/office/drawing/2014/main" id="{164ACAE4-9DFD-941E-ABAD-B3E9AE9FFD54}"/>
              </a:ext>
            </a:extLst>
          </p:cNvPr>
          <p:cNvSpPr/>
          <p:nvPr/>
        </p:nvSpPr>
        <p:spPr>
          <a:xfrm>
            <a:off x="7977051" y="1293530"/>
            <a:ext cx="2725782" cy="7647268"/>
          </a:xfrm>
          <a:prstGeom prst="roundRect">
            <a:avLst>
              <a:gd name="adj" fmla="val 0"/>
            </a:avLst>
          </a:prstGeom>
          <a:solidFill>
            <a:schemeClr val="accent3">
              <a:lumMod val="75000"/>
              <a:alpha val="1657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40" name="Rounded Rectangle 39">
            <a:extLst>
              <a:ext uri="{FF2B5EF4-FFF2-40B4-BE49-F238E27FC236}">
                <a16:creationId xmlns:a16="http://schemas.microsoft.com/office/drawing/2014/main" id="{489764A7-94B0-E6D5-62F7-D5F7329EAEA4}"/>
              </a:ext>
            </a:extLst>
          </p:cNvPr>
          <p:cNvSpPr/>
          <p:nvPr/>
        </p:nvSpPr>
        <p:spPr>
          <a:xfrm>
            <a:off x="10702833" y="1293530"/>
            <a:ext cx="2213519" cy="7647267"/>
          </a:xfrm>
          <a:prstGeom prst="roundRect">
            <a:avLst>
              <a:gd name="adj" fmla="val 0"/>
            </a:avLst>
          </a:prstGeom>
          <a:solidFill>
            <a:schemeClr val="accent3">
              <a:lumMod val="75000"/>
              <a:alpha val="1657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8916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35"/>
                                        </p:tgtEl>
                                      </p:cBhvr>
                                    </p:animEffect>
                                    <p:set>
                                      <p:cBhvr>
                                        <p:cTn id="12" dur="1" fill="hold">
                                          <p:stCondLst>
                                            <p:cond delay="499"/>
                                          </p:stCondLst>
                                        </p:cTn>
                                        <p:tgtEl>
                                          <p:spTgt spid="35"/>
                                        </p:tgtEl>
                                        <p:attrNameLst>
                                          <p:attrName>style.visibility</p:attrName>
                                        </p:attrNameLst>
                                      </p:cBhvr>
                                      <p:to>
                                        <p:strVal val="hidden"/>
                                      </p:to>
                                    </p:set>
                                  </p:childTnLst>
                                </p:cTn>
                              </p:par>
                              <p:par>
                                <p:cTn id="13" presetID="9"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dissolv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grpId="1" nodeType="clickEffect">
                                  <p:stCondLst>
                                    <p:cond delay="0"/>
                                  </p:stCondLst>
                                  <p:childTnLst>
                                    <p:animEffect transition="out" filter="dissolv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par>
                                <p:cTn id="21" presetID="9"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grpId="1" nodeType="clickEffect">
                                  <p:stCondLst>
                                    <p:cond delay="0"/>
                                  </p:stCondLst>
                                  <p:childTnLst>
                                    <p:animEffect transition="out" filter="dissolve">
                                      <p:cBhvr>
                                        <p:cTn id="27" dur="500"/>
                                        <p:tgtEl>
                                          <p:spTgt spid="38"/>
                                        </p:tgtEl>
                                      </p:cBhvr>
                                    </p:animEffect>
                                    <p:set>
                                      <p:cBhvr>
                                        <p:cTn id="28" dur="1" fill="hold">
                                          <p:stCondLst>
                                            <p:cond delay="499"/>
                                          </p:stCondLst>
                                        </p:cTn>
                                        <p:tgtEl>
                                          <p:spTgt spid="38"/>
                                        </p:tgtEl>
                                        <p:attrNameLst>
                                          <p:attrName>style.visibility</p:attrName>
                                        </p:attrNameLst>
                                      </p:cBhvr>
                                      <p:to>
                                        <p:strVal val="hidden"/>
                                      </p:to>
                                    </p:set>
                                  </p:childTnLst>
                                </p:cTn>
                              </p:par>
                              <p:par>
                                <p:cTn id="29" presetID="9"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dissolv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1" nodeType="clickEffect">
                                  <p:stCondLst>
                                    <p:cond delay="0"/>
                                  </p:stCondLst>
                                  <p:childTnLst>
                                    <p:animEffect transition="out" filter="dissolve">
                                      <p:cBhvr>
                                        <p:cTn id="35" dur="500"/>
                                        <p:tgtEl>
                                          <p:spTgt spid="39"/>
                                        </p:tgtEl>
                                      </p:cBhvr>
                                    </p:animEffect>
                                    <p:set>
                                      <p:cBhvr>
                                        <p:cTn id="36" dur="1" fill="hold">
                                          <p:stCondLst>
                                            <p:cond delay="499"/>
                                          </p:stCondLst>
                                        </p:cTn>
                                        <p:tgtEl>
                                          <p:spTgt spid="39"/>
                                        </p:tgtEl>
                                        <p:attrNameLst>
                                          <p:attrName>style.visibility</p:attrName>
                                        </p:attrNameLst>
                                      </p:cBhvr>
                                      <p:to>
                                        <p:strVal val="hidden"/>
                                      </p:to>
                                    </p:set>
                                  </p:childTnLst>
                                </p:cTn>
                              </p:par>
                              <p:par>
                                <p:cTn id="37" presetID="9"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dissolve">
                                      <p:cBhvr>
                                        <p:cTn id="3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7" grpId="0" animBg="1"/>
      <p:bldP spid="37" grpId="1" animBg="1"/>
      <p:bldP spid="38" grpId="0" animBg="1"/>
      <p:bldP spid="38" grpId="1" animBg="1"/>
      <p:bldP spid="39" grpId="0" animBg="1"/>
      <p:bldP spid="39" grpId="1" animBg="1"/>
      <p:bldP spid="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DC2FA-FEF3-8014-42E5-A91F5310B2F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9D1EB86-EA3C-D91D-5670-7F2A8616886F}"/>
              </a:ext>
            </a:extLst>
          </p:cNvPr>
          <p:cNvSpPr>
            <a:spLocks noGrp="1"/>
          </p:cNvSpPr>
          <p:nvPr>
            <p:ph type="body" idx="1"/>
          </p:nvPr>
        </p:nvSpPr>
        <p:spPr>
          <a:xfrm>
            <a:off x="992283" y="450516"/>
            <a:ext cx="10652870" cy="5245382"/>
          </a:xfrm>
        </p:spPr>
        <p:txBody>
          <a:bodyPr anchor="t">
            <a:noAutofit/>
          </a:bodyPr>
          <a:lstStyle/>
          <a:p>
            <a:pPr marL="0" indent="0">
              <a:buNone/>
            </a:pPr>
            <a:r>
              <a:rPr lang="en-US" sz="2800" b="1" dirty="0"/>
              <a:t>The important scientific contributions of my dissertation are </a:t>
            </a:r>
          </a:p>
          <a:p>
            <a:r>
              <a:rPr lang="en-US" sz="2800" dirty="0"/>
              <a:t>Reified descriptions can describe and annotate function types in a concise and type-safe way.</a:t>
            </a:r>
          </a:p>
          <a:p>
            <a:r>
              <a:rPr lang="en-US" sz="2800" dirty="0"/>
              <a:t>Given a reified description, we can calculate separation logic specifications about foreign functions that talk about their correctness and safety.</a:t>
            </a:r>
          </a:p>
          <a:p>
            <a:r>
              <a:rPr lang="en-US" sz="2800" dirty="0"/>
              <a:t>We can assume an isomorphism between the foreign type and the model type if there’s a module equivalence.</a:t>
            </a:r>
          </a:p>
          <a:p>
            <a:endParaRPr lang="en-US" sz="2800" dirty="0"/>
          </a:p>
        </p:txBody>
      </p:sp>
      <p:sp>
        <p:nvSpPr>
          <p:cNvPr id="4" name="Slide Number Placeholder 3">
            <a:extLst>
              <a:ext uri="{FF2B5EF4-FFF2-40B4-BE49-F238E27FC236}">
                <a16:creationId xmlns:a16="http://schemas.microsoft.com/office/drawing/2014/main" id="{92E45ED8-8AD9-6792-DB6C-78EEE64FEC5E}"/>
              </a:ext>
            </a:extLst>
          </p:cNvPr>
          <p:cNvSpPr>
            <a:spLocks noGrp="1"/>
          </p:cNvSpPr>
          <p:nvPr>
            <p:ph type="sldNum" sz="quarter" idx="2"/>
          </p:nvPr>
        </p:nvSpPr>
        <p:spPr/>
        <p:txBody>
          <a:bodyPr/>
          <a:lstStyle/>
          <a:p>
            <a:fld id="{86CB4B4D-7CA3-9044-876B-883B54F8677D}" type="slidenum">
              <a:rPr lang="en-US" smtClean="0"/>
              <a:t>31</a:t>
            </a:fld>
            <a:endParaRPr lang="en-US"/>
          </a:p>
        </p:txBody>
      </p:sp>
      <p:sp>
        <p:nvSpPr>
          <p:cNvPr id="2" name="Text Placeholder 2">
            <a:extLst>
              <a:ext uri="{FF2B5EF4-FFF2-40B4-BE49-F238E27FC236}">
                <a16:creationId xmlns:a16="http://schemas.microsoft.com/office/drawing/2014/main" id="{7418D6C3-F901-9BC5-C3F1-AB5336619A0F}"/>
              </a:ext>
            </a:extLst>
          </p:cNvPr>
          <p:cNvSpPr txBox="1">
            <a:spLocks/>
          </p:cNvSpPr>
          <p:nvPr/>
        </p:nvSpPr>
        <p:spPr>
          <a:xfrm>
            <a:off x="992283" y="5936290"/>
            <a:ext cx="10978001" cy="31197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Autofit/>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a:lstStyle>
          <a:p>
            <a:pPr marL="0" indent="0" hangingPunct="1">
              <a:buFontTx/>
              <a:buNone/>
            </a:pPr>
            <a:r>
              <a:rPr lang="en-US" sz="2800" b="1" dirty="0"/>
              <a:t>See my dissertation for</a:t>
            </a:r>
          </a:p>
          <a:p>
            <a:pPr hangingPunct="1"/>
            <a:r>
              <a:rPr lang="en-US" sz="2800" dirty="0"/>
              <a:t>Details of glue code, reified descriptions, function descriptions, </a:t>
            </a:r>
            <a:br>
              <a:rPr lang="en-US" sz="2800" dirty="0"/>
            </a:br>
            <a:r>
              <a:rPr lang="en-US" sz="2800" dirty="0"/>
              <a:t>constructor descriptions, rewrite principles, and their generation</a:t>
            </a:r>
          </a:p>
          <a:p>
            <a:pPr hangingPunct="1"/>
            <a:r>
              <a:rPr lang="en-US" sz="2800" dirty="0"/>
              <a:t>Examples, such as primitive </a:t>
            </a:r>
            <a:r>
              <a:rPr lang="en-US" sz="2800" dirty="0" err="1"/>
              <a:t>bytestrings</a:t>
            </a:r>
            <a:r>
              <a:rPr lang="en-US" sz="2800" dirty="0"/>
              <a:t>, I/O and mutable arrays</a:t>
            </a:r>
          </a:p>
        </p:txBody>
      </p:sp>
    </p:spTree>
    <p:extLst>
      <p:ext uri="{BB962C8B-B14F-4D97-AF65-F5344CB8AC3E}">
        <p14:creationId xmlns:p14="http://schemas.microsoft.com/office/powerpoint/2010/main" val="39866103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2" name="veri without text.png" descr="veri without text.png"/>
          <p:cNvPicPr>
            <a:picLocks noChangeAspect="1"/>
          </p:cNvPicPr>
          <p:nvPr/>
        </p:nvPicPr>
        <p:blipFill>
          <a:blip r:embed="rId3"/>
          <a:stretch>
            <a:fillRect/>
          </a:stretch>
        </p:blipFill>
        <p:spPr>
          <a:xfrm>
            <a:off x="-10649" y="2763854"/>
            <a:ext cx="5054601" cy="4800601"/>
          </a:xfrm>
          <a:prstGeom prst="rect">
            <a:avLst/>
          </a:prstGeom>
          <a:ln w="12700">
            <a:miter lim="400000"/>
          </a:ln>
        </p:spPr>
      </p:pic>
      <p:pic>
        <p:nvPicPr>
          <p:cNvPr id="1083" name="ffi without text.png" descr="ffi without text.png"/>
          <p:cNvPicPr>
            <a:picLocks noChangeAspect="1"/>
          </p:cNvPicPr>
          <p:nvPr/>
        </p:nvPicPr>
        <p:blipFill>
          <a:blip r:embed="rId4"/>
          <a:stretch>
            <a:fillRect/>
          </a:stretch>
        </p:blipFill>
        <p:spPr>
          <a:xfrm>
            <a:off x="7982708" y="1862293"/>
            <a:ext cx="5054601" cy="4800601"/>
          </a:xfrm>
          <a:prstGeom prst="rect">
            <a:avLst/>
          </a:prstGeom>
          <a:ln w="12700">
            <a:miter lim="400000"/>
          </a:ln>
        </p:spPr>
      </p:pic>
      <p:pic>
        <p:nvPicPr>
          <p:cNvPr id="1084" name="veriffi without text.png" descr="veriffi without text.png"/>
          <p:cNvPicPr>
            <a:picLocks noChangeAspect="1"/>
          </p:cNvPicPr>
          <p:nvPr/>
        </p:nvPicPr>
        <p:blipFill>
          <a:blip r:embed="rId5"/>
          <a:stretch>
            <a:fillRect/>
          </a:stretch>
        </p:blipFill>
        <p:spPr>
          <a:xfrm>
            <a:off x="2209354" y="1575973"/>
            <a:ext cx="9296401" cy="6273801"/>
          </a:xfrm>
          <a:prstGeom prst="rect">
            <a:avLst/>
          </a:prstGeom>
          <a:ln w="12700">
            <a:miter lim="400000"/>
          </a:ln>
        </p:spPr>
      </p:pic>
      <p:pic>
        <p:nvPicPr>
          <p:cNvPr id="1085" name="veriffi without tick.png" descr="veriffi without tick.png"/>
          <p:cNvPicPr>
            <a:picLocks noChangeAspect="1"/>
          </p:cNvPicPr>
          <p:nvPr/>
        </p:nvPicPr>
        <p:blipFill>
          <a:blip r:embed="rId6"/>
          <a:stretch>
            <a:fillRect/>
          </a:stretch>
        </p:blipFill>
        <p:spPr>
          <a:xfrm>
            <a:off x="2209354" y="1575973"/>
            <a:ext cx="9448801" cy="6299201"/>
          </a:xfrm>
          <a:prstGeom prst="rect">
            <a:avLst/>
          </a:prstGeom>
          <a:ln w="12700">
            <a:miter lim="400000"/>
          </a:ln>
        </p:spPr>
      </p:pic>
      <p:pic>
        <p:nvPicPr>
          <p:cNvPr id="1086" name="tick.png" descr="tick.png"/>
          <p:cNvPicPr>
            <a:picLocks noChangeAspect="1"/>
          </p:cNvPicPr>
          <p:nvPr/>
        </p:nvPicPr>
        <p:blipFill>
          <a:blip r:embed="rId7"/>
          <a:stretch>
            <a:fillRect/>
          </a:stretch>
        </p:blipFill>
        <p:spPr>
          <a:xfrm>
            <a:off x="8216504" y="5253737"/>
            <a:ext cx="4419601" cy="3759201"/>
          </a:xfrm>
          <a:prstGeom prst="rect">
            <a:avLst/>
          </a:prstGeom>
          <a:ln w="12700">
            <a:miter lim="400000"/>
          </a:ln>
        </p:spPr>
      </p:pic>
      <p:sp>
        <p:nvSpPr>
          <p:cNvPr id="108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32</a:t>
            </a:fld>
            <a:endParaRPr/>
          </a:p>
        </p:txBody>
      </p:sp>
      <p:sp>
        <p:nvSpPr>
          <p:cNvPr id="1088" name="github.com/CertiCoq/VeriFFI"/>
          <p:cNvSpPr txBox="1"/>
          <p:nvPr/>
        </p:nvSpPr>
        <p:spPr>
          <a:xfrm>
            <a:off x="-23544" y="8498798"/>
            <a:ext cx="13045113" cy="502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2000" b="0"/>
            </a:lvl1pPr>
          </a:lstStyle>
          <a:p>
            <a:r>
              <a:rPr sz="2600" dirty="0">
                <a:solidFill>
                  <a:schemeClr val="tx1"/>
                </a:solidFill>
              </a:rPr>
              <a:t>github.com/CertiCoq/VeriFFI</a:t>
            </a:r>
            <a:endParaRPr lang="en-US" sz="2600" dirty="0">
              <a:solidFill>
                <a:schemeClr val="tx1"/>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000000 0.000000 L 0.183151 0.000000" pathEditMode="relative">
                                      <p:cBhvr>
                                        <p:cTn id="6" dur="1000" fill="hold"/>
                                        <p:tgtEl>
                                          <p:spTgt spid="1082"/>
                                        </p:tgtEl>
                                        <p:attrNameLst>
                                          <p:attrName>ppt_x</p:attrName>
                                          <p:attrName>ppt_y</p:attrName>
                                        </p:attrNameLst>
                                      </p:cBhvr>
                                    </p:animMotion>
                                  </p:childTnLst>
                                </p:cTn>
                              </p:par>
                            </p:childTnLst>
                          </p:cTn>
                        </p:par>
                        <p:par>
                          <p:cTn id="7" fill="hold">
                            <p:stCondLst>
                              <p:cond delay="0"/>
                            </p:stCondLst>
                            <p:childTnLst>
                              <p:par>
                                <p:cTn id="8" presetID="-1" presetClass="path" presetSubtype="0" accel="50000" decel="50000" fill="hold" nodeType="withEffect">
                                  <p:stCondLst>
                                    <p:cond delay="0"/>
                                  </p:stCondLst>
                                  <p:childTnLst>
                                    <p:animMotion origin="layout" path="M 0.000000 0.000000 L -0.136563 -0.000000" pathEditMode="relative">
                                      <p:cBhvr>
                                        <p:cTn id="9" dur="1000" fill="hold"/>
                                        <p:tgtEl>
                                          <p:spTgt spid="1083"/>
                                        </p:tgtEl>
                                        <p:attrNameLst>
                                          <p:attrName>ppt_x</p:attrName>
                                          <p:attrName>ppt_y</p:attrName>
                                        </p:attrNameLst>
                                      </p:cBhvr>
                                    </p:animMotion>
                                  </p:childTnLst>
                                </p:cTn>
                              </p:par>
                            </p:childTnLst>
                          </p:cTn>
                        </p:par>
                        <p:par>
                          <p:cTn id="10" fill="hold">
                            <p:stCondLst>
                              <p:cond delay="1000"/>
                            </p:stCondLst>
                            <p:childTnLst>
                              <p:par>
                                <p:cTn id="11" presetID="10" presetClass="entr" fill="hold" grpId="0" nodeType="afterEffect">
                                  <p:stCondLst>
                                    <p:cond delay="0"/>
                                  </p:stCondLst>
                                  <p:iterate>
                                    <p:tmAbs val="0"/>
                                  </p:iterate>
                                  <p:childTnLst>
                                    <p:set>
                                      <p:cBhvr>
                                        <p:cTn id="12" fill="hold"/>
                                        <p:tgtEl>
                                          <p:spTgt spid="1084"/>
                                        </p:tgtEl>
                                        <p:attrNameLst>
                                          <p:attrName>style.visibility</p:attrName>
                                        </p:attrNameLst>
                                      </p:cBhvr>
                                      <p:to>
                                        <p:strVal val="visible"/>
                                      </p:to>
                                    </p:set>
                                    <p:animEffect transition="in" filter="fade">
                                      <p:cBhvr>
                                        <p:cTn id="13" dur="500"/>
                                        <p:tgtEl>
                                          <p:spTgt spid="1084"/>
                                        </p:tgtEl>
                                      </p:cBhvr>
                                    </p:animEffect>
                                  </p:childTnLst>
                                </p:cTn>
                              </p:par>
                            </p:childTnLst>
                          </p:cTn>
                        </p:par>
                        <p:par>
                          <p:cTn id="14" fill="hold">
                            <p:stCondLst>
                              <p:cond delay="1500"/>
                            </p:stCondLst>
                            <p:childTnLst>
                              <p:par>
                                <p:cTn id="15" presetID="10" presetClass="entr" fill="hold" grpId="0" nodeType="afterEffect">
                                  <p:stCondLst>
                                    <p:cond delay="0"/>
                                  </p:stCondLst>
                                  <p:iterate>
                                    <p:tmAbs val="0"/>
                                  </p:iterate>
                                  <p:childTnLst>
                                    <p:set>
                                      <p:cBhvr>
                                        <p:cTn id="16" fill="hold"/>
                                        <p:tgtEl>
                                          <p:spTgt spid="1085"/>
                                        </p:tgtEl>
                                        <p:attrNameLst>
                                          <p:attrName>style.visibility</p:attrName>
                                        </p:attrNameLst>
                                      </p:cBhvr>
                                      <p:to>
                                        <p:strVal val="visible"/>
                                      </p:to>
                                    </p:set>
                                    <p:animEffect transition="in" filter="fade">
                                      <p:cBhvr>
                                        <p:cTn id="17" dur="500"/>
                                        <p:tgtEl>
                                          <p:spTgt spid="1085"/>
                                        </p:tgtEl>
                                      </p:cBhvr>
                                    </p:animEffect>
                                  </p:childTnLst>
                                </p:cTn>
                              </p:par>
                            </p:childTnLst>
                          </p:cTn>
                        </p:par>
                        <p:par>
                          <p:cTn id="18" fill="hold">
                            <p:stCondLst>
                              <p:cond delay="2000"/>
                            </p:stCondLst>
                            <p:childTnLst>
                              <p:par>
                                <p:cTn id="19" presetID="22" presetClass="entr" presetSubtype="8" fill="hold" grpId="0" nodeType="afterEffect">
                                  <p:stCondLst>
                                    <p:cond delay="0"/>
                                  </p:stCondLst>
                                  <p:iterate>
                                    <p:tmAbs val="0"/>
                                  </p:iterate>
                                  <p:childTnLst>
                                    <p:set>
                                      <p:cBhvr>
                                        <p:cTn id="20" fill="hold"/>
                                        <p:tgtEl>
                                          <p:spTgt spid="1086"/>
                                        </p:tgtEl>
                                        <p:attrNameLst>
                                          <p:attrName>style.visibility</p:attrName>
                                        </p:attrNameLst>
                                      </p:cBhvr>
                                      <p:to>
                                        <p:strVal val="visible"/>
                                      </p:to>
                                    </p:set>
                                    <p:animEffect transition="in" filter="wipe(left)">
                                      <p:cBhvr>
                                        <p:cTn id="21" dur="500"/>
                                        <p:tgtEl>
                                          <p:spTgt spid="1086"/>
                                        </p:tgtEl>
                                      </p:cBhvr>
                                    </p:animEffect>
                                  </p:childTnLst>
                                </p:cTn>
                              </p:par>
                            </p:childTnLst>
                          </p:cTn>
                        </p:par>
                        <p:par>
                          <p:cTn id="22" fill="hold">
                            <p:stCondLst>
                              <p:cond delay="2500"/>
                            </p:stCondLst>
                            <p:childTnLst>
                              <p:par>
                                <p:cTn id="23" presetID="10" presetClass="entr" fill="hold" grpId="0" nodeType="afterEffect">
                                  <p:stCondLst>
                                    <p:cond delay="0"/>
                                  </p:stCondLst>
                                  <p:iterate>
                                    <p:tmAbs val="0"/>
                                  </p:iterate>
                                  <p:childTnLst>
                                    <p:set>
                                      <p:cBhvr>
                                        <p:cTn id="24" fill="hold"/>
                                        <p:tgtEl>
                                          <p:spTgt spid="1088"/>
                                        </p:tgtEl>
                                        <p:attrNameLst>
                                          <p:attrName>style.visibility</p:attrName>
                                        </p:attrNameLst>
                                      </p:cBhvr>
                                      <p:to>
                                        <p:strVal val="visible"/>
                                      </p:to>
                                    </p:set>
                                    <p:animEffect transition="in" filter="fade">
                                      <p:cBhvr>
                                        <p:cTn id="25" dur="500"/>
                                        <p:tgtEl>
                                          <p:spTgt spid="1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8"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veri without text.png" descr="veri without text.png"/>
          <p:cNvPicPr>
            <a:picLocks noChangeAspect="1"/>
          </p:cNvPicPr>
          <p:nvPr/>
        </p:nvPicPr>
        <p:blipFill>
          <a:blip r:embed="rId3"/>
          <a:stretch>
            <a:fillRect/>
          </a:stretch>
        </p:blipFill>
        <p:spPr>
          <a:xfrm>
            <a:off x="2757308" y="1772035"/>
            <a:ext cx="2134410" cy="2027154"/>
          </a:xfrm>
          <a:prstGeom prst="rect">
            <a:avLst/>
          </a:prstGeom>
          <a:ln w="12700">
            <a:miter lim="400000"/>
          </a:ln>
        </p:spPr>
      </p:pic>
      <p:cxnSp>
        <p:nvCxnSpPr>
          <p:cNvPr id="13" name="Straight Arrow Connector 12">
            <a:extLst>
              <a:ext uri="{FF2B5EF4-FFF2-40B4-BE49-F238E27FC236}">
                <a16:creationId xmlns:a16="http://schemas.microsoft.com/office/drawing/2014/main" id="{FFF996CD-A86E-0BE0-D299-71D36313EF45}"/>
              </a:ext>
            </a:extLst>
          </p:cNvPr>
          <p:cNvCxnSpPr>
            <a:stCxn id="315" idx="2"/>
            <a:endCxn id="4" idx="0"/>
          </p:cNvCxnSpPr>
          <p:nvPr/>
        </p:nvCxnSpPr>
        <p:spPr>
          <a:xfrm>
            <a:off x="3824513" y="3799189"/>
            <a:ext cx="0" cy="1572023"/>
          </a:xfrm>
          <a:prstGeom prst="straightConnector1">
            <a:avLst/>
          </a:prstGeom>
          <a:noFill/>
          <a:ln w="50800" cap="flat">
            <a:solidFill>
              <a:srgbClr val="20B001"/>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 name="Picture 1" descr="A chicken with a green tick&#10;&#10;Description automatically generated">
            <a:extLst>
              <a:ext uri="{FF2B5EF4-FFF2-40B4-BE49-F238E27FC236}">
                <a16:creationId xmlns:a16="http://schemas.microsoft.com/office/drawing/2014/main" id="{BA6FFB27-8FA0-38B6-D4C2-0693EF5EFB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9423" y="4049486"/>
            <a:ext cx="1084298" cy="1120661"/>
          </a:xfrm>
          <a:prstGeom prst="rect">
            <a:avLst/>
          </a:prstGeom>
        </p:spPr>
      </p:pic>
      <p:pic>
        <p:nvPicPr>
          <p:cNvPr id="7" name="Picture 6" descr="A rooster with a black background&#10;&#10;Description automatically generated">
            <a:extLst>
              <a:ext uri="{FF2B5EF4-FFF2-40B4-BE49-F238E27FC236}">
                <a16:creationId xmlns:a16="http://schemas.microsoft.com/office/drawing/2014/main" id="{E848ACC7-C1A2-FC44-5A6F-1B98849328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4527" y="2242260"/>
            <a:ext cx="629444" cy="1010887"/>
          </a:xfrm>
          <a:prstGeom prst="rect">
            <a:avLst/>
          </a:prstGeom>
          <a:effectLst>
            <a:glow rad="1143281">
              <a:schemeClr val="bg1">
                <a:alpha val="19813"/>
              </a:schemeClr>
            </a:glow>
          </a:effectLst>
        </p:spPr>
      </p:pic>
      <p:grpSp>
        <p:nvGrpSpPr>
          <p:cNvPr id="11" name="Group 10">
            <a:extLst>
              <a:ext uri="{FF2B5EF4-FFF2-40B4-BE49-F238E27FC236}">
                <a16:creationId xmlns:a16="http://schemas.microsoft.com/office/drawing/2014/main" id="{88D9FDAE-22D7-5984-60CE-9A0312E3B446}"/>
              </a:ext>
            </a:extLst>
          </p:cNvPr>
          <p:cNvGrpSpPr/>
          <p:nvPr/>
        </p:nvGrpSpPr>
        <p:grpSpPr>
          <a:xfrm>
            <a:off x="8416780" y="1664760"/>
            <a:ext cx="2027173" cy="2134430"/>
            <a:chOff x="8416780" y="1664760"/>
            <a:chExt cx="2027173" cy="2134430"/>
          </a:xfrm>
          <a:effectLst>
            <a:glow rad="1143000">
              <a:schemeClr val="bg1">
                <a:alpha val="20000"/>
              </a:schemeClr>
            </a:glow>
          </a:effectLst>
        </p:grpSpPr>
        <p:pic>
          <p:nvPicPr>
            <p:cNvPr id="3" name="ffi without text.png" descr="ffi without text.png">
              <a:extLst>
                <a:ext uri="{FF2B5EF4-FFF2-40B4-BE49-F238E27FC236}">
                  <a16:creationId xmlns:a16="http://schemas.microsoft.com/office/drawing/2014/main" id="{687B787D-F67E-373C-CB7D-2FEC2B08798A}"/>
                </a:ext>
              </a:extLst>
            </p:cNvPr>
            <p:cNvPicPr>
              <a:picLocks noChangeAspect="1"/>
            </p:cNvPicPr>
            <p:nvPr/>
          </p:nvPicPr>
          <p:blipFill>
            <a:blip r:embed="rId6"/>
            <a:stretch>
              <a:fillRect/>
            </a:stretch>
          </p:blipFill>
          <p:spPr>
            <a:xfrm rot="5400000">
              <a:off x="8363152" y="1718388"/>
              <a:ext cx="2134430" cy="2027173"/>
            </a:xfrm>
            <a:prstGeom prst="rect">
              <a:avLst/>
            </a:prstGeom>
            <a:ln w="12700">
              <a:miter lim="400000"/>
            </a:ln>
          </p:spPr>
        </p:pic>
        <p:pic>
          <p:nvPicPr>
            <p:cNvPr id="4098" name="Picture 2">
              <a:extLst>
                <a:ext uri="{FF2B5EF4-FFF2-40B4-BE49-F238E27FC236}">
                  <a16:creationId xmlns:a16="http://schemas.microsoft.com/office/drawing/2014/main" id="{6CE1DA43-D834-BD0E-15D3-CCAD895ECD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5266" y="2422688"/>
              <a:ext cx="509215" cy="531633"/>
            </a:xfrm>
            <a:prstGeom prst="rect">
              <a:avLst/>
            </a:prstGeom>
            <a:noFill/>
            <a:effectLst>
              <a:glow rad="1143000">
                <a:schemeClr val="bg1">
                  <a:alpha val="20000"/>
                </a:schemeClr>
              </a:glow>
            </a:effectLst>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EEDB8656-0FCC-CCE6-192F-4BD3D6B60C7A}"/>
              </a:ext>
            </a:extLst>
          </p:cNvPr>
          <p:cNvGrpSpPr/>
          <p:nvPr/>
        </p:nvGrpSpPr>
        <p:grpSpPr>
          <a:xfrm>
            <a:off x="2864913" y="5371212"/>
            <a:ext cx="1919199" cy="2027154"/>
            <a:chOff x="2864913" y="5371212"/>
            <a:chExt cx="1919199" cy="2027154"/>
          </a:xfrm>
        </p:grpSpPr>
        <p:pic>
          <p:nvPicPr>
            <p:cNvPr id="4" name="veri without text.png">
              <a:extLst>
                <a:ext uri="{FF2B5EF4-FFF2-40B4-BE49-F238E27FC236}">
                  <a16:creationId xmlns:a16="http://schemas.microsoft.com/office/drawing/2014/main" id="{8EDAA56D-96F4-BAAD-6683-ACF3180B844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864913" y="5371212"/>
              <a:ext cx="1919199" cy="2027154"/>
            </a:xfrm>
            <a:prstGeom prst="rect">
              <a:avLst/>
            </a:prstGeom>
            <a:noFill/>
            <a:ln w="12700">
              <a:miter lim="400000"/>
            </a:ln>
          </p:spPr>
        </p:pic>
        <p:pic>
          <p:nvPicPr>
            <p:cNvPr id="12" name="Picture 11" descr="A rooster with a black background&#10;&#10;Description automatically generated">
              <a:extLst>
                <a:ext uri="{FF2B5EF4-FFF2-40B4-BE49-F238E27FC236}">
                  <a16:creationId xmlns:a16="http://schemas.microsoft.com/office/drawing/2014/main" id="{69E2AE9E-B191-823C-287E-6F405E6542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8129" y="5917254"/>
              <a:ext cx="424478" cy="681711"/>
            </a:xfrm>
            <a:prstGeom prst="rect">
              <a:avLst/>
            </a:prstGeom>
            <a:effectLst>
              <a:glow rad="1143281">
                <a:schemeClr val="bg1">
                  <a:alpha val="0"/>
                </a:schemeClr>
              </a:glow>
            </a:effectLst>
          </p:spPr>
        </p:pic>
        <p:pic>
          <p:nvPicPr>
            <p:cNvPr id="15" name="Picture 2">
              <a:extLst>
                <a:ext uri="{FF2B5EF4-FFF2-40B4-BE49-F238E27FC236}">
                  <a16:creationId xmlns:a16="http://schemas.microsoft.com/office/drawing/2014/main" id="{4CA94C45-71E9-CA5F-EB65-8D22ED3C46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6784" y="6384789"/>
              <a:ext cx="351646" cy="367127"/>
            </a:xfrm>
            <a:prstGeom prst="rect">
              <a:avLst/>
            </a:prstGeom>
            <a:noFill/>
            <a:effectLst>
              <a:glow rad="1143000">
                <a:schemeClr val="bg1">
                  <a:alpha val="0"/>
                </a:schemeClr>
              </a:glow>
            </a:effectLst>
            <a:extLst>
              <a:ext uri="{909E8E84-426E-40DD-AFC4-6F175D3DCCD1}">
                <a14:hiddenFill xmlns:a14="http://schemas.microsoft.com/office/drawing/2010/main">
                  <a:solidFill>
                    <a:srgbClr val="FFFFFF"/>
                  </a:solidFill>
                </a14:hiddenFill>
              </a:ext>
            </a:extLst>
          </p:spPr>
        </p:pic>
      </p:grpSp>
      <p:pic>
        <p:nvPicPr>
          <p:cNvPr id="5" name="tick.png" descr="tick.png">
            <a:extLst>
              <a:ext uri="{FF2B5EF4-FFF2-40B4-BE49-F238E27FC236}">
                <a16:creationId xmlns:a16="http://schemas.microsoft.com/office/drawing/2014/main" id="{31A1D509-30CD-9822-548A-CDA05C779486}"/>
              </a:ext>
            </a:extLst>
          </p:cNvPr>
          <p:cNvPicPr>
            <a:picLocks noChangeAspect="1"/>
          </p:cNvPicPr>
          <p:nvPr/>
        </p:nvPicPr>
        <p:blipFill>
          <a:blip r:embed="rId9"/>
          <a:stretch>
            <a:fillRect/>
          </a:stretch>
        </p:blipFill>
        <p:spPr>
          <a:xfrm>
            <a:off x="3875620" y="6568352"/>
            <a:ext cx="996404" cy="847515"/>
          </a:xfrm>
          <a:prstGeom prst="rect">
            <a:avLst/>
          </a:prstGeom>
          <a:noFill/>
          <a:ln w="12700">
            <a:miter lim="400000"/>
          </a:ln>
        </p:spPr>
      </p:pic>
      <p:pic>
        <p:nvPicPr>
          <p:cNvPr id="8" name="tick.png" descr="tick.png">
            <a:extLst>
              <a:ext uri="{FF2B5EF4-FFF2-40B4-BE49-F238E27FC236}">
                <a16:creationId xmlns:a16="http://schemas.microsoft.com/office/drawing/2014/main" id="{BD0B7FAC-9592-1416-B5FF-5ED8E3F78006}"/>
              </a:ext>
            </a:extLst>
          </p:cNvPr>
          <p:cNvPicPr>
            <a:picLocks noChangeAspect="1"/>
          </p:cNvPicPr>
          <p:nvPr/>
        </p:nvPicPr>
        <p:blipFill>
          <a:blip r:embed="rId9"/>
          <a:stretch>
            <a:fillRect/>
          </a:stretch>
        </p:blipFill>
        <p:spPr>
          <a:xfrm>
            <a:off x="5533102" y="6534809"/>
            <a:ext cx="996404" cy="847515"/>
          </a:xfrm>
          <a:prstGeom prst="rect">
            <a:avLst/>
          </a:prstGeom>
          <a:ln w="12700">
            <a:miter lim="400000"/>
          </a:ln>
        </p:spPr>
      </p:pic>
      <p:pic>
        <p:nvPicPr>
          <p:cNvPr id="1026" name="Picture 2">
            <a:extLst>
              <a:ext uri="{FF2B5EF4-FFF2-40B4-BE49-F238E27FC236}">
                <a16:creationId xmlns:a16="http://schemas.microsoft.com/office/drawing/2014/main" id="{9BF3817C-0A81-8082-FD49-9475ECE29B2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7064" y="7565887"/>
            <a:ext cx="2009307" cy="16315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349E9A4-0EF5-63AF-02DF-C573C9944C0C}"/>
              </a:ext>
            </a:extLst>
          </p:cNvPr>
          <p:cNvSpPr txBox="1"/>
          <p:nvPr/>
        </p:nvSpPr>
        <p:spPr>
          <a:xfrm>
            <a:off x="4373822" y="6601695"/>
            <a:ext cx="620110" cy="11798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rgbClr val="FF8D00"/>
                </a:solidFill>
                <a:effectLst/>
                <a:uFillTx/>
                <a:latin typeface="Helvetica Neue"/>
                <a:ea typeface="Helvetica Neue"/>
                <a:cs typeface="Helvetica Neue"/>
                <a:sym typeface="Helvetica Neue"/>
              </a:rPr>
              <a:t>*</a:t>
            </a:r>
          </a:p>
        </p:txBody>
      </p:sp>
      <p:sp>
        <p:nvSpPr>
          <p:cNvPr id="6" name="Slide Number Placeholder 5">
            <a:extLst>
              <a:ext uri="{FF2B5EF4-FFF2-40B4-BE49-F238E27FC236}">
                <a16:creationId xmlns:a16="http://schemas.microsoft.com/office/drawing/2014/main" id="{93ED791C-5C76-304C-4F57-6E07F6448BB3}"/>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3754094616"/>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2.34375E-6 -6.77083E-7 L -0.30664 0.37451 " pathEditMode="relative" rAng="0" ptsTypes="AA">
                                      <p:cBhvr>
                                        <p:cTn id="17" dur="2000" fill="hold"/>
                                        <p:tgtEl>
                                          <p:spTgt spid="11"/>
                                        </p:tgtEl>
                                        <p:attrNameLst>
                                          <p:attrName>ppt_x</p:attrName>
                                          <p:attrName>ppt_y</p:attrName>
                                        </p:attrNameLst>
                                      </p:cBhvr>
                                      <p:rCtr x="-15332" y="18717"/>
                                    </p:animMotion>
                                  </p:childTnLst>
                                </p:cTn>
                              </p:par>
                            </p:childTnLst>
                          </p:cTn>
                        </p:par>
                        <p:par>
                          <p:cTn id="18" fill="hold">
                            <p:stCondLst>
                              <p:cond delay="2000"/>
                            </p:stCondLst>
                            <p:childTnLst>
                              <p:par>
                                <p:cTn id="19" presetID="22" presetClass="entr" presetSubtype="8" fill="hold" grpId="0" nodeType="afterEffect">
                                  <p:stCondLst>
                                    <p:cond delay="0"/>
                                  </p:stCondLst>
                                  <p:iterate>
                                    <p:tmAbs val="0"/>
                                  </p:iterate>
                                  <p:childTnLst>
                                    <p:set>
                                      <p:cBhvr>
                                        <p:cTn id="20" fill="hold"/>
                                        <p:tgtEl>
                                          <p:spTgt spid="5"/>
                                        </p:tgtEl>
                                        <p:attrNameLst>
                                          <p:attrName>style.visibility</p:attrName>
                                        </p:attrNameLst>
                                      </p:cBhvr>
                                      <p:to>
                                        <p:strVal val="visible"/>
                                      </p:to>
                                    </p:set>
                                    <p:animEffect transition="in" filter="wipe(left)">
                                      <p:cBhvr>
                                        <p:cTn id="21" dur="500"/>
                                        <p:tgtEl>
                                          <p:spTgt spid="5"/>
                                        </p:tgtEl>
                                      </p:cBhvr>
                                    </p:animEffect>
                                  </p:childTnLst>
                                </p:cTn>
                              </p:par>
                              <p:par>
                                <p:cTn id="22" presetID="22" presetClass="entr" presetSubtype="8" fill="hold" grpId="0" nodeType="withEffect">
                                  <p:stCondLst>
                                    <p:cond delay="0"/>
                                  </p:stCondLst>
                                  <p:iterate>
                                    <p:tmAbs val="0"/>
                                  </p:iterate>
                                  <p:childTnLst>
                                    <p:set>
                                      <p:cBhvr>
                                        <p:cTn id="23" fill="hold"/>
                                        <p:tgtEl>
                                          <p:spTgt spid="8"/>
                                        </p:tgtEl>
                                        <p:attrNameLst>
                                          <p:attrName>style.visibility</p:attrName>
                                        </p:attrNameLst>
                                      </p:cBhvr>
                                      <p:to>
                                        <p:strVal val="visible"/>
                                      </p:to>
                                    </p:set>
                                    <p:animEffect transition="in" filter="wipe(left)">
                                      <p:cBhvr>
                                        <p:cTn id="24" dur="500"/>
                                        <p:tgtEl>
                                          <p:spTgt spid="8"/>
                                        </p:tgtEl>
                                      </p:cBhvr>
                                    </p:animEffect>
                                  </p:childTnLst>
                                </p:cTn>
                              </p:par>
                              <p:par>
                                <p:cTn id="25" presetID="9"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dissolve">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nodeType="clickEffect">
                                  <p:stCondLst>
                                    <p:cond delay="0"/>
                                  </p:stCondLst>
                                  <p:childTnLst>
                                    <p:animScale>
                                      <p:cBhvr>
                                        <p:cTn id="31" dur="500" fill="hold"/>
                                        <p:tgtEl>
                                          <p:spTgt spid="5"/>
                                        </p:tgtEl>
                                      </p:cBhvr>
                                      <p:by x="70000" y="70000"/>
                                    </p:animScale>
                                  </p:childTnLst>
                                </p:cTn>
                              </p:par>
                              <p:par>
                                <p:cTn id="32" presetID="9"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P spid="8" grpId="0" animBg="1" advAuto="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17464-6D93-EA86-3990-86F2E4642321}"/>
            </a:ext>
          </a:extLst>
        </p:cNvPr>
        <p:cNvGrpSpPr/>
        <p:nvPr/>
      </p:nvGrpSpPr>
      <p:grpSpPr>
        <a:xfrm>
          <a:off x="0" y="0"/>
          <a:ext cx="0" cy="0"/>
          <a:chOff x="0" y="0"/>
          <a:chExt cx="0" cy="0"/>
        </a:xfrm>
      </p:grpSpPr>
      <p:pic>
        <p:nvPicPr>
          <p:cNvPr id="315" name="veri without text.png" descr="veri without text.png">
            <a:extLst>
              <a:ext uri="{FF2B5EF4-FFF2-40B4-BE49-F238E27FC236}">
                <a16:creationId xmlns:a16="http://schemas.microsoft.com/office/drawing/2014/main" id="{E1F5E05B-7A18-C64E-E43F-9F5E674345DE}"/>
              </a:ext>
            </a:extLst>
          </p:cNvPr>
          <p:cNvPicPr>
            <a:picLocks noChangeAspect="1"/>
          </p:cNvPicPr>
          <p:nvPr/>
        </p:nvPicPr>
        <p:blipFill>
          <a:blip r:embed="rId3"/>
          <a:stretch>
            <a:fillRect/>
          </a:stretch>
        </p:blipFill>
        <p:spPr>
          <a:xfrm>
            <a:off x="2757308" y="1772035"/>
            <a:ext cx="2134410" cy="2027154"/>
          </a:xfrm>
          <a:prstGeom prst="rect">
            <a:avLst/>
          </a:prstGeom>
          <a:ln w="12700">
            <a:miter lim="400000"/>
          </a:ln>
        </p:spPr>
      </p:pic>
      <p:cxnSp>
        <p:nvCxnSpPr>
          <p:cNvPr id="13" name="Straight Arrow Connector 12">
            <a:extLst>
              <a:ext uri="{FF2B5EF4-FFF2-40B4-BE49-F238E27FC236}">
                <a16:creationId xmlns:a16="http://schemas.microsoft.com/office/drawing/2014/main" id="{82BA3741-4E6F-9D44-8861-68E5D0CDA207}"/>
              </a:ext>
            </a:extLst>
          </p:cNvPr>
          <p:cNvCxnSpPr>
            <a:stCxn id="315" idx="2"/>
            <a:endCxn id="4" idx="0"/>
          </p:cNvCxnSpPr>
          <p:nvPr/>
        </p:nvCxnSpPr>
        <p:spPr>
          <a:xfrm>
            <a:off x="3824513" y="3799189"/>
            <a:ext cx="0" cy="1572023"/>
          </a:xfrm>
          <a:prstGeom prst="straightConnector1">
            <a:avLst/>
          </a:prstGeom>
          <a:noFill/>
          <a:ln w="50800" cap="flat">
            <a:solidFill>
              <a:srgbClr val="20B001"/>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 name="Picture 1" descr="A chicken with a green tick&#10;&#10;Description automatically generated">
            <a:extLst>
              <a:ext uri="{FF2B5EF4-FFF2-40B4-BE49-F238E27FC236}">
                <a16:creationId xmlns:a16="http://schemas.microsoft.com/office/drawing/2014/main" id="{9FA44B4A-EA55-6B80-075C-D6FC38BB36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9423" y="4049486"/>
            <a:ext cx="1084298" cy="1120661"/>
          </a:xfrm>
          <a:prstGeom prst="rect">
            <a:avLst/>
          </a:prstGeom>
        </p:spPr>
      </p:pic>
      <p:pic>
        <p:nvPicPr>
          <p:cNvPr id="7" name="Picture 6" descr="A rooster with a black background&#10;&#10;Description automatically generated">
            <a:extLst>
              <a:ext uri="{FF2B5EF4-FFF2-40B4-BE49-F238E27FC236}">
                <a16:creationId xmlns:a16="http://schemas.microsoft.com/office/drawing/2014/main" id="{B319887C-A972-D3D7-A418-C7AEF63702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4527" y="2242260"/>
            <a:ext cx="629444" cy="1010887"/>
          </a:xfrm>
          <a:prstGeom prst="rect">
            <a:avLst/>
          </a:prstGeom>
          <a:effectLst>
            <a:glow rad="1143281">
              <a:schemeClr val="bg1">
                <a:alpha val="19813"/>
              </a:schemeClr>
            </a:glow>
          </a:effectLst>
        </p:spPr>
      </p:pic>
      <p:grpSp>
        <p:nvGrpSpPr>
          <p:cNvPr id="16" name="Group 15">
            <a:extLst>
              <a:ext uri="{FF2B5EF4-FFF2-40B4-BE49-F238E27FC236}">
                <a16:creationId xmlns:a16="http://schemas.microsoft.com/office/drawing/2014/main" id="{8FFDFF7D-DA7D-AA1B-EBC0-FB5EEE9E5468}"/>
              </a:ext>
            </a:extLst>
          </p:cNvPr>
          <p:cNvGrpSpPr/>
          <p:nvPr/>
        </p:nvGrpSpPr>
        <p:grpSpPr>
          <a:xfrm>
            <a:off x="2864913" y="5371212"/>
            <a:ext cx="1919199" cy="2027154"/>
            <a:chOff x="2864913" y="5371212"/>
            <a:chExt cx="1919199" cy="2027154"/>
          </a:xfrm>
        </p:grpSpPr>
        <p:pic>
          <p:nvPicPr>
            <p:cNvPr id="4" name="veri without text.png">
              <a:extLst>
                <a:ext uri="{FF2B5EF4-FFF2-40B4-BE49-F238E27FC236}">
                  <a16:creationId xmlns:a16="http://schemas.microsoft.com/office/drawing/2014/main" id="{729CAD99-1D43-ADB2-ED2F-7DE43DD6CD8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864913" y="5371212"/>
              <a:ext cx="1919199" cy="2027154"/>
            </a:xfrm>
            <a:prstGeom prst="rect">
              <a:avLst/>
            </a:prstGeom>
            <a:noFill/>
            <a:ln w="12700">
              <a:miter lim="400000"/>
            </a:ln>
          </p:spPr>
        </p:pic>
        <p:pic>
          <p:nvPicPr>
            <p:cNvPr id="12" name="Picture 11" descr="A rooster with a black background&#10;&#10;Description automatically generated">
              <a:extLst>
                <a:ext uri="{FF2B5EF4-FFF2-40B4-BE49-F238E27FC236}">
                  <a16:creationId xmlns:a16="http://schemas.microsoft.com/office/drawing/2014/main" id="{9285995E-3748-5F63-829B-5E4E1F8B6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8129" y="5917254"/>
              <a:ext cx="424478" cy="681711"/>
            </a:xfrm>
            <a:prstGeom prst="rect">
              <a:avLst/>
            </a:prstGeom>
            <a:effectLst>
              <a:glow rad="1143281">
                <a:schemeClr val="bg1">
                  <a:alpha val="0"/>
                </a:schemeClr>
              </a:glow>
            </a:effectLst>
          </p:spPr>
        </p:pic>
        <p:pic>
          <p:nvPicPr>
            <p:cNvPr id="15" name="Picture 2">
              <a:extLst>
                <a:ext uri="{FF2B5EF4-FFF2-40B4-BE49-F238E27FC236}">
                  <a16:creationId xmlns:a16="http://schemas.microsoft.com/office/drawing/2014/main" id="{99E6731D-7E64-6AE8-38CD-12973738A0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6784" y="6384789"/>
              <a:ext cx="351646" cy="367127"/>
            </a:xfrm>
            <a:prstGeom prst="rect">
              <a:avLst/>
            </a:prstGeom>
            <a:noFill/>
            <a:effectLst>
              <a:glow rad="1143000">
                <a:schemeClr val="bg1">
                  <a:alpha val="0"/>
                </a:schemeClr>
              </a:glow>
            </a:effectLst>
            <a:extLst>
              <a:ext uri="{909E8E84-426E-40DD-AFC4-6F175D3DCCD1}">
                <a14:hiddenFill xmlns:a14="http://schemas.microsoft.com/office/drawing/2010/main">
                  <a:solidFill>
                    <a:srgbClr val="FFFFFF"/>
                  </a:solidFill>
                </a14:hiddenFill>
              </a:ext>
            </a:extLst>
          </p:spPr>
        </p:pic>
      </p:grpSp>
      <p:grpSp>
        <p:nvGrpSpPr>
          <p:cNvPr id="6" name="Group">
            <a:extLst>
              <a:ext uri="{FF2B5EF4-FFF2-40B4-BE49-F238E27FC236}">
                <a16:creationId xmlns:a16="http://schemas.microsoft.com/office/drawing/2014/main" id="{7F08BDAF-5F7D-D57B-EE71-6D1798496DEC}"/>
              </a:ext>
            </a:extLst>
          </p:cNvPr>
          <p:cNvGrpSpPr/>
          <p:nvPr/>
        </p:nvGrpSpPr>
        <p:grpSpPr>
          <a:xfrm>
            <a:off x="2810926" y="6948193"/>
            <a:ext cx="2027172" cy="2134430"/>
            <a:chOff x="0" y="0"/>
            <a:chExt cx="2027171" cy="2134429"/>
          </a:xfrm>
        </p:grpSpPr>
        <p:pic>
          <p:nvPicPr>
            <p:cNvPr id="9" name="ffi without text.png" descr="ffi without text.png">
              <a:extLst>
                <a:ext uri="{FF2B5EF4-FFF2-40B4-BE49-F238E27FC236}">
                  <a16:creationId xmlns:a16="http://schemas.microsoft.com/office/drawing/2014/main" id="{2AE5F2F6-DDD2-090C-9E87-2F438891B5CD}"/>
                </a:ext>
              </a:extLst>
            </p:cNvPr>
            <p:cNvPicPr>
              <a:picLocks noChangeAspect="1"/>
            </p:cNvPicPr>
            <p:nvPr/>
          </p:nvPicPr>
          <p:blipFill>
            <a:blip r:embed="rId8"/>
            <a:srcRect/>
            <a:stretch>
              <a:fillRect/>
            </a:stretch>
          </p:blipFill>
          <p:spPr>
            <a:xfrm rot="5400000">
              <a:off x="-53629" y="53628"/>
              <a:ext cx="2134430" cy="2027173"/>
            </a:xfrm>
            <a:prstGeom prst="rect">
              <a:avLst/>
            </a:prstGeom>
            <a:ln w="12700" cap="flat">
              <a:noFill/>
              <a:miter lim="400000"/>
            </a:ln>
            <a:effectLst/>
          </p:spPr>
        </p:pic>
        <p:sp>
          <p:nvSpPr>
            <p:cNvPr id="10" name="Clock">
              <a:extLst>
                <a:ext uri="{FF2B5EF4-FFF2-40B4-BE49-F238E27FC236}">
                  <a16:creationId xmlns:a16="http://schemas.microsoft.com/office/drawing/2014/main" id="{9C2CD804-F02E-0A88-8A32-819782E3D9D3}"/>
                </a:ext>
              </a:extLst>
            </p:cNvPr>
            <p:cNvSpPr/>
            <p:nvPr/>
          </p:nvSpPr>
          <p:spPr>
            <a:xfrm>
              <a:off x="893252" y="545373"/>
              <a:ext cx="405500" cy="40549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2" y="0"/>
                    <a:pt x="10800" y="0"/>
                  </a:cubicBezTo>
                  <a:close/>
                  <a:moveTo>
                    <a:pt x="10714" y="1340"/>
                  </a:moveTo>
                  <a:lnTo>
                    <a:pt x="10886" y="1340"/>
                  </a:lnTo>
                  <a:cubicBezTo>
                    <a:pt x="10994" y="1340"/>
                    <a:pt x="11080" y="1426"/>
                    <a:pt x="11080" y="1534"/>
                  </a:cubicBezTo>
                  <a:lnTo>
                    <a:pt x="11080" y="3100"/>
                  </a:lnTo>
                  <a:cubicBezTo>
                    <a:pt x="11080" y="3208"/>
                    <a:pt x="10994" y="3294"/>
                    <a:pt x="10886" y="3294"/>
                  </a:cubicBezTo>
                  <a:lnTo>
                    <a:pt x="10714" y="3294"/>
                  </a:lnTo>
                  <a:cubicBezTo>
                    <a:pt x="10606" y="3294"/>
                    <a:pt x="10520" y="3208"/>
                    <a:pt x="10520" y="3100"/>
                  </a:cubicBezTo>
                  <a:lnTo>
                    <a:pt x="10520" y="1534"/>
                  </a:lnTo>
                  <a:cubicBezTo>
                    <a:pt x="10520" y="1426"/>
                    <a:pt x="10606" y="1340"/>
                    <a:pt x="10714" y="1340"/>
                  </a:cubicBezTo>
                  <a:close/>
                  <a:moveTo>
                    <a:pt x="6218" y="2541"/>
                  </a:moveTo>
                  <a:cubicBezTo>
                    <a:pt x="6293" y="2532"/>
                    <a:pt x="6369" y="2567"/>
                    <a:pt x="6409" y="2636"/>
                  </a:cubicBezTo>
                  <a:lnTo>
                    <a:pt x="7192" y="3991"/>
                  </a:lnTo>
                  <a:cubicBezTo>
                    <a:pt x="7246" y="4083"/>
                    <a:pt x="7215" y="4202"/>
                    <a:pt x="7123" y="4256"/>
                  </a:cubicBezTo>
                  <a:lnTo>
                    <a:pt x="6971" y="4342"/>
                  </a:lnTo>
                  <a:cubicBezTo>
                    <a:pt x="6879" y="4396"/>
                    <a:pt x="6760" y="4363"/>
                    <a:pt x="6706" y="4271"/>
                  </a:cubicBezTo>
                  <a:lnTo>
                    <a:pt x="5923" y="2916"/>
                  </a:lnTo>
                  <a:cubicBezTo>
                    <a:pt x="5869" y="2824"/>
                    <a:pt x="5902" y="2700"/>
                    <a:pt x="5994" y="2651"/>
                  </a:cubicBezTo>
                  <a:lnTo>
                    <a:pt x="6146" y="2565"/>
                  </a:lnTo>
                  <a:cubicBezTo>
                    <a:pt x="6169" y="2552"/>
                    <a:pt x="6194" y="2544"/>
                    <a:pt x="6218" y="2541"/>
                  </a:cubicBezTo>
                  <a:close/>
                  <a:moveTo>
                    <a:pt x="15382" y="2541"/>
                  </a:moveTo>
                  <a:cubicBezTo>
                    <a:pt x="15406" y="2544"/>
                    <a:pt x="15431" y="2552"/>
                    <a:pt x="15454" y="2565"/>
                  </a:cubicBezTo>
                  <a:lnTo>
                    <a:pt x="15606" y="2651"/>
                  </a:lnTo>
                  <a:cubicBezTo>
                    <a:pt x="15698" y="2705"/>
                    <a:pt x="15731" y="2824"/>
                    <a:pt x="15677" y="2916"/>
                  </a:cubicBezTo>
                  <a:lnTo>
                    <a:pt x="14894" y="4271"/>
                  </a:lnTo>
                  <a:cubicBezTo>
                    <a:pt x="14840" y="4363"/>
                    <a:pt x="14721" y="4396"/>
                    <a:pt x="14629" y="4342"/>
                  </a:cubicBezTo>
                  <a:lnTo>
                    <a:pt x="14477" y="4256"/>
                  </a:lnTo>
                  <a:cubicBezTo>
                    <a:pt x="14385" y="4202"/>
                    <a:pt x="14354" y="4083"/>
                    <a:pt x="14408" y="3991"/>
                  </a:cubicBezTo>
                  <a:lnTo>
                    <a:pt x="15191" y="2636"/>
                  </a:lnTo>
                  <a:cubicBezTo>
                    <a:pt x="15231" y="2567"/>
                    <a:pt x="15307" y="2532"/>
                    <a:pt x="15382" y="2541"/>
                  </a:cubicBezTo>
                  <a:close/>
                  <a:moveTo>
                    <a:pt x="16951" y="4904"/>
                  </a:moveTo>
                  <a:lnTo>
                    <a:pt x="17280" y="5282"/>
                  </a:lnTo>
                  <a:lnTo>
                    <a:pt x="11762" y="10660"/>
                  </a:lnTo>
                  <a:lnTo>
                    <a:pt x="12221" y="10903"/>
                  </a:lnTo>
                  <a:lnTo>
                    <a:pt x="11600" y="11978"/>
                  </a:lnTo>
                  <a:lnTo>
                    <a:pt x="10876" y="11524"/>
                  </a:lnTo>
                  <a:lnTo>
                    <a:pt x="10265" y="12118"/>
                  </a:lnTo>
                  <a:lnTo>
                    <a:pt x="9433" y="11205"/>
                  </a:lnTo>
                  <a:lnTo>
                    <a:pt x="9833" y="10871"/>
                  </a:lnTo>
                  <a:lnTo>
                    <a:pt x="6161" y="8576"/>
                  </a:lnTo>
                  <a:lnTo>
                    <a:pt x="6556" y="7896"/>
                  </a:lnTo>
                  <a:lnTo>
                    <a:pt x="10736" y="10115"/>
                  </a:lnTo>
                  <a:lnTo>
                    <a:pt x="16951" y="4904"/>
                  </a:lnTo>
                  <a:close/>
                  <a:moveTo>
                    <a:pt x="2838" y="5900"/>
                  </a:moveTo>
                  <a:cubicBezTo>
                    <a:pt x="2863" y="5903"/>
                    <a:pt x="2888" y="5911"/>
                    <a:pt x="2911" y="5925"/>
                  </a:cubicBezTo>
                  <a:lnTo>
                    <a:pt x="4266" y="6708"/>
                  </a:lnTo>
                  <a:cubicBezTo>
                    <a:pt x="4358" y="6762"/>
                    <a:pt x="4391" y="6879"/>
                    <a:pt x="4337" y="6971"/>
                  </a:cubicBezTo>
                  <a:lnTo>
                    <a:pt x="4249" y="7123"/>
                  </a:lnTo>
                  <a:cubicBezTo>
                    <a:pt x="4195" y="7215"/>
                    <a:pt x="4078" y="7248"/>
                    <a:pt x="3986" y="7194"/>
                  </a:cubicBezTo>
                  <a:lnTo>
                    <a:pt x="2629" y="6411"/>
                  </a:lnTo>
                  <a:cubicBezTo>
                    <a:pt x="2537" y="6357"/>
                    <a:pt x="2506" y="6238"/>
                    <a:pt x="2560" y="6146"/>
                  </a:cubicBezTo>
                  <a:lnTo>
                    <a:pt x="2646" y="5994"/>
                  </a:lnTo>
                  <a:cubicBezTo>
                    <a:pt x="2687" y="5925"/>
                    <a:pt x="2764" y="5890"/>
                    <a:pt x="2838" y="5900"/>
                  </a:cubicBezTo>
                  <a:close/>
                  <a:moveTo>
                    <a:pt x="18757" y="5900"/>
                  </a:moveTo>
                  <a:cubicBezTo>
                    <a:pt x="18831" y="5890"/>
                    <a:pt x="18908" y="5925"/>
                    <a:pt x="18949" y="5994"/>
                  </a:cubicBezTo>
                  <a:lnTo>
                    <a:pt x="19035" y="6146"/>
                  </a:lnTo>
                  <a:cubicBezTo>
                    <a:pt x="19089" y="6238"/>
                    <a:pt x="19056" y="6357"/>
                    <a:pt x="18964" y="6411"/>
                  </a:cubicBezTo>
                  <a:lnTo>
                    <a:pt x="17609" y="7194"/>
                  </a:lnTo>
                  <a:cubicBezTo>
                    <a:pt x="17517" y="7248"/>
                    <a:pt x="17398" y="7215"/>
                    <a:pt x="17344" y="7123"/>
                  </a:cubicBezTo>
                  <a:lnTo>
                    <a:pt x="17258" y="6971"/>
                  </a:lnTo>
                  <a:cubicBezTo>
                    <a:pt x="17204" y="6879"/>
                    <a:pt x="17237" y="6762"/>
                    <a:pt x="17329" y="6708"/>
                  </a:cubicBezTo>
                  <a:lnTo>
                    <a:pt x="18684" y="5925"/>
                  </a:lnTo>
                  <a:cubicBezTo>
                    <a:pt x="18707" y="5911"/>
                    <a:pt x="18732" y="5903"/>
                    <a:pt x="18757" y="5900"/>
                  </a:cubicBezTo>
                  <a:close/>
                  <a:moveTo>
                    <a:pt x="10800" y="10439"/>
                  </a:moveTo>
                  <a:cubicBezTo>
                    <a:pt x="10707" y="10439"/>
                    <a:pt x="10614" y="10475"/>
                    <a:pt x="10544" y="10545"/>
                  </a:cubicBezTo>
                  <a:cubicBezTo>
                    <a:pt x="10402" y="10686"/>
                    <a:pt x="10402" y="10915"/>
                    <a:pt x="10544" y="11056"/>
                  </a:cubicBezTo>
                  <a:cubicBezTo>
                    <a:pt x="10685" y="11198"/>
                    <a:pt x="10915" y="11198"/>
                    <a:pt x="11056" y="11056"/>
                  </a:cubicBezTo>
                  <a:cubicBezTo>
                    <a:pt x="11198" y="10915"/>
                    <a:pt x="11198" y="10686"/>
                    <a:pt x="11056" y="10545"/>
                  </a:cubicBezTo>
                  <a:cubicBezTo>
                    <a:pt x="10986" y="10475"/>
                    <a:pt x="10893" y="10439"/>
                    <a:pt x="10800" y="10439"/>
                  </a:cubicBezTo>
                  <a:close/>
                  <a:moveTo>
                    <a:pt x="1529" y="10520"/>
                  </a:moveTo>
                  <a:lnTo>
                    <a:pt x="3095" y="10520"/>
                  </a:lnTo>
                  <a:cubicBezTo>
                    <a:pt x="3203" y="10520"/>
                    <a:pt x="3289" y="10606"/>
                    <a:pt x="3289" y="10714"/>
                  </a:cubicBezTo>
                  <a:lnTo>
                    <a:pt x="3289" y="10886"/>
                  </a:lnTo>
                  <a:cubicBezTo>
                    <a:pt x="3289" y="10994"/>
                    <a:pt x="3203" y="11082"/>
                    <a:pt x="3095" y="11082"/>
                  </a:cubicBezTo>
                  <a:lnTo>
                    <a:pt x="1529" y="11082"/>
                  </a:lnTo>
                  <a:cubicBezTo>
                    <a:pt x="1426" y="11082"/>
                    <a:pt x="1333" y="10994"/>
                    <a:pt x="1333" y="10886"/>
                  </a:cubicBezTo>
                  <a:lnTo>
                    <a:pt x="1333" y="10714"/>
                  </a:lnTo>
                  <a:cubicBezTo>
                    <a:pt x="1333" y="10606"/>
                    <a:pt x="1421" y="10520"/>
                    <a:pt x="1529" y="10520"/>
                  </a:cubicBezTo>
                  <a:close/>
                  <a:moveTo>
                    <a:pt x="18500" y="10520"/>
                  </a:moveTo>
                  <a:lnTo>
                    <a:pt x="20066" y="10520"/>
                  </a:lnTo>
                  <a:cubicBezTo>
                    <a:pt x="20174" y="10520"/>
                    <a:pt x="20260" y="10606"/>
                    <a:pt x="20260" y="10714"/>
                  </a:cubicBezTo>
                  <a:lnTo>
                    <a:pt x="20260" y="10886"/>
                  </a:lnTo>
                  <a:cubicBezTo>
                    <a:pt x="20260" y="10994"/>
                    <a:pt x="20174" y="11082"/>
                    <a:pt x="20066" y="11082"/>
                  </a:cubicBezTo>
                  <a:lnTo>
                    <a:pt x="18500" y="11082"/>
                  </a:lnTo>
                  <a:cubicBezTo>
                    <a:pt x="18392" y="11082"/>
                    <a:pt x="18306" y="10994"/>
                    <a:pt x="18306" y="10886"/>
                  </a:cubicBezTo>
                  <a:lnTo>
                    <a:pt x="18306" y="10714"/>
                  </a:lnTo>
                  <a:cubicBezTo>
                    <a:pt x="18306" y="10606"/>
                    <a:pt x="18392" y="10520"/>
                    <a:pt x="18500" y="10520"/>
                  </a:cubicBezTo>
                  <a:close/>
                  <a:moveTo>
                    <a:pt x="4058" y="14383"/>
                  </a:moveTo>
                  <a:cubicBezTo>
                    <a:pt x="4133" y="14373"/>
                    <a:pt x="4209" y="14408"/>
                    <a:pt x="4249" y="14477"/>
                  </a:cubicBezTo>
                  <a:lnTo>
                    <a:pt x="4337" y="14629"/>
                  </a:lnTo>
                  <a:cubicBezTo>
                    <a:pt x="4391" y="14721"/>
                    <a:pt x="4358" y="14840"/>
                    <a:pt x="4266" y="14894"/>
                  </a:cubicBezTo>
                  <a:lnTo>
                    <a:pt x="2911" y="15677"/>
                  </a:lnTo>
                  <a:cubicBezTo>
                    <a:pt x="2819" y="15731"/>
                    <a:pt x="2700" y="15698"/>
                    <a:pt x="2646" y="15606"/>
                  </a:cubicBezTo>
                  <a:lnTo>
                    <a:pt x="2560" y="15456"/>
                  </a:lnTo>
                  <a:cubicBezTo>
                    <a:pt x="2506" y="15364"/>
                    <a:pt x="2537" y="15245"/>
                    <a:pt x="2629" y="15191"/>
                  </a:cubicBezTo>
                  <a:lnTo>
                    <a:pt x="3986" y="14408"/>
                  </a:lnTo>
                  <a:cubicBezTo>
                    <a:pt x="4009" y="14394"/>
                    <a:pt x="4034" y="14386"/>
                    <a:pt x="4058" y="14383"/>
                  </a:cubicBezTo>
                  <a:close/>
                  <a:moveTo>
                    <a:pt x="17536" y="14383"/>
                  </a:moveTo>
                  <a:cubicBezTo>
                    <a:pt x="17561" y="14386"/>
                    <a:pt x="17586" y="14394"/>
                    <a:pt x="17609" y="14408"/>
                  </a:cubicBezTo>
                  <a:lnTo>
                    <a:pt x="18964" y="15191"/>
                  </a:lnTo>
                  <a:cubicBezTo>
                    <a:pt x="19056" y="15245"/>
                    <a:pt x="19089" y="15364"/>
                    <a:pt x="19035" y="15456"/>
                  </a:cubicBezTo>
                  <a:lnTo>
                    <a:pt x="18949" y="15606"/>
                  </a:lnTo>
                  <a:cubicBezTo>
                    <a:pt x="18895" y="15698"/>
                    <a:pt x="18776" y="15731"/>
                    <a:pt x="18684" y="15677"/>
                  </a:cubicBezTo>
                  <a:lnTo>
                    <a:pt x="17329" y="14894"/>
                  </a:lnTo>
                  <a:cubicBezTo>
                    <a:pt x="17237" y="14840"/>
                    <a:pt x="17204" y="14721"/>
                    <a:pt x="17258" y="14629"/>
                  </a:cubicBezTo>
                  <a:lnTo>
                    <a:pt x="17344" y="14477"/>
                  </a:lnTo>
                  <a:cubicBezTo>
                    <a:pt x="17385" y="14408"/>
                    <a:pt x="17462" y="14373"/>
                    <a:pt x="17536" y="14383"/>
                  </a:cubicBezTo>
                  <a:close/>
                  <a:moveTo>
                    <a:pt x="6893" y="17239"/>
                  </a:moveTo>
                  <a:cubicBezTo>
                    <a:pt x="6918" y="17243"/>
                    <a:pt x="6943" y="17251"/>
                    <a:pt x="6966" y="17265"/>
                  </a:cubicBezTo>
                  <a:lnTo>
                    <a:pt x="7118" y="17351"/>
                  </a:lnTo>
                  <a:cubicBezTo>
                    <a:pt x="7210" y="17399"/>
                    <a:pt x="7241" y="17519"/>
                    <a:pt x="7187" y="17616"/>
                  </a:cubicBezTo>
                  <a:lnTo>
                    <a:pt x="6404" y="18971"/>
                  </a:lnTo>
                  <a:cubicBezTo>
                    <a:pt x="6350" y="19063"/>
                    <a:pt x="6231" y="19094"/>
                    <a:pt x="6139" y="19040"/>
                  </a:cubicBezTo>
                  <a:lnTo>
                    <a:pt x="5989" y="18954"/>
                  </a:lnTo>
                  <a:cubicBezTo>
                    <a:pt x="5897" y="18900"/>
                    <a:pt x="5864" y="18781"/>
                    <a:pt x="5918" y="18689"/>
                  </a:cubicBezTo>
                  <a:lnTo>
                    <a:pt x="6701" y="17334"/>
                  </a:lnTo>
                  <a:cubicBezTo>
                    <a:pt x="6742" y="17265"/>
                    <a:pt x="6819" y="17230"/>
                    <a:pt x="6893" y="17239"/>
                  </a:cubicBezTo>
                  <a:close/>
                  <a:moveTo>
                    <a:pt x="14696" y="17239"/>
                  </a:moveTo>
                  <a:cubicBezTo>
                    <a:pt x="14771" y="17230"/>
                    <a:pt x="14847" y="17265"/>
                    <a:pt x="14887" y="17334"/>
                  </a:cubicBezTo>
                  <a:lnTo>
                    <a:pt x="15670" y="18689"/>
                  </a:lnTo>
                  <a:cubicBezTo>
                    <a:pt x="15730" y="18781"/>
                    <a:pt x="15698" y="18900"/>
                    <a:pt x="15601" y="18954"/>
                  </a:cubicBezTo>
                  <a:lnTo>
                    <a:pt x="15449" y="19040"/>
                  </a:lnTo>
                  <a:cubicBezTo>
                    <a:pt x="15357" y="19094"/>
                    <a:pt x="15238" y="19063"/>
                    <a:pt x="15184" y="18971"/>
                  </a:cubicBezTo>
                  <a:lnTo>
                    <a:pt x="14401" y="17616"/>
                  </a:lnTo>
                  <a:cubicBezTo>
                    <a:pt x="14347" y="17524"/>
                    <a:pt x="14380" y="17405"/>
                    <a:pt x="14472" y="17351"/>
                  </a:cubicBezTo>
                  <a:lnTo>
                    <a:pt x="14624" y="17265"/>
                  </a:lnTo>
                  <a:cubicBezTo>
                    <a:pt x="14647" y="17251"/>
                    <a:pt x="14672" y="17243"/>
                    <a:pt x="14696" y="17239"/>
                  </a:cubicBezTo>
                  <a:close/>
                  <a:moveTo>
                    <a:pt x="10714" y="18306"/>
                  </a:moveTo>
                  <a:lnTo>
                    <a:pt x="10886" y="18306"/>
                  </a:lnTo>
                  <a:cubicBezTo>
                    <a:pt x="10994" y="18306"/>
                    <a:pt x="11080" y="18392"/>
                    <a:pt x="11080" y="18500"/>
                  </a:cubicBezTo>
                  <a:lnTo>
                    <a:pt x="11080" y="20066"/>
                  </a:lnTo>
                  <a:cubicBezTo>
                    <a:pt x="11080" y="20174"/>
                    <a:pt x="10994" y="20262"/>
                    <a:pt x="10886" y="20262"/>
                  </a:cubicBezTo>
                  <a:lnTo>
                    <a:pt x="10714" y="20262"/>
                  </a:lnTo>
                  <a:cubicBezTo>
                    <a:pt x="10606" y="20262"/>
                    <a:pt x="10520" y="20174"/>
                    <a:pt x="10520" y="20066"/>
                  </a:cubicBezTo>
                  <a:lnTo>
                    <a:pt x="10520" y="18500"/>
                  </a:lnTo>
                  <a:cubicBezTo>
                    <a:pt x="10520" y="18392"/>
                    <a:pt x="10606" y="18306"/>
                    <a:pt x="10714" y="18306"/>
                  </a:cubicBezTo>
                  <a:close/>
                </a:path>
              </a:pathLst>
            </a:cu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4" name="Children At Play">
              <a:extLst>
                <a:ext uri="{FF2B5EF4-FFF2-40B4-BE49-F238E27FC236}">
                  <a16:creationId xmlns:a16="http://schemas.microsoft.com/office/drawing/2014/main" id="{F7FCAB47-03B5-517D-4E74-D5B7A8103398}"/>
                </a:ext>
              </a:extLst>
            </p:cNvPr>
            <p:cNvSpPr/>
            <p:nvPr/>
          </p:nvSpPr>
          <p:spPr>
            <a:xfrm>
              <a:off x="557281" y="617988"/>
              <a:ext cx="570091" cy="896129"/>
            </a:xfrm>
            <a:custGeom>
              <a:avLst/>
              <a:gdLst/>
              <a:ahLst/>
              <a:cxnLst>
                <a:cxn ang="0">
                  <a:pos x="wd2" y="hd2"/>
                </a:cxn>
                <a:cxn ang="5400000">
                  <a:pos x="wd2" y="hd2"/>
                </a:cxn>
                <a:cxn ang="10800000">
                  <a:pos x="wd2" y="hd2"/>
                </a:cxn>
                <a:cxn ang="16200000">
                  <a:pos x="wd2" y="hd2"/>
                </a:cxn>
              </a:cxnLst>
              <a:rect l="0" t="0" r="r" b="b"/>
              <a:pathLst>
                <a:path w="21600" h="21600" extrusionOk="0">
                  <a:moveTo>
                    <a:pt x="8420" y="0"/>
                  </a:moveTo>
                  <a:cubicBezTo>
                    <a:pt x="7631" y="0"/>
                    <a:pt x="6841" y="201"/>
                    <a:pt x="6239" y="602"/>
                  </a:cubicBezTo>
                  <a:cubicBezTo>
                    <a:pt x="5035" y="1404"/>
                    <a:pt x="5035" y="2704"/>
                    <a:pt x="6239" y="3506"/>
                  </a:cubicBezTo>
                  <a:cubicBezTo>
                    <a:pt x="7443" y="4308"/>
                    <a:pt x="9395" y="4308"/>
                    <a:pt x="10599" y="3506"/>
                  </a:cubicBezTo>
                  <a:cubicBezTo>
                    <a:pt x="11803" y="2704"/>
                    <a:pt x="11803" y="1404"/>
                    <a:pt x="10599" y="602"/>
                  </a:cubicBezTo>
                  <a:cubicBezTo>
                    <a:pt x="9997" y="201"/>
                    <a:pt x="9209" y="0"/>
                    <a:pt x="8420" y="0"/>
                  </a:cubicBezTo>
                  <a:close/>
                  <a:moveTo>
                    <a:pt x="12041" y="4278"/>
                  </a:moveTo>
                  <a:cubicBezTo>
                    <a:pt x="10063" y="4274"/>
                    <a:pt x="8150" y="4994"/>
                    <a:pt x="7287" y="6242"/>
                  </a:cubicBezTo>
                  <a:lnTo>
                    <a:pt x="5170" y="9302"/>
                  </a:lnTo>
                  <a:lnTo>
                    <a:pt x="1323" y="8418"/>
                  </a:lnTo>
                  <a:lnTo>
                    <a:pt x="0" y="10055"/>
                  </a:lnTo>
                  <a:lnTo>
                    <a:pt x="6749" y="11699"/>
                  </a:lnTo>
                  <a:lnTo>
                    <a:pt x="8591" y="9187"/>
                  </a:lnTo>
                  <a:cubicBezTo>
                    <a:pt x="8591" y="9187"/>
                    <a:pt x="9405" y="11497"/>
                    <a:pt x="9857" y="12425"/>
                  </a:cubicBezTo>
                  <a:lnTo>
                    <a:pt x="5186" y="16053"/>
                  </a:lnTo>
                  <a:lnTo>
                    <a:pt x="3493" y="21329"/>
                  </a:lnTo>
                  <a:lnTo>
                    <a:pt x="6397" y="21600"/>
                  </a:lnTo>
                  <a:lnTo>
                    <a:pt x="7916" y="17838"/>
                  </a:lnTo>
                  <a:lnTo>
                    <a:pt x="11409" y="15999"/>
                  </a:lnTo>
                  <a:lnTo>
                    <a:pt x="12396" y="19183"/>
                  </a:lnTo>
                  <a:lnTo>
                    <a:pt x="20931" y="18915"/>
                  </a:lnTo>
                  <a:lnTo>
                    <a:pt x="20496" y="17052"/>
                  </a:lnTo>
                  <a:lnTo>
                    <a:pt x="15481" y="17163"/>
                  </a:lnTo>
                  <a:lnTo>
                    <a:pt x="16531" y="12011"/>
                  </a:lnTo>
                  <a:cubicBezTo>
                    <a:pt x="15796" y="10178"/>
                    <a:pt x="14766" y="7569"/>
                    <a:pt x="14766" y="7569"/>
                  </a:cubicBezTo>
                  <a:lnTo>
                    <a:pt x="17153" y="8300"/>
                  </a:lnTo>
                  <a:lnTo>
                    <a:pt x="19102" y="10454"/>
                  </a:lnTo>
                  <a:lnTo>
                    <a:pt x="21600" y="9474"/>
                  </a:lnTo>
                  <a:lnTo>
                    <a:pt x="19112" y="6451"/>
                  </a:lnTo>
                  <a:lnTo>
                    <a:pt x="14686" y="4751"/>
                  </a:lnTo>
                  <a:cubicBezTo>
                    <a:pt x="13852" y="4431"/>
                    <a:pt x="12940" y="4280"/>
                    <a:pt x="12041" y="4278"/>
                  </a:cubicBezTo>
                  <a:close/>
                </a:path>
              </a:pathLst>
            </a:cu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5" name="Group 24">
            <a:extLst>
              <a:ext uri="{FF2B5EF4-FFF2-40B4-BE49-F238E27FC236}">
                <a16:creationId xmlns:a16="http://schemas.microsoft.com/office/drawing/2014/main" id="{8B48E709-B551-35C2-575C-2E6B33D8F0E0}"/>
              </a:ext>
            </a:extLst>
          </p:cNvPr>
          <p:cNvGrpSpPr/>
          <p:nvPr/>
        </p:nvGrpSpPr>
        <p:grpSpPr>
          <a:xfrm>
            <a:off x="4432213" y="6962175"/>
            <a:ext cx="2027174" cy="2134431"/>
            <a:chOff x="7635090" y="6914350"/>
            <a:chExt cx="2027174" cy="2134431"/>
          </a:xfrm>
        </p:grpSpPr>
        <p:pic>
          <p:nvPicPr>
            <p:cNvPr id="18" name="ffi without text.png" descr="ffi without text.png">
              <a:extLst>
                <a:ext uri="{FF2B5EF4-FFF2-40B4-BE49-F238E27FC236}">
                  <a16:creationId xmlns:a16="http://schemas.microsoft.com/office/drawing/2014/main" id="{5017A94D-A079-A987-C96C-77ED5532307E}"/>
                </a:ext>
              </a:extLst>
            </p:cNvPr>
            <p:cNvPicPr>
              <a:picLocks noChangeAspect="1"/>
            </p:cNvPicPr>
            <p:nvPr/>
          </p:nvPicPr>
          <p:blipFill>
            <a:blip r:embed="rId8"/>
            <a:srcRect/>
            <a:stretch>
              <a:fillRect/>
            </a:stretch>
          </p:blipFill>
          <p:spPr>
            <a:xfrm rot="5400000">
              <a:off x="7581461" y="6967979"/>
              <a:ext cx="2134431" cy="2027174"/>
            </a:xfrm>
            <a:prstGeom prst="rect">
              <a:avLst/>
            </a:prstGeom>
            <a:ln w="12700" cap="flat">
              <a:noFill/>
              <a:miter lim="400000"/>
            </a:ln>
            <a:effectLst/>
          </p:spPr>
        </p:pic>
        <p:pic>
          <p:nvPicPr>
            <p:cNvPr id="24" name="Graphic 23" descr="Recycle with solid fill">
              <a:extLst>
                <a:ext uri="{FF2B5EF4-FFF2-40B4-BE49-F238E27FC236}">
                  <a16:creationId xmlns:a16="http://schemas.microsoft.com/office/drawing/2014/main" id="{662B269B-2246-5B4D-26C1-55CB6F8165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015" y="7498996"/>
              <a:ext cx="869488" cy="869488"/>
            </a:xfrm>
            <a:prstGeom prst="rect">
              <a:avLst/>
            </a:prstGeom>
          </p:spPr>
        </p:pic>
      </p:grpSp>
      <p:grpSp>
        <p:nvGrpSpPr>
          <p:cNvPr id="26" name="Group 25">
            <a:extLst>
              <a:ext uri="{FF2B5EF4-FFF2-40B4-BE49-F238E27FC236}">
                <a16:creationId xmlns:a16="http://schemas.microsoft.com/office/drawing/2014/main" id="{0EB7C432-9F36-A79C-872A-8929BAD606E9}"/>
              </a:ext>
            </a:extLst>
          </p:cNvPr>
          <p:cNvGrpSpPr/>
          <p:nvPr/>
        </p:nvGrpSpPr>
        <p:grpSpPr>
          <a:xfrm>
            <a:off x="4432213" y="5336210"/>
            <a:ext cx="2027173" cy="2134430"/>
            <a:chOff x="8416780" y="1664760"/>
            <a:chExt cx="2027173" cy="2134430"/>
          </a:xfrm>
          <a:effectLst>
            <a:glow rad="1143000">
              <a:schemeClr val="bg1">
                <a:alpha val="20000"/>
              </a:schemeClr>
            </a:glow>
          </a:effectLst>
        </p:grpSpPr>
        <p:pic>
          <p:nvPicPr>
            <p:cNvPr id="27" name="ffi without text.png" descr="ffi without text.png">
              <a:extLst>
                <a:ext uri="{FF2B5EF4-FFF2-40B4-BE49-F238E27FC236}">
                  <a16:creationId xmlns:a16="http://schemas.microsoft.com/office/drawing/2014/main" id="{680D208D-A093-127D-8D37-9A27957D9EED}"/>
                </a:ext>
              </a:extLst>
            </p:cNvPr>
            <p:cNvPicPr>
              <a:picLocks noChangeAspect="1"/>
            </p:cNvPicPr>
            <p:nvPr/>
          </p:nvPicPr>
          <p:blipFill>
            <a:blip r:embed="rId11"/>
            <a:stretch>
              <a:fillRect/>
            </a:stretch>
          </p:blipFill>
          <p:spPr>
            <a:xfrm rot="5400000">
              <a:off x="8363152" y="1718388"/>
              <a:ext cx="2134430" cy="2027173"/>
            </a:xfrm>
            <a:prstGeom prst="rect">
              <a:avLst/>
            </a:prstGeom>
            <a:ln w="12700">
              <a:miter lim="400000"/>
            </a:ln>
          </p:spPr>
        </p:pic>
        <p:pic>
          <p:nvPicPr>
            <p:cNvPr id="28" name="Picture 2">
              <a:extLst>
                <a:ext uri="{FF2B5EF4-FFF2-40B4-BE49-F238E27FC236}">
                  <a16:creationId xmlns:a16="http://schemas.microsoft.com/office/drawing/2014/main" id="{424D0E8D-2D8E-4EDC-7DD7-508FAAD39A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5266" y="2422688"/>
              <a:ext cx="509215" cy="531633"/>
            </a:xfrm>
            <a:prstGeom prst="rect">
              <a:avLst/>
            </a:prstGeom>
            <a:noFill/>
            <a:effectLst>
              <a:glow rad="1143000">
                <a:schemeClr val="bg1">
                  <a:alpha val="20000"/>
                </a:schemeClr>
              </a:glow>
            </a:effectLst>
            <a:extLst>
              <a:ext uri="{909E8E84-426E-40DD-AFC4-6F175D3DCCD1}">
                <a14:hiddenFill xmlns:a14="http://schemas.microsoft.com/office/drawing/2010/main">
                  <a:solidFill>
                    <a:srgbClr val="FFFFFF"/>
                  </a:solidFill>
                </a14:hiddenFill>
              </a:ext>
            </a:extLst>
          </p:spPr>
        </p:pic>
      </p:grpSp>
      <p:grpSp>
        <p:nvGrpSpPr>
          <p:cNvPr id="41" name="Group 40">
            <a:extLst>
              <a:ext uri="{FF2B5EF4-FFF2-40B4-BE49-F238E27FC236}">
                <a16:creationId xmlns:a16="http://schemas.microsoft.com/office/drawing/2014/main" id="{6000674B-FCB0-EB60-8914-E4C5816C8B7E}"/>
              </a:ext>
            </a:extLst>
          </p:cNvPr>
          <p:cNvGrpSpPr/>
          <p:nvPr/>
        </p:nvGrpSpPr>
        <p:grpSpPr>
          <a:xfrm>
            <a:off x="5549011" y="8172195"/>
            <a:ext cx="6285638" cy="1333698"/>
            <a:chOff x="5549011" y="8172195"/>
            <a:chExt cx="6285638" cy="1333698"/>
          </a:xfrm>
        </p:grpSpPr>
        <p:pic>
          <p:nvPicPr>
            <p:cNvPr id="36" name="tick.png" descr="tick.png">
              <a:extLst>
                <a:ext uri="{FF2B5EF4-FFF2-40B4-BE49-F238E27FC236}">
                  <a16:creationId xmlns:a16="http://schemas.microsoft.com/office/drawing/2014/main" id="{B7A17CB1-3710-530E-7E3C-3732EA7EBE36}"/>
                </a:ext>
              </a:extLst>
            </p:cNvPr>
            <p:cNvPicPr>
              <a:picLocks noChangeAspect="1"/>
            </p:cNvPicPr>
            <p:nvPr/>
          </p:nvPicPr>
          <p:blipFill>
            <a:blip r:embed="rId12"/>
            <a:stretch>
              <a:fillRect/>
            </a:stretch>
          </p:blipFill>
          <p:spPr>
            <a:xfrm>
              <a:off x="5549011" y="8249091"/>
              <a:ext cx="996404" cy="847515"/>
            </a:xfrm>
            <a:prstGeom prst="rect">
              <a:avLst/>
            </a:prstGeom>
            <a:ln w="12700">
              <a:miter lim="400000"/>
            </a:ln>
          </p:spPr>
        </p:pic>
        <p:sp>
          <p:nvSpPr>
            <p:cNvPr id="39" name="CertiCoq">
              <a:extLst>
                <a:ext uri="{FF2B5EF4-FFF2-40B4-BE49-F238E27FC236}">
                  <a16:creationId xmlns:a16="http://schemas.microsoft.com/office/drawing/2014/main" id="{EFB2718A-FE76-EAE1-8AE9-1B0D38FC67D2}"/>
                </a:ext>
              </a:extLst>
            </p:cNvPr>
            <p:cNvSpPr/>
            <p:nvPr/>
          </p:nvSpPr>
          <p:spPr>
            <a:xfrm>
              <a:off x="6666308" y="8172195"/>
              <a:ext cx="5168341" cy="133369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pPr algn="l"/>
              <a:r>
                <a:rPr lang="en-US" sz="2000" b="0" dirty="0"/>
                <a:t>Wang et al. </a:t>
              </a:r>
            </a:p>
            <a:p>
              <a:pPr algn="l"/>
              <a:r>
                <a:rPr lang="en-US" sz="2000" b="0" dirty="0"/>
                <a:t>"Certifying Graph-Manipulating C Programs via Localizations within Data Structures" </a:t>
              </a:r>
            </a:p>
            <a:p>
              <a:pPr algn="l"/>
              <a:r>
                <a:rPr lang="en-US" sz="2000" b="0" dirty="0"/>
                <a:t>OOPSLA 2019</a:t>
              </a:r>
              <a:endParaRPr sz="2000" b="0" dirty="0"/>
            </a:p>
          </p:txBody>
        </p:sp>
      </p:grpSp>
      <p:grpSp>
        <p:nvGrpSpPr>
          <p:cNvPr id="54" name="Group 53">
            <a:extLst>
              <a:ext uri="{FF2B5EF4-FFF2-40B4-BE49-F238E27FC236}">
                <a16:creationId xmlns:a16="http://schemas.microsoft.com/office/drawing/2014/main" id="{5232C21E-BAFA-0589-A561-0903E0E91B60}"/>
              </a:ext>
            </a:extLst>
          </p:cNvPr>
          <p:cNvGrpSpPr/>
          <p:nvPr/>
        </p:nvGrpSpPr>
        <p:grpSpPr>
          <a:xfrm>
            <a:off x="4189336" y="6442238"/>
            <a:ext cx="1256463" cy="1272957"/>
            <a:chOff x="4189336" y="6442238"/>
            <a:chExt cx="1256463" cy="1272957"/>
          </a:xfrm>
        </p:grpSpPr>
        <p:sp>
          <p:nvSpPr>
            <p:cNvPr id="46" name="Up-Down Arrow 45">
              <a:extLst>
                <a:ext uri="{FF2B5EF4-FFF2-40B4-BE49-F238E27FC236}">
                  <a16:creationId xmlns:a16="http://schemas.microsoft.com/office/drawing/2014/main" id="{193DADC1-329C-5FE3-33C0-235F11BE1CE7}"/>
                </a:ext>
              </a:extLst>
            </p:cNvPr>
            <p:cNvSpPr/>
            <p:nvPr/>
          </p:nvSpPr>
          <p:spPr>
            <a:xfrm>
              <a:off x="5160634" y="6714704"/>
              <a:ext cx="285165" cy="874268"/>
            </a:xfrm>
            <a:prstGeom prst="upDownArrow">
              <a:avLst>
                <a:gd name="adj1" fmla="val 24319"/>
                <a:gd name="adj2" fmla="val 88610"/>
              </a:avLst>
            </a:prstGeom>
            <a:solidFill>
              <a:srgbClr val="4DBD66"/>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7" name="Up-Down Arrow 46">
              <a:extLst>
                <a:ext uri="{FF2B5EF4-FFF2-40B4-BE49-F238E27FC236}">
                  <a16:creationId xmlns:a16="http://schemas.microsoft.com/office/drawing/2014/main" id="{64C87205-2ACD-4F85-1CA3-93F57F8EFD43}"/>
                </a:ext>
              </a:extLst>
            </p:cNvPr>
            <p:cNvSpPr/>
            <p:nvPr/>
          </p:nvSpPr>
          <p:spPr>
            <a:xfrm rot="2536832">
              <a:off x="4189336" y="6442238"/>
              <a:ext cx="359136" cy="1272957"/>
            </a:xfrm>
            <a:prstGeom prst="upDownArrow">
              <a:avLst>
                <a:gd name="adj1" fmla="val 24319"/>
                <a:gd name="adj2" fmla="val 57631"/>
              </a:avLst>
            </a:prstGeom>
            <a:solidFill>
              <a:srgbClr val="4DBD66"/>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grpSp>
      <p:sp>
        <p:nvSpPr>
          <p:cNvPr id="3" name="Slide Number Placeholder 2">
            <a:extLst>
              <a:ext uri="{FF2B5EF4-FFF2-40B4-BE49-F238E27FC236}">
                <a16:creationId xmlns:a16="http://schemas.microsoft.com/office/drawing/2014/main" id="{A7D2DBE4-245B-2107-54D0-D9DF5ADBFDB8}"/>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4275018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dissolve">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grpSp>
        <p:nvGrpSpPr>
          <p:cNvPr id="170" name="Group"/>
          <p:cNvGrpSpPr/>
          <p:nvPr/>
        </p:nvGrpSpPr>
        <p:grpSpPr>
          <a:xfrm>
            <a:off x="3365068" y="667433"/>
            <a:ext cx="6274664" cy="8418734"/>
            <a:chOff x="0" y="0"/>
            <a:chExt cx="6274663" cy="8418732"/>
          </a:xfrm>
        </p:grpSpPr>
        <p:grpSp>
          <p:nvGrpSpPr>
            <p:cNvPr id="166" name="Group"/>
            <p:cNvGrpSpPr/>
            <p:nvPr/>
          </p:nvGrpSpPr>
          <p:grpSpPr>
            <a:xfrm>
              <a:off x="0" y="0"/>
              <a:ext cx="6274664" cy="8418733"/>
              <a:chOff x="0" y="0"/>
              <a:chExt cx="6274663" cy="8418732"/>
            </a:xfrm>
          </p:grpSpPr>
          <p:sp>
            <p:nvSpPr>
              <p:cNvPr id="162" name="Rounded Rectangle"/>
              <p:cNvSpPr/>
              <p:nvPr/>
            </p:nvSpPr>
            <p:spPr>
              <a:xfrm>
                <a:off x="0" y="25400"/>
                <a:ext cx="6274664" cy="839333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p:cNvGrpSpPr/>
              <p:nvPr/>
            </p:nvGrpSpPr>
            <p:grpSpPr>
              <a:xfrm>
                <a:off x="0" y="0"/>
                <a:ext cx="6273889" cy="353170"/>
                <a:chOff x="0" y="0"/>
                <a:chExt cx="6273888" cy="353169"/>
              </a:xfrm>
            </p:grpSpPr>
            <p:sp>
              <p:nvSpPr>
                <p:cNvPr id="163" name="Rounded Rectangle"/>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4" name="Rectangle"/>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67"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p:cNvSpPr txBox="1"/>
          <p:nvPr/>
        </p:nvSpPr>
        <p:spPr>
          <a:xfrm>
            <a:off x="3442174" y="1105646"/>
            <a:ext cx="6120452" cy="19142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1900" b="0" spc="-133">
                <a:solidFill>
                  <a:srgbClr val="0000FF"/>
                </a:solidFill>
                <a:latin typeface="Iosevka"/>
                <a:ea typeface="Iosevka"/>
                <a:cs typeface="Iosevka"/>
                <a:sym typeface="Iosevka"/>
              </a:defRPr>
            </a:pPr>
            <a:r>
              <a:rPr dirty="0">
                <a:solidFill>
                  <a:schemeClr val="accent1">
                    <a:lumOff val="-13575"/>
                  </a:schemeClr>
                </a:solidFill>
              </a:rPr>
              <a:t>Module Type</a:t>
            </a:r>
            <a:r>
              <a:rPr dirty="0">
                <a:solidFill>
                  <a:srgbClr val="000000"/>
                </a:solidFill>
              </a:rPr>
              <a:t> UInt63.</a:t>
            </a:r>
          </a:p>
          <a:p>
            <a:pPr algn="l" defTabSz="457200">
              <a:defRPr sz="1900" b="0" spc="-133">
                <a:latin typeface="Iosevka"/>
                <a:ea typeface="Iosevka"/>
                <a:cs typeface="Iosevka"/>
                <a:sym typeface="Iosevka"/>
              </a:defRPr>
            </a:pPr>
            <a:r>
              <a:rPr dirty="0"/>
              <a:t>  </a:t>
            </a:r>
            <a:r>
              <a:rPr dirty="0">
                <a:solidFill>
                  <a:schemeClr val="accent1">
                    <a:lumOff val="-13575"/>
                  </a:schemeClr>
                </a:solidFill>
              </a:rPr>
              <a:t>Parameter</a:t>
            </a:r>
            <a:r>
              <a:rPr dirty="0"/>
              <a:t> </a:t>
            </a:r>
            <a:r>
              <a:rPr lang="en-US" dirty="0"/>
              <a:t>uint63</a:t>
            </a:r>
            <a:r>
              <a:rPr dirty="0"/>
              <a:t> : Type.</a:t>
            </a:r>
          </a:p>
          <a:p>
            <a:pPr algn="l" defTabSz="457200">
              <a:defRPr sz="1900" b="0" spc="-133">
                <a:latin typeface="Iosevka"/>
                <a:ea typeface="Iosevka"/>
                <a:cs typeface="Iosevka"/>
                <a:sym typeface="Iosevka"/>
              </a:defRPr>
            </a:pPr>
            <a:r>
              <a:rPr dirty="0"/>
              <a:t>  </a:t>
            </a:r>
            <a:r>
              <a:rPr dirty="0">
                <a:solidFill>
                  <a:schemeClr val="accent1">
                    <a:lumOff val="-13575"/>
                  </a:schemeClr>
                </a:solidFill>
              </a:rPr>
              <a:t>Parameter</a:t>
            </a:r>
            <a:r>
              <a:rPr dirty="0"/>
              <a:t> </a:t>
            </a:r>
            <a:r>
              <a:rPr dirty="0" err="1"/>
              <a:t>from_nat</a:t>
            </a:r>
            <a:r>
              <a:rPr dirty="0"/>
              <a:t> : </a:t>
            </a:r>
            <a:r>
              <a:rPr dirty="0" err="1"/>
              <a:t>nat</a:t>
            </a:r>
            <a:r>
              <a:rPr dirty="0"/>
              <a:t> -&gt;</a:t>
            </a:r>
            <a:r>
              <a:rPr lang="en-US" dirty="0"/>
              <a:t> uint63</a:t>
            </a:r>
            <a:r>
              <a:rPr dirty="0"/>
              <a:t>.</a:t>
            </a:r>
          </a:p>
          <a:p>
            <a:pPr algn="l" defTabSz="457200">
              <a:defRPr sz="1900" b="0" spc="-133">
                <a:latin typeface="Iosevka"/>
                <a:ea typeface="Iosevka"/>
                <a:cs typeface="Iosevka"/>
                <a:sym typeface="Iosevka"/>
              </a:defRPr>
            </a:pPr>
            <a:r>
              <a:rPr dirty="0"/>
              <a:t>  </a:t>
            </a:r>
            <a:r>
              <a:rPr dirty="0">
                <a:solidFill>
                  <a:schemeClr val="accent1">
                    <a:lumOff val="-13575"/>
                  </a:schemeClr>
                </a:solidFill>
              </a:rPr>
              <a:t>Parameter</a:t>
            </a:r>
            <a:r>
              <a:rPr dirty="0"/>
              <a:t> </a:t>
            </a:r>
            <a:r>
              <a:rPr dirty="0" err="1"/>
              <a:t>to_nat</a:t>
            </a:r>
            <a:r>
              <a:rPr dirty="0"/>
              <a:t> : </a:t>
            </a:r>
            <a:r>
              <a:rPr lang="en-US" dirty="0"/>
              <a:t>uint63</a:t>
            </a:r>
            <a:r>
              <a:rPr dirty="0"/>
              <a:t> -&gt; nat.</a:t>
            </a:r>
          </a:p>
          <a:p>
            <a:pPr algn="l" defTabSz="457200">
              <a:defRPr sz="1900" b="0" spc="-133">
                <a:latin typeface="Iosevka"/>
                <a:ea typeface="Iosevka"/>
                <a:cs typeface="Iosevka"/>
                <a:sym typeface="Iosevka"/>
              </a:defRPr>
            </a:pPr>
            <a:r>
              <a:rPr dirty="0"/>
              <a:t>  </a:t>
            </a:r>
            <a:r>
              <a:rPr dirty="0">
                <a:solidFill>
                  <a:schemeClr val="accent1">
                    <a:lumOff val="-13575"/>
                  </a:schemeClr>
                </a:solidFill>
              </a:rPr>
              <a:t>Parameter</a:t>
            </a:r>
            <a:r>
              <a:rPr dirty="0"/>
              <a:t> add </a:t>
            </a:r>
            <a:r>
              <a:rPr lang="en-US" dirty="0" err="1"/>
              <a:t>mul</a:t>
            </a:r>
            <a:r>
              <a:rPr lang="en-US" dirty="0"/>
              <a:t> </a:t>
            </a:r>
            <a:r>
              <a:rPr dirty="0"/>
              <a:t>: </a:t>
            </a:r>
            <a:r>
              <a:rPr lang="en-US" dirty="0"/>
              <a:t>uint63</a:t>
            </a:r>
            <a:r>
              <a:rPr dirty="0"/>
              <a:t> -&gt; </a:t>
            </a:r>
            <a:r>
              <a:rPr lang="en-US" dirty="0"/>
              <a:t>uint63</a:t>
            </a:r>
            <a:r>
              <a:rPr dirty="0"/>
              <a:t> -&gt; </a:t>
            </a:r>
            <a:r>
              <a:rPr lang="en-US" dirty="0"/>
              <a:t>uint63</a:t>
            </a:r>
            <a:r>
              <a:rPr dirty="0"/>
              <a:t>.</a:t>
            </a:r>
          </a:p>
          <a:p>
            <a:pPr algn="l" defTabSz="457200">
              <a:defRPr sz="1900" b="0" spc="-133">
                <a:latin typeface="Iosevka"/>
                <a:ea typeface="Iosevka"/>
                <a:cs typeface="Iosevka"/>
                <a:sym typeface="Iosevka"/>
              </a:defRPr>
            </a:pPr>
            <a:r>
              <a:rPr dirty="0">
                <a:solidFill>
                  <a:schemeClr val="accent1">
                    <a:lumOff val="-13575"/>
                  </a:schemeClr>
                </a:solidFill>
              </a:rPr>
              <a:t>End</a:t>
            </a:r>
            <a:r>
              <a:rPr dirty="0"/>
              <a:t> UInt63.</a:t>
            </a:r>
          </a:p>
        </p:txBody>
      </p:sp>
      <p:sp>
        <p:nvSpPr>
          <p:cNvPr id="172" name="user's Coq code"/>
          <p:cNvSpPr txBox="1"/>
          <p:nvPr/>
        </p:nvSpPr>
        <p:spPr>
          <a:xfrm>
            <a:off x="5671356" y="681723"/>
            <a:ext cx="1662088" cy="349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user's Coq code</a:t>
            </a:r>
          </a:p>
        </p:txBody>
      </p:sp>
      <p:grpSp>
        <p:nvGrpSpPr>
          <p:cNvPr id="176" name="Group"/>
          <p:cNvGrpSpPr/>
          <p:nvPr/>
        </p:nvGrpSpPr>
        <p:grpSpPr>
          <a:xfrm>
            <a:off x="3639479" y="1417845"/>
            <a:ext cx="7930800" cy="296142"/>
            <a:chOff x="0" y="47836"/>
            <a:chExt cx="7930799" cy="296140"/>
          </a:xfrm>
        </p:grpSpPr>
        <p:sp>
          <p:nvSpPr>
            <p:cNvPr id="173" name="Rounded Rectangle"/>
            <p:cNvSpPr/>
            <p:nvPr/>
          </p:nvSpPr>
          <p:spPr>
            <a:xfrm>
              <a:off x="0" y="47836"/>
              <a:ext cx="2594407" cy="296140"/>
            </a:xfrm>
            <a:prstGeom prst="roundRect">
              <a:avLst>
                <a:gd name="adj" fmla="val 20339"/>
              </a:avLst>
            </a:prstGeom>
            <a:noFill/>
            <a:ln w="38100" cap="flat">
              <a:solidFill>
                <a:schemeClr val="accent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74" name="Line"/>
            <p:cNvSpPr/>
            <p:nvPr/>
          </p:nvSpPr>
          <p:spPr>
            <a:xfrm>
              <a:off x="2594406" y="224732"/>
              <a:ext cx="3603153" cy="0"/>
            </a:xfrm>
            <a:prstGeom prst="line">
              <a:avLst/>
            </a:prstGeom>
            <a:noFill/>
            <a:ln w="38100" cap="flat">
              <a:solidFill>
                <a:schemeClr val="accent6"/>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75" name="abstract type"/>
            <p:cNvSpPr/>
            <p:nvPr/>
          </p:nvSpPr>
          <p:spPr>
            <a:xfrm>
              <a:off x="6197559" y="193845"/>
              <a:ext cx="173324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dirty="0"/>
                <a:t>abstract type</a:t>
              </a:r>
            </a:p>
          </p:txBody>
        </p:sp>
      </p:grpSp>
      <p:grpSp>
        <p:nvGrpSpPr>
          <p:cNvPr id="180" name="Group"/>
          <p:cNvGrpSpPr/>
          <p:nvPr/>
        </p:nvGrpSpPr>
        <p:grpSpPr>
          <a:xfrm>
            <a:off x="3634728" y="1742693"/>
            <a:ext cx="7935551" cy="842169"/>
            <a:chOff x="-1" y="14681"/>
            <a:chExt cx="7935550" cy="842167"/>
          </a:xfrm>
        </p:grpSpPr>
        <p:sp>
          <p:nvSpPr>
            <p:cNvPr id="177" name="Rounded Rectangle"/>
            <p:cNvSpPr/>
            <p:nvPr/>
          </p:nvSpPr>
          <p:spPr>
            <a:xfrm>
              <a:off x="-1" y="14681"/>
              <a:ext cx="4994921" cy="842167"/>
            </a:xfrm>
            <a:prstGeom prst="roundRect">
              <a:avLst>
                <a:gd name="adj" fmla="val 7044"/>
              </a:avLst>
            </a:prstGeom>
            <a:noFill/>
            <a:ln w="381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78" name="Line"/>
            <p:cNvSpPr/>
            <p:nvPr/>
          </p:nvSpPr>
          <p:spPr>
            <a:xfrm>
              <a:off x="4994920" y="250132"/>
              <a:ext cx="1544659" cy="0"/>
            </a:xfrm>
            <a:prstGeom prst="line">
              <a:avLst/>
            </a:prstGeom>
            <a:noFill/>
            <a:ln w="38100" cap="flat">
              <a:solidFill>
                <a:schemeClr val="accent4">
                  <a:hueOff val="-1081314"/>
                  <a:satOff val="4338"/>
                  <a:lumOff val="-8931"/>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79" name="operations"/>
            <p:cNvSpPr/>
            <p:nvPr/>
          </p:nvSpPr>
          <p:spPr>
            <a:xfrm>
              <a:off x="6402641" y="219245"/>
              <a:ext cx="1532908"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r>
                <a:rPr dirty="0"/>
                <a:t>operations</a:t>
              </a:r>
            </a:p>
          </p:txBody>
        </p:sp>
      </p:grpSp>
      <p:sp>
        <p:nvSpPr>
          <p:cNvPr id="181" name="Module FM : UInt63.…"/>
          <p:cNvSpPr txBox="1"/>
          <p:nvPr/>
        </p:nvSpPr>
        <p:spPr>
          <a:xfrm>
            <a:off x="3440574" y="3136376"/>
            <a:ext cx="6120453" cy="36112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1900" b="0" spc="-133">
                <a:latin typeface="Iosevka"/>
                <a:ea typeface="Iosevka"/>
                <a:cs typeface="Iosevka"/>
                <a:sym typeface="Iosevka"/>
              </a:defRPr>
            </a:pPr>
            <a:r>
              <a:rPr dirty="0">
                <a:solidFill>
                  <a:schemeClr val="accent1">
                    <a:lumOff val="-13575"/>
                  </a:schemeClr>
                </a:solidFill>
              </a:rPr>
              <a:t>Module</a:t>
            </a:r>
            <a:r>
              <a:rPr dirty="0"/>
              <a:t> FM : UInt63.</a:t>
            </a:r>
          </a:p>
          <a:p>
            <a:pPr algn="l" defTabSz="457200">
              <a:defRPr sz="1900" b="0" spc="-133">
                <a:latin typeface="Iosevka"/>
                <a:ea typeface="Iosevka"/>
                <a:cs typeface="Iosevka"/>
                <a:sym typeface="Iosevka"/>
              </a:defRPr>
            </a:pPr>
            <a:r>
              <a:rPr dirty="0"/>
              <a:t>  </a:t>
            </a:r>
            <a:r>
              <a:rPr dirty="0">
                <a:solidFill>
                  <a:schemeClr val="accent1">
                    <a:lumOff val="-13575"/>
                  </a:schemeClr>
                </a:solidFill>
              </a:rPr>
              <a:t>Definition</a:t>
            </a:r>
            <a:r>
              <a:rPr dirty="0"/>
              <a:t> </a:t>
            </a:r>
            <a:r>
              <a:rPr lang="en-US" dirty="0"/>
              <a:t>uint63</a:t>
            </a:r>
            <a:r>
              <a:rPr dirty="0"/>
              <a:t> : Type := {n : </a:t>
            </a:r>
            <a:r>
              <a:rPr dirty="0" err="1"/>
              <a:t>nat</a:t>
            </a:r>
            <a:r>
              <a:rPr dirty="0"/>
              <a:t> | n  &lt; (2^63)}.</a:t>
            </a:r>
          </a:p>
          <a:p>
            <a:pPr algn="l" defTabSz="457200">
              <a:defRPr sz="1900" b="0" spc="-133">
                <a:latin typeface="Iosevka"/>
                <a:ea typeface="Iosevka"/>
                <a:cs typeface="Iosevka"/>
                <a:sym typeface="Iosevka"/>
              </a:defRPr>
            </a:pPr>
            <a:r>
              <a:rPr dirty="0"/>
              <a:t>  </a:t>
            </a:r>
            <a:r>
              <a:rPr dirty="0">
                <a:solidFill>
                  <a:schemeClr val="accent1">
                    <a:lumOff val="-13575"/>
                  </a:schemeClr>
                </a:solidFill>
              </a:rPr>
              <a:t>Definition</a:t>
            </a:r>
            <a:r>
              <a:rPr dirty="0"/>
              <a:t> </a:t>
            </a:r>
            <a:r>
              <a:rPr dirty="0" err="1"/>
              <a:t>from_nat</a:t>
            </a:r>
            <a:r>
              <a:rPr dirty="0"/>
              <a:t> (n : </a:t>
            </a:r>
            <a:r>
              <a:rPr dirty="0" err="1"/>
              <a:t>nat</a:t>
            </a:r>
            <a:r>
              <a:rPr dirty="0"/>
              <a:t>) : uint63 := </a:t>
            </a:r>
          </a:p>
          <a:p>
            <a:pPr algn="l" defTabSz="457200">
              <a:defRPr sz="1900" b="0" spc="-133">
                <a:latin typeface="Iosevka"/>
                <a:ea typeface="Iosevka"/>
                <a:cs typeface="Iosevka"/>
                <a:sym typeface="Iosevka"/>
              </a:defRPr>
            </a:pPr>
            <a:r>
              <a:rPr dirty="0"/>
              <a:t>    (</a:t>
            </a:r>
            <a:r>
              <a:rPr dirty="0" err="1"/>
              <a:t>Nat.modulo</a:t>
            </a:r>
            <a:r>
              <a:rPr dirty="0"/>
              <a:t> n (2^63); ...).</a:t>
            </a:r>
          </a:p>
          <a:p>
            <a:pPr algn="l" defTabSz="457200">
              <a:defRPr sz="1900" b="0" spc="-133">
                <a:latin typeface="Iosevka"/>
                <a:ea typeface="Iosevka"/>
                <a:cs typeface="Iosevka"/>
                <a:sym typeface="Iosevka"/>
              </a:defRPr>
            </a:pPr>
            <a:r>
              <a:rPr dirty="0"/>
              <a:t>  </a:t>
            </a:r>
            <a:r>
              <a:rPr dirty="0">
                <a:solidFill>
                  <a:schemeClr val="accent1">
                    <a:lumOff val="-13575"/>
                  </a:schemeClr>
                </a:solidFill>
              </a:rPr>
              <a:t>Definition</a:t>
            </a:r>
            <a:r>
              <a:rPr dirty="0"/>
              <a:t> </a:t>
            </a:r>
            <a:r>
              <a:rPr dirty="0" err="1"/>
              <a:t>to_nat</a:t>
            </a:r>
            <a:r>
              <a:rPr dirty="0"/>
              <a:t> (</a:t>
            </a:r>
            <a:r>
              <a:rPr dirty="0" err="1"/>
              <a:t>i</a:t>
            </a:r>
            <a:r>
              <a:rPr dirty="0"/>
              <a:t> : uint63) : </a:t>
            </a:r>
            <a:r>
              <a:rPr dirty="0" err="1"/>
              <a:t>nat</a:t>
            </a:r>
            <a:r>
              <a:rPr dirty="0"/>
              <a:t> := </a:t>
            </a:r>
          </a:p>
          <a:p>
            <a:pPr algn="l" defTabSz="457200">
              <a:defRPr sz="1900" b="0" spc="-133">
                <a:latin typeface="Iosevka"/>
                <a:ea typeface="Iosevka"/>
                <a:cs typeface="Iosevka"/>
                <a:sym typeface="Iosevka"/>
              </a:defRPr>
            </a:pPr>
            <a:r>
              <a:rPr dirty="0"/>
              <a:t>    </a:t>
            </a:r>
            <a:r>
              <a:rPr dirty="0">
                <a:solidFill>
                  <a:schemeClr val="accent5">
                    <a:hueOff val="-82419"/>
                    <a:satOff val="-9513"/>
                    <a:lumOff val="-16343"/>
                  </a:schemeClr>
                </a:solidFill>
              </a:rPr>
              <a:t>let</a:t>
            </a:r>
            <a:r>
              <a:rPr dirty="0"/>
              <a:t> '(n; </a:t>
            </a:r>
            <a:r>
              <a:rPr dirty="0">
                <a:solidFill>
                  <a:schemeClr val="tx1"/>
                </a:solidFill>
              </a:rPr>
              <a:t>_</a:t>
            </a:r>
            <a:r>
              <a:rPr dirty="0"/>
              <a:t>) := </a:t>
            </a:r>
            <a:r>
              <a:rPr dirty="0" err="1"/>
              <a:t>i</a:t>
            </a:r>
            <a:r>
              <a:rPr dirty="0"/>
              <a:t> </a:t>
            </a:r>
            <a:r>
              <a:rPr dirty="0">
                <a:solidFill>
                  <a:schemeClr val="accent5">
                    <a:hueOff val="-82419"/>
                    <a:satOff val="-9513"/>
                    <a:lumOff val="-16343"/>
                  </a:schemeClr>
                </a:solidFill>
              </a:rPr>
              <a:t>in</a:t>
            </a:r>
            <a:r>
              <a:rPr dirty="0"/>
              <a:t> n.</a:t>
            </a:r>
          </a:p>
          <a:p>
            <a:pPr algn="l" defTabSz="457200">
              <a:defRPr sz="1900" b="0" spc="-133">
                <a:latin typeface="Iosevka"/>
                <a:ea typeface="Iosevka"/>
                <a:cs typeface="Iosevka"/>
                <a:sym typeface="Iosevka"/>
              </a:defRPr>
            </a:pPr>
            <a:r>
              <a:rPr dirty="0"/>
              <a:t>  </a:t>
            </a:r>
            <a:r>
              <a:rPr dirty="0">
                <a:solidFill>
                  <a:schemeClr val="accent1">
                    <a:lumOff val="-13575"/>
                  </a:schemeClr>
                </a:solidFill>
              </a:rPr>
              <a:t>Definition</a:t>
            </a:r>
            <a:r>
              <a:rPr dirty="0"/>
              <a:t> add (x y : uint63) : uint63 :=</a:t>
            </a:r>
          </a:p>
          <a:p>
            <a:pPr algn="l" defTabSz="457200">
              <a:defRPr sz="1900" b="0" spc="-133">
                <a:latin typeface="Iosevka"/>
                <a:ea typeface="Iosevka"/>
                <a:cs typeface="Iosevka"/>
                <a:sym typeface="Iosevka"/>
              </a:defRPr>
            </a:pPr>
            <a:r>
              <a:rPr dirty="0"/>
              <a:t>    </a:t>
            </a:r>
            <a:r>
              <a:rPr dirty="0">
                <a:solidFill>
                  <a:schemeClr val="accent5">
                    <a:hueOff val="-82419"/>
                    <a:satOff val="-9513"/>
                    <a:lumOff val="-16343"/>
                  </a:schemeClr>
                </a:solidFill>
              </a:rPr>
              <a:t>let</a:t>
            </a:r>
            <a:r>
              <a:rPr dirty="0"/>
              <a:t> '(</a:t>
            </a:r>
            <a:r>
              <a:rPr dirty="0" err="1"/>
              <a:t>xn</a:t>
            </a:r>
            <a:r>
              <a:rPr dirty="0"/>
              <a:t>; </a:t>
            </a:r>
            <a:r>
              <a:rPr dirty="0" err="1"/>
              <a:t>x_pf</a:t>
            </a:r>
            <a:r>
              <a:rPr dirty="0"/>
              <a:t>) := x </a:t>
            </a:r>
            <a:r>
              <a:rPr dirty="0">
                <a:solidFill>
                  <a:schemeClr val="accent5">
                    <a:hueOff val="-82419"/>
                    <a:satOff val="-9513"/>
                    <a:lumOff val="-16343"/>
                  </a:schemeClr>
                </a:solidFill>
              </a:rPr>
              <a:t>in</a:t>
            </a:r>
          </a:p>
          <a:p>
            <a:pPr algn="l" defTabSz="457200">
              <a:defRPr sz="1900" b="0" spc="-133">
                <a:latin typeface="Iosevka"/>
                <a:ea typeface="Iosevka"/>
                <a:cs typeface="Iosevka"/>
                <a:sym typeface="Iosevka"/>
              </a:defRPr>
            </a:pPr>
            <a:r>
              <a:rPr dirty="0"/>
              <a:t>    </a:t>
            </a:r>
            <a:r>
              <a:rPr dirty="0">
                <a:solidFill>
                  <a:schemeClr val="accent5">
                    <a:hueOff val="-82419"/>
                    <a:satOff val="-9513"/>
                    <a:lumOff val="-16343"/>
                  </a:schemeClr>
                </a:solidFill>
              </a:rPr>
              <a:t>let</a:t>
            </a:r>
            <a:r>
              <a:rPr dirty="0"/>
              <a:t> '(</a:t>
            </a:r>
            <a:r>
              <a:rPr dirty="0" err="1"/>
              <a:t>yn</a:t>
            </a:r>
            <a:r>
              <a:rPr dirty="0"/>
              <a:t>; </a:t>
            </a:r>
            <a:r>
              <a:rPr dirty="0" err="1"/>
              <a:t>y_pf</a:t>
            </a:r>
            <a:r>
              <a:rPr dirty="0"/>
              <a:t>) := y </a:t>
            </a:r>
            <a:r>
              <a:rPr dirty="0">
                <a:solidFill>
                  <a:schemeClr val="accent5">
                    <a:hueOff val="-82419"/>
                    <a:satOff val="-9513"/>
                    <a:lumOff val="-16343"/>
                  </a:schemeClr>
                </a:solidFill>
              </a:rPr>
              <a:t>in</a:t>
            </a:r>
          </a:p>
          <a:p>
            <a:pPr algn="l" defTabSz="457200">
              <a:defRPr sz="1900" b="0" spc="-133">
                <a:latin typeface="Iosevka"/>
                <a:ea typeface="Iosevka"/>
                <a:cs typeface="Iosevka"/>
                <a:sym typeface="Iosevka"/>
              </a:defRPr>
            </a:pPr>
            <a:r>
              <a:rPr dirty="0"/>
              <a:t>    ((</a:t>
            </a:r>
            <a:r>
              <a:rPr dirty="0" err="1"/>
              <a:t>xn</a:t>
            </a:r>
            <a:r>
              <a:rPr dirty="0"/>
              <a:t> + </a:t>
            </a:r>
            <a:r>
              <a:rPr dirty="0" err="1"/>
              <a:t>yn</a:t>
            </a:r>
            <a:r>
              <a:rPr dirty="0"/>
              <a:t>) mod (2^63); ...).</a:t>
            </a:r>
            <a:endParaRPr lang="en-US" dirty="0"/>
          </a:p>
          <a:p>
            <a:pPr algn="l" defTabSz="457200">
              <a:defRPr sz="1900" b="0" spc="-133">
                <a:latin typeface="Iosevka"/>
                <a:ea typeface="Iosevka"/>
                <a:cs typeface="Iosevka"/>
                <a:sym typeface="Iosevka"/>
              </a:defRPr>
            </a:pPr>
            <a:r>
              <a:rPr lang="en-US" dirty="0"/>
              <a:t>  </a:t>
            </a:r>
            <a:r>
              <a:rPr lang="en-US" dirty="0">
                <a:solidFill>
                  <a:srgbClr val="5E5E5E"/>
                </a:solidFill>
              </a:rPr>
              <a:t>(* ... *)</a:t>
            </a:r>
            <a:endParaRPr dirty="0">
              <a:solidFill>
                <a:srgbClr val="5E5E5E"/>
              </a:solidFill>
            </a:endParaRPr>
          </a:p>
          <a:p>
            <a:pPr algn="l" defTabSz="457200">
              <a:defRPr sz="1900" b="0" spc="-133">
                <a:latin typeface="Iosevka"/>
                <a:ea typeface="Iosevka"/>
                <a:cs typeface="Iosevka"/>
                <a:sym typeface="Iosevka"/>
              </a:defRPr>
            </a:pPr>
            <a:r>
              <a:rPr dirty="0">
                <a:solidFill>
                  <a:schemeClr val="accent1">
                    <a:lumOff val="-13575"/>
                  </a:schemeClr>
                </a:solidFill>
              </a:rPr>
              <a:t>End</a:t>
            </a:r>
            <a:r>
              <a:rPr dirty="0"/>
              <a:t> </a:t>
            </a:r>
            <a:r>
              <a:rPr lang="en-US" dirty="0"/>
              <a:t>FM</a:t>
            </a:r>
            <a:r>
              <a:rPr dirty="0"/>
              <a:t>.</a:t>
            </a:r>
          </a:p>
        </p:txBody>
      </p:sp>
      <p:sp>
        <p:nvSpPr>
          <p:cNvPr id="182" name="Module C : UInt63.…"/>
          <p:cNvSpPr txBox="1"/>
          <p:nvPr/>
        </p:nvSpPr>
        <p:spPr>
          <a:xfrm>
            <a:off x="3442174" y="6985268"/>
            <a:ext cx="6120452" cy="19142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1900" b="0" spc="-133">
                <a:latin typeface="Iosevka"/>
                <a:ea typeface="Iosevka"/>
                <a:cs typeface="Iosevka"/>
                <a:sym typeface="Iosevka"/>
              </a:defRPr>
            </a:pPr>
            <a:r>
              <a:rPr dirty="0">
                <a:solidFill>
                  <a:schemeClr val="accent1">
                    <a:lumOff val="-13575"/>
                  </a:schemeClr>
                </a:solidFill>
              </a:rPr>
              <a:t>Module</a:t>
            </a:r>
            <a:r>
              <a:rPr dirty="0"/>
              <a:t> C : UInt63.</a:t>
            </a:r>
          </a:p>
          <a:p>
            <a:pPr algn="l" defTabSz="457200">
              <a:defRPr sz="1900" b="0" spc="-133">
                <a:latin typeface="Iosevka"/>
                <a:ea typeface="Iosevka"/>
                <a:cs typeface="Iosevka"/>
                <a:sym typeface="Iosevka"/>
              </a:defRPr>
            </a:pPr>
            <a:r>
              <a:rPr dirty="0"/>
              <a:t>  </a:t>
            </a:r>
            <a:r>
              <a:rPr dirty="0">
                <a:solidFill>
                  <a:schemeClr val="accent1">
                    <a:lumOff val="-13575"/>
                  </a:schemeClr>
                </a:solidFill>
              </a:rPr>
              <a:t>Axiom</a:t>
            </a:r>
            <a:r>
              <a:rPr dirty="0"/>
              <a:t> </a:t>
            </a:r>
            <a:r>
              <a:rPr lang="en-US" dirty="0"/>
              <a:t>uint63</a:t>
            </a:r>
            <a:r>
              <a:rPr dirty="0"/>
              <a:t> : Type.</a:t>
            </a:r>
          </a:p>
          <a:p>
            <a:pPr algn="l" defTabSz="457200">
              <a:defRPr sz="1900" b="0" spc="-133">
                <a:latin typeface="Iosevka"/>
                <a:ea typeface="Iosevka"/>
                <a:cs typeface="Iosevka"/>
                <a:sym typeface="Iosevka"/>
              </a:defRPr>
            </a:pPr>
            <a:r>
              <a:rPr dirty="0"/>
              <a:t>  </a:t>
            </a:r>
            <a:r>
              <a:rPr dirty="0">
                <a:solidFill>
                  <a:schemeClr val="accent1">
                    <a:lumOff val="-13575"/>
                  </a:schemeClr>
                </a:solidFill>
              </a:rPr>
              <a:t>Axiom</a:t>
            </a:r>
            <a:r>
              <a:rPr dirty="0"/>
              <a:t> </a:t>
            </a:r>
            <a:r>
              <a:rPr dirty="0" err="1"/>
              <a:t>from_nat</a:t>
            </a:r>
            <a:r>
              <a:rPr dirty="0"/>
              <a:t> : </a:t>
            </a:r>
            <a:r>
              <a:rPr dirty="0" err="1"/>
              <a:t>nat</a:t>
            </a:r>
            <a:r>
              <a:rPr dirty="0"/>
              <a:t> -&gt; </a:t>
            </a:r>
            <a:r>
              <a:rPr lang="en-US" dirty="0"/>
              <a:t>uint63</a:t>
            </a:r>
            <a:r>
              <a:rPr dirty="0"/>
              <a:t>.</a:t>
            </a:r>
          </a:p>
          <a:p>
            <a:pPr algn="l" defTabSz="457200">
              <a:defRPr sz="1900" b="0" spc="-133">
                <a:latin typeface="Iosevka"/>
                <a:ea typeface="Iosevka"/>
                <a:cs typeface="Iosevka"/>
                <a:sym typeface="Iosevka"/>
              </a:defRPr>
            </a:pPr>
            <a:r>
              <a:rPr dirty="0"/>
              <a:t>  </a:t>
            </a:r>
            <a:r>
              <a:rPr dirty="0">
                <a:solidFill>
                  <a:schemeClr val="accent1">
                    <a:lumOff val="-13575"/>
                  </a:schemeClr>
                </a:solidFill>
              </a:rPr>
              <a:t>Axiom</a:t>
            </a:r>
            <a:r>
              <a:rPr dirty="0"/>
              <a:t> </a:t>
            </a:r>
            <a:r>
              <a:rPr dirty="0" err="1"/>
              <a:t>to_nat</a:t>
            </a:r>
            <a:r>
              <a:rPr dirty="0"/>
              <a:t> : </a:t>
            </a:r>
            <a:r>
              <a:rPr lang="en-US" dirty="0"/>
              <a:t>uint63</a:t>
            </a:r>
            <a:r>
              <a:rPr dirty="0"/>
              <a:t> -&gt; nat.</a:t>
            </a:r>
          </a:p>
          <a:p>
            <a:pPr algn="l" defTabSz="457200">
              <a:defRPr sz="1900" b="0" spc="-133">
                <a:latin typeface="Iosevka"/>
                <a:ea typeface="Iosevka"/>
                <a:cs typeface="Iosevka"/>
                <a:sym typeface="Iosevka"/>
              </a:defRPr>
            </a:pPr>
            <a:r>
              <a:rPr dirty="0"/>
              <a:t>  </a:t>
            </a:r>
            <a:r>
              <a:rPr dirty="0">
                <a:solidFill>
                  <a:schemeClr val="accent1">
                    <a:lumOff val="-13575"/>
                  </a:schemeClr>
                </a:solidFill>
              </a:rPr>
              <a:t>Axiom</a:t>
            </a:r>
            <a:r>
              <a:rPr dirty="0"/>
              <a:t> add </a:t>
            </a:r>
            <a:r>
              <a:rPr lang="en-US" dirty="0" err="1"/>
              <a:t>mul</a:t>
            </a:r>
            <a:r>
              <a:rPr lang="en-US" dirty="0"/>
              <a:t> </a:t>
            </a:r>
            <a:r>
              <a:rPr dirty="0"/>
              <a:t>: </a:t>
            </a:r>
            <a:r>
              <a:rPr lang="en-US" dirty="0"/>
              <a:t>uint63</a:t>
            </a:r>
            <a:r>
              <a:rPr dirty="0"/>
              <a:t> -&gt; </a:t>
            </a:r>
            <a:r>
              <a:rPr lang="en-US" dirty="0"/>
              <a:t>uint63</a:t>
            </a:r>
            <a:r>
              <a:rPr dirty="0"/>
              <a:t> -&gt; </a:t>
            </a:r>
            <a:r>
              <a:rPr lang="en-US" dirty="0"/>
              <a:t>uint63</a:t>
            </a:r>
            <a:r>
              <a:rPr dirty="0"/>
              <a:t>.</a:t>
            </a:r>
          </a:p>
          <a:p>
            <a:pPr algn="l" defTabSz="457200">
              <a:defRPr sz="1900" b="0" spc="-133">
                <a:latin typeface="Iosevka"/>
                <a:ea typeface="Iosevka"/>
                <a:cs typeface="Iosevka"/>
                <a:sym typeface="Iosevka"/>
              </a:defRPr>
            </a:pPr>
            <a:r>
              <a:rPr dirty="0">
                <a:solidFill>
                  <a:schemeClr val="accent1">
                    <a:lumOff val="-13575"/>
                  </a:schemeClr>
                </a:solidFill>
              </a:rPr>
              <a:t>End</a:t>
            </a:r>
            <a:r>
              <a:rPr dirty="0"/>
              <a:t> C.</a:t>
            </a:r>
          </a:p>
        </p:txBody>
      </p:sp>
      <p:grpSp>
        <p:nvGrpSpPr>
          <p:cNvPr id="2" name="Group">
            <a:extLst>
              <a:ext uri="{FF2B5EF4-FFF2-40B4-BE49-F238E27FC236}">
                <a16:creationId xmlns:a16="http://schemas.microsoft.com/office/drawing/2014/main" id="{7D101EB5-646D-9580-342E-E08AB1155B20}"/>
              </a:ext>
            </a:extLst>
          </p:cNvPr>
          <p:cNvGrpSpPr/>
          <p:nvPr/>
        </p:nvGrpSpPr>
        <p:grpSpPr>
          <a:xfrm>
            <a:off x="3440574" y="3119039"/>
            <a:ext cx="8129705" cy="3602595"/>
            <a:chOff x="-194155" y="14681"/>
            <a:chExt cx="8129704" cy="3602586"/>
          </a:xfrm>
        </p:grpSpPr>
        <p:sp>
          <p:nvSpPr>
            <p:cNvPr id="3" name="Rounded Rectangle">
              <a:extLst>
                <a:ext uri="{FF2B5EF4-FFF2-40B4-BE49-F238E27FC236}">
                  <a16:creationId xmlns:a16="http://schemas.microsoft.com/office/drawing/2014/main" id="{F292E0A2-F8FD-34B4-04DA-B81E5E06130A}"/>
                </a:ext>
              </a:extLst>
            </p:cNvPr>
            <p:cNvSpPr/>
            <p:nvPr/>
          </p:nvSpPr>
          <p:spPr>
            <a:xfrm>
              <a:off x="-194155" y="14681"/>
              <a:ext cx="5713935" cy="3602586"/>
            </a:xfrm>
            <a:prstGeom prst="roundRect">
              <a:avLst>
                <a:gd name="adj" fmla="val 1841"/>
              </a:avLst>
            </a:prstGeom>
            <a:noFill/>
            <a:ln w="38100" cap="flat">
              <a:solidFill>
                <a:schemeClr val="accent1">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4" name="Line">
              <a:extLst>
                <a:ext uri="{FF2B5EF4-FFF2-40B4-BE49-F238E27FC236}">
                  <a16:creationId xmlns:a16="http://schemas.microsoft.com/office/drawing/2014/main" id="{D11C6B79-5B76-BE69-51F7-6E01A6AE1CEB}"/>
                </a:ext>
              </a:extLst>
            </p:cNvPr>
            <p:cNvSpPr/>
            <p:nvPr/>
          </p:nvSpPr>
          <p:spPr>
            <a:xfrm>
              <a:off x="5519780" y="250132"/>
              <a:ext cx="1114097" cy="0"/>
            </a:xfrm>
            <a:prstGeom prst="line">
              <a:avLst/>
            </a:prstGeom>
            <a:noFill/>
            <a:ln w="38100" cap="flat">
              <a:solidFill>
                <a:schemeClr val="accent1">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5" name="operations">
              <a:extLst>
                <a:ext uri="{FF2B5EF4-FFF2-40B4-BE49-F238E27FC236}">
                  <a16:creationId xmlns:a16="http://schemas.microsoft.com/office/drawing/2014/main" id="{54A93F1F-E0A5-386E-6271-A552940C379B}"/>
                </a:ext>
              </a:extLst>
            </p:cNvPr>
            <p:cNvSpPr/>
            <p:nvPr/>
          </p:nvSpPr>
          <p:spPr>
            <a:xfrm>
              <a:off x="6402641" y="32018"/>
              <a:ext cx="1532908" cy="7489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r>
                <a:rPr lang="en-US" dirty="0">
                  <a:solidFill>
                    <a:schemeClr val="accent1">
                      <a:lumMod val="75000"/>
                    </a:schemeClr>
                  </a:solidFill>
                </a:rPr>
                <a:t>functional</a:t>
              </a:r>
              <a:br>
                <a:rPr lang="en-US" dirty="0">
                  <a:solidFill>
                    <a:schemeClr val="accent1">
                      <a:lumMod val="75000"/>
                    </a:schemeClr>
                  </a:solidFill>
                </a:rPr>
              </a:br>
              <a:r>
                <a:rPr lang="en-US" dirty="0">
                  <a:solidFill>
                    <a:schemeClr val="accent1">
                      <a:lumMod val="75000"/>
                    </a:schemeClr>
                  </a:solidFill>
                </a:rPr>
                <a:t>model</a:t>
              </a:r>
              <a:endParaRPr dirty="0">
                <a:solidFill>
                  <a:schemeClr val="accent1">
                    <a:lumMod val="75000"/>
                  </a:schemeClr>
                </a:solidFill>
              </a:endParaRPr>
            </a:p>
          </p:txBody>
        </p:sp>
      </p:grpSp>
      <p:grpSp>
        <p:nvGrpSpPr>
          <p:cNvPr id="6" name="Group">
            <a:extLst>
              <a:ext uri="{FF2B5EF4-FFF2-40B4-BE49-F238E27FC236}">
                <a16:creationId xmlns:a16="http://schemas.microsoft.com/office/drawing/2014/main" id="{97AFFBA8-51B1-4485-398F-D40A3F9376AE}"/>
              </a:ext>
            </a:extLst>
          </p:cNvPr>
          <p:cNvGrpSpPr/>
          <p:nvPr/>
        </p:nvGrpSpPr>
        <p:grpSpPr>
          <a:xfrm>
            <a:off x="3440574" y="6985267"/>
            <a:ext cx="8129705" cy="1844912"/>
            <a:chOff x="-194155" y="14679"/>
            <a:chExt cx="8129704" cy="1844909"/>
          </a:xfrm>
        </p:grpSpPr>
        <p:sp>
          <p:nvSpPr>
            <p:cNvPr id="7" name="Rounded Rectangle">
              <a:extLst>
                <a:ext uri="{FF2B5EF4-FFF2-40B4-BE49-F238E27FC236}">
                  <a16:creationId xmlns:a16="http://schemas.microsoft.com/office/drawing/2014/main" id="{C670744E-08AD-BC3C-7539-8F942B145D10}"/>
                </a:ext>
              </a:extLst>
            </p:cNvPr>
            <p:cNvSpPr/>
            <p:nvPr/>
          </p:nvSpPr>
          <p:spPr>
            <a:xfrm>
              <a:off x="-194155" y="14681"/>
              <a:ext cx="4753530" cy="1844907"/>
            </a:xfrm>
            <a:prstGeom prst="roundRect">
              <a:avLst>
                <a:gd name="adj" fmla="val 3218"/>
              </a:avLst>
            </a:prstGeom>
            <a:noFill/>
            <a:ln w="38100" cap="flat">
              <a:solidFill>
                <a:schemeClr val="accent2">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8" name="Line">
              <a:extLst>
                <a:ext uri="{FF2B5EF4-FFF2-40B4-BE49-F238E27FC236}">
                  <a16:creationId xmlns:a16="http://schemas.microsoft.com/office/drawing/2014/main" id="{C13EB32C-36D1-672E-8210-DA088DE4A3B0}"/>
                </a:ext>
              </a:extLst>
            </p:cNvPr>
            <p:cNvSpPr/>
            <p:nvPr/>
          </p:nvSpPr>
          <p:spPr>
            <a:xfrm flipV="1">
              <a:off x="4559375" y="235812"/>
              <a:ext cx="1366922" cy="0"/>
            </a:xfrm>
            <a:prstGeom prst="line">
              <a:avLst/>
            </a:prstGeom>
            <a:noFill/>
            <a:ln w="38100" cap="flat">
              <a:solidFill>
                <a:schemeClr val="accent2">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9" name="operations">
              <a:extLst>
                <a:ext uri="{FF2B5EF4-FFF2-40B4-BE49-F238E27FC236}">
                  <a16:creationId xmlns:a16="http://schemas.microsoft.com/office/drawing/2014/main" id="{9222AD35-E136-3058-7BBC-2A5F4FBC31FC}"/>
                </a:ext>
              </a:extLst>
            </p:cNvPr>
            <p:cNvSpPr/>
            <p:nvPr/>
          </p:nvSpPr>
          <p:spPr>
            <a:xfrm>
              <a:off x="4756680" y="14679"/>
              <a:ext cx="3178869" cy="1395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r>
                <a:rPr lang="en-US" dirty="0">
                  <a:solidFill>
                    <a:schemeClr val="accent2">
                      <a:lumMod val="75000"/>
                    </a:schemeClr>
                  </a:solidFill>
                </a:rPr>
                <a:t>Coq references</a:t>
              </a:r>
              <a:br>
                <a:rPr lang="en-US" dirty="0">
                  <a:solidFill>
                    <a:schemeClr val="accent2">
                      <a:lumMod val="75000"/>
                    </a:schemeClr>
                  </a:solidFill>
                </a:rPr>
              </a:br>
              <a:r>
                <a:rPr lang="en-US" dirty="0">
                  <a:solidFill>
                    <a:schemeClr val="accent2">
                      <a:lumMod val="75000"/>
                    </a:schemeClr>
                  </a:solidFill>
                </a:rPr>
                <a:t>to the foreign functions</a:t>
              </a:r>
            </a:p>
            <a:p>
              <a:r>
                <a:rPr lang="en-US" dirty="0">
                  <a:solidFill>
                    <a:schemeClr val="accent2">
                      <a:lumMod val="75000"/>
                    </a:schemeClr>
                  </a:solidFill>
                </a:rPr>
                <a:t>that will be realized</a:t>
              </a:r>
              <a:br>
                <a:rPr lang="en-US" dirty="0">
                  <a:solidFill>
                    <a:schemeClr val="accent2">
                      <a:lumMod val="75000"/>
                    </a:schemeClr>
                  </a:solidFill>
                </a:rPr>
              </a:br>
              <a:r>
                <a:rPr lang="en-US" dirty="0">
                  <a:solidFill>
                    <a:schemeClr val="accent2">
                      <a:lumMod val="75000"/>
                    </a:schemeClr>
                  </a:solidFill>
                </a:rPr>
                <a:t>on the C side</a:t>
              </a:r>
            </a:p>
          </p:txBody>
        </p:sp>
      </p:grpSp>
      <p:pic>
        <p:nvPicPr>
          <p:cNvPr id="10" name="veri without text.png" descr="veri without text.png">
            <a:extLst>
              <a:ext uri="{FF2B5EF4-FFF2-40B4-BE49-F238E27FC236}">
                <a16:creationId xmlns:a16="http://schemas.microsoft.com/office/drawing/2014/main" id="{0627F10E-9161-5F29-073E-34E42AA47BC8}"/>
              </a:ext>
            </a:extLst>
          </p:cNvPr>
          <p:cNvPicPr>
            <a:picLocks noChangeAspect="1"/>
          </p:cNvPicPr>
          <p:nvPr/>
        </p:nvPicPr>
        <p:blipFill>
          <a:blip r:embed="rId3"/>
          <a:stretch>
            <a:fillRect/>
          </a:stretch>
        </p:blipFill>
        <p:spPr>
          <a:xfrm>
            <a:off x="6312843" y="60653"/>
            <a:ext cx="599619" cy="569488"/>
          </a:xfrm>
          <a:prstGeom prst="rect">
            <a:avLst/>
          </a:prstGeom>
          <a:ln w="12700">
            <a:miter lim="400000"/>
          </a:ln>
        </p:spPr>
      </p:pic>
    </p:spTree>
    <p:extLst>
      <p:ext uri="{BB962C8B-B14F-4D97-AF65-F5344CB8AC3E}">
        <p14:creationId xmlns:p14="http://schemas.microsoft.com/office/powerpoint/2010/main" val="146340631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76"/>
                                        </p:tgtEl>
                                        <p:attrNameLst>
                                          <p:attrName>style.visibility</p:attrName>
                                        </p:attrNameLst>
                                      </p:cBhvr>
                                      <p:to>
                                        <p:strVal val="visible"/>
                                      </p:to>
                                    </p:set>
                                    <p:animEffect transition="in" filter="fade">
                                      <p:cBhvr>
                                        <p:cTn id="7" dur="500"/>
                                        <p:tgtEl>
                                          <p:spTgt spid="176"/>
                                        </p:tgtEl>
                                      </p:cBhvr>
                                    </p:animEffect>
                                  </p:childTnLst>
                                </p:cTn>
                              </p:par>
                              <p:par>
                                <p:cTn id="8" presetID="10" presetClass="entr" fill="hold" grpId="0" nodeType="withEffect">
                                  <p:stCondLst>
                                    <p:cond delay="0"/>
                                  </p:stCondLst>
                                  <p:iterate>
                                    <p:tmAbs val="0"/>
                                  </p:iterate>
                                  <p:childTnLst>
                                    <p:set>
                                      <p:cBhvr>
                                        <p:cTn id="9" fill="hold"/>
                                        <p:tgtEl>
                                          <p:spTgt spid="180"/>
                                        </p:tgtEl>
                                        <p:attrNameLst>
                                          <p:attrName>style.visibility</p:attrName>
                                        </p:attrNameLst>
                                      </p:cBhvr>
                                      <p:to>
                                        <p:strVal val="visible"/>
                                      </p:to>
                                    </p:set>
                                    <p:animEffect transition="in" filter="fade">
                                      <p:cBhvr>
                                        <p:cTn id="10" dur="500"/>
                                        <p:tgtEl>
                                          <p:spTgt spid="1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81"/>
                                        </p:tgtEl>
                                        <p:attrNameLst>
                                          <p:attrName>style.visibility</p:attrName>
                                        </p:attrNameLst>
                                      </p:cBhvr>
                                      <p:to>
                                        <p:strVal val="visible"/>
                                      </p:to>
                                    </p:set>
                                    <p:animEffect transition="in" filter="fade">
                                      <p:cBhvr>
                                        <p:cTn id="15" dur="500"/>
                                        <p:tgtEl>
                                          <p:spTgt spid="181"/>
                                        </p:tgtEl>
                                      </p:cBhvr>
                                    </p:animEffect>
                                  </p:childTnLst>
                                </p:cTn>
                              </p:par>
                            </p:childTnLst>
                          </p:cTn>
                        </p:par>
                        <p:par>
                          <p:cTn id="16" fill="hold">
                            <p:stCondLst>
                              <p:cond delay="500"/>
                            </p:stCondLst>
                            <p:childTnLst>
                              <p:par>
                                <p:cTn id="17" presetID="10" presetClass="entr" fill="hold" grpId="0" nodeType="afterEffect">
                                  <p:stCondLst>
                                    <p:cond delay="0"/>
                                  </p:stCondLst>
                                  <p:iterate>
                                    <p:tmAbs val="0"/>
                                  </p:iterate>
                                  <p:childTnLst>
                                    <p:set>
                                      <p:cBhvr>
                                        <p:cTn id="18" fill="hold"/>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0" nodeType="clickEffect">
                                  <p:stCondLst>
                                    <p:cond delay="0"/>
                                  </p:stCondLst>
                                  <p:iterate>
                                    <p:tmAbs val="0"/>
                                  </p:iterate>
                                  <p:childTnLst>
                                    <p:set>
                                      <p:cBhvr>
                                        <p:cTn id="23" fill="hold"/>
                                        <p:tgtEl>
                                          <p:spTgt spid="182"/>
                                        </p:tgtEl>
                                        <p:attrNameLst>
                                          <p:attrName>style.visibility</p:attrName>
                                        </p:attrNameLst>
                                      </p:cBhvr>
                                      <p:to>
                                        <p:strVal val="visible"/>
                                      </p:to>
                                    </p:set>
                                    <p:animEffect transition="in" filter="fade">
                                      <p:cBhvr>
                                        <p:cTn id="24" dur="500"/>
                                        <p:tgtEl>
                                          <p:spTgt spid="182"/>
                                        </p:tgtEl>
                                      </p:cBhvr>
                                    </p:animEffect>
                                  </p:childTnLst>
                                </p:cTn>
                              </p:par>
                            </p:childTnLst>
                          </p:cTn>
                        </p:par>
                        <p:par>
                          <p:cTn id="25" fill="hold">
                            <p:stCondLst>
                              <p:cond delay="500"/>
                            </p:stCondLst>
                            <p:childTnLst>
                              <p:par>
                                <p:cTn id="26" presetID="10" presetClass="entr" fill="hold" grpId="0" nodeType="afterEffect">
                                  <p:stCondLst>
                                    <p:cond delay="0"/>
                                  </p:stCondLst>
                                  <p:iterate>
                                    <p:tmAbs val="0"/>
                                  </p:iterate>
                                  <p:childTnLst>
                                    <p:set>
                                      <p:cBhvr>
                                        <p:cTn id="27" fill="hold"/>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advAuto="0"/>
      <p:bldP spid="180" grpId="0" animBg="1" advAuto="0"/>
      <p:bldP spid="181" grpId="0" animBg="1" advAuto="0"/>
      <p:bldP spid="182" grpId="0" animBg="1" advAuto="0"/>
      <p:bldP spid="2" grpId="0" animBg="1" advAuto="0"/>
      <p:bldP spid="6"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lide Numbe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grpSp>
        <p:nvGrpSpPr>
          <p:cNvPr id="193" name="Group"/>
          <p:cNvGrpSpPr/>
          <p:nvPr/>
        </p:nvGrpSpPr>
        <p:grpSpPr>
          <a:xfrm>
            <a:off x="151968" y="1572699"/>
            <a:ext cx="6274666" cy="7453357"/>
            <a:chOff x="0" y="0"/>
            <a:chExt cx="6274665" cy="7453355"/>
          </a:xfrm>
        </p:grpSpPr>
        <p:grpSp>
          <p:nvGrpSpPr>
            <p:cNvPr id="189" name="Group"/>
            <p:cNvGrpSpPr/>
            <p:nvPr/>
          </p:nvGrpSpPr>
          <p:grpSpPr>
            <a:xfrm>
              <a:off x="0" y="0"/>
              <a:ext cx="6274665" cy="7453355"/>
              <a:chOff x="0" y="0"/>
              <a:chExt cx="6274664" cy="7453354"/>
            </a:xfrm>
          </p:grpSpPr>
          <p:sp>
            <p:nvSpPr>
              <p:cNvPr id="185" name="Rounded Rectangle"/>
              <p:cNvSpPr/>
              <p:nvPr/>
            </p:nvSpPr>
            <p:spPr>
              <a:xfrm>
                <a:off x="0" y="25400"/>
                <a:ext cx="6274664" cy="7427954"/>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88" name="Group"/>
              <p:cNvGrpSpPr/>
              <p:nvPr/>
            </p:nvGrpSpPr>
            <p:grpSpPr>
              <a:xfrm>
                <a:off x="0" y="0"/>
                <a:ext cx="6273889" cy="353170"/>
                <a:chOff x="0" y="0"/>
                <a:chExt cx="6273888" cy="353169"/>
              </a:xfrm>
            </p:grpSpPr>
            <p:sp>
              <p:nvSpPr>
                <p:cNvPr id="186" name="Rounded Rectangle"/>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7" name="Rectangle"/>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90"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1"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2"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94" name="user's Coq code"/>
          <p:cNvSpPr txBox="1"/>
          <p:nvPr/>
        </p:nvSpPr>
        <p:spPr>
          <a:xfrm>
            <a:off x="2458256" y="1586989"/>
            <a:ext cx="1662088" cy="349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user's Coq code</a:t>
            </a:r>
          </a:p>
        </p:txBody>
      </p:sp>
      <p:sp>
        <p:nvSpPr>
          <p:cNvPr id="195" name="(* ... *)…"/>
          <p:cNvSpPr txBox="1"/>
          <p:nvPr/>
        </p:nvSpPr>
        <p:spPr>
          <a:xfrm>
            <a:off x="229074" y="2010912"/>
            <a:ext cx="6120453" cy="4488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1900" spc="-133">
                <a:solidFill>
                  <a:srgbClr val="5E5E5E"/>
                </a:solidFill>
                <a:latin typeface="Iosevka"/>
                <a:ea typeface="Iosevka"/>
                <a:cs typeface="Iosevka"/>
                <a:sym typeface="Iosevka"/>
              </a:defRPr>
            </a:pPr>
            <a:r>
              <a:rPr dirty="0">
                <a:solidFill>
                  <a:srgbClr val="5E5E5E">
                    <a:alpha val="50000"/>
                  </a:srgbClr>
                </a:solidFill>
              </a:rPr>
              <a:t>(* ... *)</a:t>
            </a:r>
          </a:p>
          <a:p>
            <a:pPr algn="l" defTabSz="457200">
              <a:defRPr sz="1900" b="0" spc="-133">
                <a:latin typeface="Iosevka"/>
                <a:ea typeface="Iosevka"/>
                <a:cs typeface="Iosevka"/>
                <a:sym typeface="Iosevka"/>
              </a:defRPr>
            </a:pPr>
            <a:endParaRPr dirty="0">
              <a:solidFill>
                <a:srgbClr val="000000">
                  <a:alpha val="50000"/>
                </a:srgbClr>
              </a:solidFill>
            </a:endParaRPr>
          </a:p>
          <a:p>
            <a:pPr algn="l" defTabSz="457200">
              <a:defRPr sz="1900" b="0" spc="-133">
                <a:latin typeface="Iosevka"/>
                <a:ea typeface="Iosevka"/>
                <a:cs typeface="Iosevka"/>
                <a:sym typeface="Iosevka"/>
              </a:defRPr>
            </a:pPr>
            <a:r>
              <a:rPr lang="en-US" dirty="0">
                <a:solidFill>
                  <a:schemeClr val="accent1">
                    <a:lumOff val="-13575"/>
                    <a:alpha val="50000"/>
                  </a:schemeClr>
                </a:solidFill>
              </a:rPr>
              <a:t>Module</a:t>
            </a:r>
            <a:r>
              <a:rPr lang="en-US" dirty="0">
                <a:solidFill>
                  <a:srgbClr val="000000">
                    <a:alpha val="50000"/>
                  </a:srgbClr>
                </a:solidFill>
              </a:rPr>
              <a:t> C : UInt63.</a:t>
            </a:r>
          </a:p>
          <a:p>
            <a:pPr algn="l" defTabSz="457200">
              <a:defRPr sz="1900" b="0" spc="-133">
                <a:latin typeface="Iosevka"/>
                <a:ea typeface="Iosevka"/>
                <a:cs typeface="Iosevka"/>
                <a:sym typeface="Iosevka"/>
              </a:defRPr>
            </a:pPr>
            <a:r>
              <a:rPr lang="en-US" dirty="0">
                <a:solidFill>
                  <a:srgbClr val="000000">
                    <a:alpha val="50000"/>
                  </a:srgbClr>
                </a:solidFill>
              </a:rPr>
              <a:t>  </a:t>
            </a:r>
            <a:r>
              <a:rPr lang="en-US" dirty="0">
                <a:solidFill>
                  <a:schemeClr val="accent1">
                    <a:lumOff val="-13575"/>
                    <a:alpha val="50000"/>
                  </a:schemeClr>
                </a:solidFill>
              </a:rPr>
              <a:t>Axiom</a:t>
            </a:r>
            <a:r>
              <a:rPr lang="en-US" dirty="0">
                <a:solidFill>
                  <a:srgbClr val="000000">
                    <a:alpha val="50000"/>
                  </a:srgbClr>
                </a:solidFill>
              </a:rPr>
              <a:t> uint63 : Type.</a:t>
            </a:r>
          </a:p>
          <a:p>
            <a:pPr algn="l" defTabSz="457200">
              <a:defRPr sz="1900" b="0" spc="-133">
                <a:latin typeface="Iosevka"/>
                <a:ea typeface="Iosevka"/>
                <a:cs typeface="Iosevka"/>
                <a:sym typeface="Iosevka"/>
              </a:defRPr>
            </a:pPr>
            <a:r>
              <a:rPr lang="en-US" dirty="0">
                <a:solidFill>
                  <a:srgbClr val="000000">
                    <a:alpha val="50000"/>
                  </a:srgbClr>
                </a:solidFill>
              </a:rPr>
              <a:t>  </a:t>
            </a:r>
            <a:r>
              <a:rPr lang="en-US" dirty="0">
                <a:solidFill>
                  <a:schemeClr val="accent1">
                    <a:lumOff val="-13575"/>
                    <a:alpha val="50000"/>
                  </a:schemeClr>
                </a:solidFill>
              </a:rPr>
              <a:t>Axiom</a:t>
            </a:r>
            <a:r>
              <a:rPr lang="en-US" dirty="0">
                <a:solidFill>
                  <a:srgbClr val="000000">
                    <a:alpha val="50000"/>
                  </a:srgbClr>
                </a:solidFill>
              </a:rPr>
              <a:t> </a:t>
            </a:r>
            <a:r>
              <a:rPr lang="en-US" dirty="0" err="1">
                <a:solidFill>
                  <a:srgbClr val="000000">
                    <a:alpha val="50000"/>
                  </a:srgbClr>
                </a:solidFill>
              </a:rPr>
              <a:t>from_nat</a:t>
            </a:r>
            <a:r>
              <a:rPr lang="en-US" dirty="0">
                <a:solidFill>
                  <a:srgbClr val="000000">
                    <a:alpha val="50000"/>
                  </a:srgbClr>
                </a:solidFill>
              </a:rPr>
              <a:t> : </a:t>
            </a:r>
            <a:r>
              <a:rPr lang="en-US" dirty="0" err="1">
                <a:solidFill>
                  <a:srgbClr val="000000">
                    <a:alpha val="50000"/>
                  </a:srgbClr>
                </a:solidFill>
              </a:rPr>
              <a:t>nat</a:t>
            </a:r>
            <a:r>
              <a:rPr lang="en-US" dirty="0">
                <a:solidFill>
                  <a:srgbClr val="000000">
                    <a:alpha val="50000"/>
                  </a:srgbClr>
                </a:solidFill>
              </a:rPr>
              <a:t> -&gt; uint63.</a:t>
            </a:r>
          </a:p>
          <a:p>
            <a:pPr algn="l" defTabSz="457200">
              <a:defRPr sz="1900" b="0" spc="-133">
                <a:latin typeface="Iosevka"/>
                <a:ea typeface="Iosevka"/>
                <a:cs typeface="Iosevka"/>
                <a:sym typeface="Iosevka"/>
              </a:defRPr>
            </a:pPr>
            <a:r>
              <a:rPr lang="en-US" dirty="0">
                <a:solidFill>
                  <a:srgbClr val="000000">
                    <a:alpha val="50000"/>
                  </a:srgbClr>
                </a:solidFill>
              </a:rPr>
              <a:t>  </a:t>
            </a:r>
            <a:r>
              <a:rPr lang="en-US" dirty="0">
                <a:solidFill>
                  <a:schemeClr val="accent1">
                    <a:lumOff val="-13575"/>
                    <a:alpha val="50000"/>
                  </a:schemeClr>
                </a:solidFill>
              </a:rPr>
              <a:t>Axiom</a:t>
            </a:r>
            <a:r>
              <a:rPr lang="en-US" dirty="0">
                <a:solidFill>
                  <a:srgbClr val="000000">
                    <a:alpha val="50000"/>
                  </a:srgbClr>
                </a:solidFill>
              </a:rPr>
              <a:t> </a:t>
            </a:r>
            <a:r>
              <a:rPr lang="en-US" dirty="0" err="1">
                <a:solidFill>
                  <a:srgbClr val="000000">
                    <a:alpha val="50000"/>
                  </a:srgbClr>
                </a:solidFill>
              </a:rPr>
              <a:t>to_nat</a:t>
            </a:r>
            <a:r>
              <a:rPr lang="en-US" dirty="0">
                <a:solidFill>
                  <a:srgbClr val="000000">
                    <a:alpha val="50000"/>
                  </a:srgbClr>
                </a:solidFill>
              </a:rPr>
              <a:t> : uint63 -&gt; nat.</a:t>
            </a:r>
          </a:p>
          <a:p>
            <a:pPr algn="l" defTabSz="457200">
              <a:defRPr sz="1900" b="0" spc="-133">
                <a:latin typeface="Iosevka"/>
                <a:ea typeface="Iosevka"/>
                <a:cs typeface="Iosevka"/>
                <a:sym typeface="Iosevka"/>
              </a:defRPr>
            </a:pPr>
            <a:r>
              <a:rPr lang="en-US" dirty="0">
                <a:solidFill>
                  <a:srgbClr val="000000">
                    <a:alpha val="50000"/>
                  </a:srgbClr>
                </a:solidFill>
              </a:rPr>
              <a:t>  </a:t>
            </a:r>
            <a:r>
              <a:rPr lang="en-US" dirty="0">
                <a:solidFill>
                  <a:schemeClr val="accent1">
                    <a:lumOff val="-13575"/>
                    <a:alpha val="50000"/>
                  </a:schemeClr>
                </a:solidFill>
              </a:rPr>
              <a:t>Axiom</a:t>
            </a:r>
            <a:r>
              <a:rPr lang="en-US" dirty="0">
                <a:solidFill>
                  <a:srgbClr val="000000">
                    <a:alpha val="50000"/>
                  </a:srgbClr>
                </a:solidFill>
              </a:rPr>
              <a:t> add </a:t>
            </a:r>
            <a:r>
              <a:rPr lang="en-US" dirty="0" err="1">
                <a:solidFill>
                  <a:srgbClr val="000000">
                    <a:alpha val="50000"/>
                  </a:srgbClr>
                </a:solidFill>
              </a:rPr>
              <a:t>mul</a:t>
            </a:r>
            <a:r>
              <a:rPr lang="en-US" dirty="0">
                <a:solidFill>
                  <a:srgbClr val="000000">
                    <a:alpha val="50000"/>
                  </a:srgbClr>
                </a:solidFill>
              </a:rPr>
              <a:t> : uint63 -&gt; uint63 -&gt; uint63.</a:t>
            </a:r>
          </a:p>
          <a:p>
            <a:pPr algn="l" defTabSz="457200">
              <a:defRPr sz="1900" b="0" spc="-133">
                <a:latin typeface="Iosevka"/>
                <a:ea typeface="Iosevka"/>
                <a:cs typeface="Iosevka"/>
                <a:sym typeface="Iosevka"/>
              </a:defRPr>
            </a:pPr>
            <a:r>
              <a:rPr lang="en-US" dirty="0">
                <a:solidFill>
                  <a:schemeClr val="accent1">
                    <a:lumOff val="-13575"/>
                    <a:alpha val="50000"/>
                  </a:schemeClr>
                </a:solidFill>
              </a:rPr>
              <a:t>End</a:t>
            </a:r>
            <a:r>
              <a:rPr lang="en-US" dirty="0">
                <a:solidFill>
                  <a:srgbClr val="000000">
                    <a:alpha val="50000"/>
                  </a:srgbClr>
                </a:solidFill>
              </a:rPr>
              <a:t> C.</a:t>
            </a:r>
          </a:p>
          <a:p>
            <a:pPr algn="l" defTabSz="457200">
              <a:defRPr sz="1900" b="0" spc="-133">
                <a:latin typeface="Iosevka"/>
                <a:ea typeface="Iosevka"/>
                <a:cs typeface="Iosevka"/>
                <a:sym typeface="Iosevka"/>
              </a:defRPr>
            </a:pPr>
            <a:endParaRPr lang="en-US" dirty="0"/>
          </a:p>
          <a:p>
            <a:pPr algn="l" defTabSz="457200">
              <a:defRPr sz="1900" b="0" spc="-133">
                <a:latin typeface="Iosevka"/>
                <a:ea typeface="Iosevka"/>
                <a:cs typeface="Iosevka"/>
                <a:sym typeface="Iosevka"/>
              </a:defRPr>
            </a:pPr>
            <a:r>
              <a:rPr lang="en-US" dirty="0" err="1">
                <a:solidFill>
                  <a:srgbClr val="0070C0"/>
                </a:solidFill>
              </a:rPr>
              <a:t>CertiCoq</a:t>
            </a:r>
            <a:r>
              <a:rPr lang="en-US" dirty="0">
                <a:solidFill>
                  <a:srgbClr val="0070C0"/>
                </a:solidFill>
              </a:rPr>
              <a:t> Register</a:t>
            </a:r>
            <a:br>
              <a:rPr lang="en-US" dirty="0">
                <a:solidFill>
                  <a:srgbClr val="0070C0"/>
                </a:solidFill>
              </a:rPr>
            </a:br>
            <a:r>
              <a:rPr lang="en-US" dirty="0">
                <a:solidFill>
                  <a:srgbClr val="0070C0"/>
                </a:solidFill>
              </a:rPr>
              <a:t>  </a:t>
            </a:r>
            <a:r>
              <a:rPr lang="en-US" dirty="0"/>
              <a:t>[ </a:t>
            </a:r>
            <a:r>
              <a:rPr lang="en-US" dirty="0" err="1"/>
              <a:t>C.from_nat</a:t>
            </a:r>
            <a:r>
              <a:rPr lang="en-US" dirty="0"/>
              <a:t> =&gt; "uint63_from_nat"</a:t>
            </a:r>
          </a:p>
          <a:p>
            <a:pPr algn="l" defTabSz="457200">
              <a:defRPr sz="1900" b="0" spc="-133">
                <a:latin typeface="Iosevka"/>
                <a:ea typeface="Iosevka"/>
                <a:cs typeface="Iosevka"/>
                <a:sym typeface="Iosevka"/>
              </a:defRPr>
            </a:pPr>
            <a:r>
              <a:rPr lang="en-US" dirty="0"/>
              <a:t>  , </a:t>
            </a:r>
            <a:r>
              <a:rPr lang="en-US" dirty="0" err="1"/>
              <a:t>C.to_nat</a:t>
            </a:r>
            <a:r>
              <a:rPr lang="en-US" dirty="0"/>
              <a:t> =&gt; "uint63_to_nat" </a:t>
            </a:r>
            <a:r>
              <a:rPr lang="en-US" dirty="0">
                <a:solidFill>
                  <a:srgbClr val="0070C0"/>
                </a:solidFill>
              </a:rPr>
              <a:t>with </a:t>
            </a:r>
            <a:r>
              <a:rPr lang="en-US" dirty="0" err="1">
                <a:solidFill>
                  <a:srgbClr val="0070C0"/>
                </a:solidFill>
              </a:rPr>
              <a:t>tinfo</a:t>
            </a:r>
            <a:endParaRPr lang="en-US" dirty="0"/>
          </a:p>
          <a:p>
            <a:pPr algn="l" defTabSz="457200">
              <a:defRPr sz="1900" b="0" spc="-133">
                <a:latin typeface="Iosevka"/>
                <a:ea typeface="Iosevka"/>
                <a:cs typeface="Iosevka"/>
                <a:sym typeface="Iosevka"/>
              </a:defRPr>
            </a:pPr>
            <a:r>
              <a:rPr lang="en-US" dirty="0"/>
              <a:t>  , </a:t>
            </a:r>
            <a:r>
              <a:rPr lang="en-US" dirty="0" err="1"/>
              <a:t>C.add</a:t>
            </a:r>
            <a:r>
              <a:rPr lang="en-US" dirty="0"/>
              <a:t> =&gt; "uint63_add”</a:t>
            </a:r>
          </a:p>
          <a:p>
            <a:pPr algn="l" defTabSz="457200">
              <a:defRPr sz="1900" b="0" spc="-133">
                <a:latin typeface="Iosevka"/>
                <a:ea typeface="Iosevka"/>
                <a:cs typeface="Iosevka"/>
                <a:sym typeface="Iosevka"/>
              </a:defRPr>
            </a:pPr>
            <a:r>
              <a:rPr lang="en-US" dirty="0"/>
              <a:t>  , </a:t>
            </a:r>
            <a:r>
              <a:rPr lang="en-US" dirty="0" err="1"/>
              <a:t>C.mul</a:t>
            </a:r>
            <a:r>
              <a:rPr lang="en-US" dirty="0"/>
              <a:t> =&gt; "uint63_mul"</a:t>
            </a:r>
          </a:p>
          <a:p>
            <a:pPr algn="l" defTabSz="457200">
              <a:defRPr sz="1900" b="0" spc="-133">
                <a:latin typeface="Iosevka"/>
                <a:ea typeface="Iosevka"/>
                <a:cs typeface="Iosevka"/>
                <a:sym typeface="Iosevka"/>
              </a:defRPr>
            </a:pPr>
            <a:r>
              <a:rPr lang="en-US" dirty="0"/>
              <a:t>  ] </a:t>
            </a:r>
            <a:r>
              <a:rPr lang="en-US" dirty="0">
                <a:solidFill>
                  <a:srgbClr val="0070C0"/>
                </a:solidFill>
              </a:rPr>
              <a:t>Include</a:t>
            </a:r>
            <a:r>
              <a:rPr lang="en-US" dirty="0"/>
              <a:t> [ "</a:t>
            </a:r>
            <a:r>
              <a:rPr lang="en-US" dirty="0" err="1"/>
              <a:t>prims.h</a:t>
            </a:r>
            <a:r>
              <a:rPr lang="en-US" dirty="0"/>
              <a:t>" ].</a:t>
            </a:r>
          </a:p>
        </p:txBody>
      </p:sp>
      <p:grpSp>
        <p:nvGrpSpPr>
          <p:cNvPr id="204" name="Group"/>
          <p:cNvGrpSpPr/>
          <p:nvPr/>
        </p:nvGrpSpPr>
        <p:grpSpPr>
          <a:xfrm>
            <a:off x="6552769" y="1572699"/>
            <a:ext cx="6274666" cy="7453357"/>
            <a:chOff x="0" y="0"/>
            <a:chExt cx="6274665" cy="7453355"/>
          </a:xfrm>
        </p:grpSpPr>
        <p:grpSp>
          <p:nvGrpSpPr>
            <p:cNvPr id="200" name="Group"/>
            <p:cNvGrpSpPr/>
            <p:nvPr/>
          </p:nvGrpSpPr>
          <p:grpSpPr>
            <a:xfrm>
              <a:off x="0" y="0"/>
              <a:ext cx="6274665" cy="7453355"/>
              <a:chOff x="0" y="0"/>
              <a:chExt cx="6274664" cy="7453354"/>
            </a:xfrm>
          </p:grpSpPr>
          <p:sp>
            <p:nvSpPr>
              <p:cNvPr id="196" name="Rounded Rectangle"/>
              <p:cNvSpPr/>
              <p:nvPr/>
            </p:nvSpPr>
            <p:spPr>
              <a:xfrm>
                <a:off x="0" y="25400"/>
                <a:ext cx="6274664" cy="7427954"/>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99" name="Group"/>
              <p:cNvGrpSpPr/>
              <p:nvPr/>
            </p:nvGrpSpPr>
            <p:grpSpPr>
              <a:xfrm>
                <a:off x="0" y="0"/>
                <a:ext cx="6273889" cy="353170"/>
                <a:chOff x="0" y="0"/>
                <a:chExt cx="6273888" cy="353169"/>
              </a:xfrm>
            </p:grpSpPr>
            <p:sp>
              <p:nvSpPr>
                <p:cNvPr id="197" name="Rounded Rectangle"/>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8" name="Rectangle"/>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201"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2"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3"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205" name="value uint63_from_nat(value n);…"/>
          <p:cNvSpPr txBox="1"/>
          <p:nvPr/>
        </p:nvSpPr>
        <p:spPr>
          <a:xfrm>
            <a:off x="6629874" y="2010912"/>
            <a:ext cx="6120453" cy="6693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lnSpc>
                <a:spcPts val="3700"/>
              </a:lnSpc>
              <a:defRPr sz="1900" b="0" spc="-133">
                <a:latin typeface="Iosevka Medium"/>
                <a:ea typeface="Iosevka Medium"/>
                <a:cs typeface="Iosevka Medium"/>
                <a:sym typeface="Iosevka Medium"/>
              </a:defRPr>
            </a:pP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uint63_from_nat(</a:t>
            </a: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n)</a:t>
            </a:r>
            <a:r>
              <a:rPr lang="en-US" b="0" dirty="0">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endParaRPr b="0" dirty="0">
              <a:latin typeface="Iosevka" panose="02000509030000000004" pitchFamily="49" charset="0"/>
              <a:ea typeface="Iosevka" panose="02000509030000000004" pitchFamily="49" charset="0"/>
              <a:cs typeface="Iosevka" panose="02000509030000000004" pitchFamily="49" charset="0"/>
            </a:endParaRPr>
          </a:p>
          <a:p>
            <a:pPr algn="l" defTabSz="457200">
              <a:lnSpc>
                <a:spcPts val="3700"/>
              </a:lnSpc>
              <a:defRPr sz="1900" b="0" spc="-133">
                <a:latin typeface="Iosevka Medium"/>
                <a:ea typeface="Iosevka Medium"/>
                <a:cs typeface="Iosevka Medium"/>
                <a:sym typeface="Iosevka Medium"/>
              </a:defRPr>
            </a:pP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uint63_to_nat(</a:t>
            </a:r>
            <a:r>
              <a:rPr b="0" dirty="0">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struct</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thread_info</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tinfo</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lnSpc>
                <a:spcPts val="3700"/>
              </a:lnSpc>
              <a:defRPr sz="1900" b="0" spc="-133">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t)</a:t>
            </a:r>
            <a:r>
              <a:rPr lang="en-US" b="0" dirty="0">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endParaRPr b="0" dirty="0">
              <a:latin typeface="Iosevka" panose="02000509030000000004" pitchFamily="49" charset="0"/>
              <a:ea typeface="Iosevka" panose="02000509030000000004" pitchFamily="49" charset="0"/>
              <a:cs typeface="Iosevka" panose="02000509030000000004" pitchFamily="49" charset="0"/>
            </a:endParaRPr>
          </a:p>
          <a:p>
            <a:pPr algn="l" defTabSz="457200">
              <a:lnSpc>
                <a:spcPts val="3700"/>
              </a:lnSpc>
              <a:defRPr sz="1900" b="0" spc="-133">
                <a:latin typeface="Iosevka Medium"/>
                <a:ea typeface="Iosevka Medium"/>
                <a:cs typeface="Iosevka Medium"/>
                <a:sym typeface="Iosevka Medium"/>
              </a:defRPr>
            </a:pP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uint63_add(</a:t>
            </a: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n, </a:t>
            </a: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m)</a:t>
            </a:r>
            <a:r>
              <a:rPr lang="en-US" b="0" dirty="0">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p>
          <a:p>
            <a:pPr algn="l" defTabSz="457200">
              <a:lnSpc>
                <a:spcPts val="3700"/>
              </a:lnSpc>
              <a:defRPr sz="1900" b="0" spc="-133">
                <a:latin typeface="Iosevka Medium"/>
                <a:ea typeface="Iosevka Medium"/>
                <a:cs typeface="Iosevka Medium"/>
                <a:sym typeface="Iosevka Medium"/>
              </a:defRPr>
            </a:pP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uint63_mul(</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n, </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m)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p>
          <a:p>
            <a:pPr algn="l" defTabSz="457200">
              <a:lnSpc>
                <a:spcPts val="3700"/>
              </a:lnSpc>
              <a:defRPr sz="1900" b="0" spc="-133">
                <a:latin typeface="Iosevka Medium"/>
                <a:ea typeface="Iosevka Medium"/>
                <a:cs typeface="Iosevka Medium"/>
                <a:sym typeface="Iosevka Medium"/>
              </a:defRPr>
            </a:pPr>
            <a:endParaRPr lang="en-US" b="0" dirty="0">
              <a:latin typeface="Iosevka" panose="02000509030000000004" pitchFamily="49" charset="0"/>
              <a:ea typeface="Iosevka" panose="02000509030000000004" pitchFamily="49" charset="0"/>
              <a:cs typeface="Iosevka" panose="02000509030000000004" pitchFamily="49" charset="0"/>
            </a:endParaRPr>
          </a:p>
        </p:txBody>
      </p:sp>
      <p:sp>
        <p:nvSpPr>
          <p:cNvPr id="206" name="user's Coq code"/>
          <p:cNvSpPr txBox="1"/>
          <p:nvPr/>
        </p:nvSpPr>
        <p:spPr>
          <a:xfrm>
            <a:off x="8979167" y="1579557"/>
            <a:ext cx="1421864" cy="364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 code</a:t>
            </a:r>
          </a:p>
        </p:txBody>
      </p:sp>
      <p:sp>
        <p:nvSpPr>
          <p:cNvPr id="2" name="(* ... *)…">
            <a:extLst>
              <a:ext uri="{FF2B5EF4-FFF2-40B4-BE49-F238E27FC236}">
                <a16:creationId xmlns:a16="http://schemas.microsoft.com/office/drawing/2014/main" id="{8302F91C-C494-1D0F-6426-726F3FBFCEE6}"/>
              </a:ext>
            </a:extLst>
          </p:cNvPr>
          <p:cNvSpPr txBox="1"/>
          <p:nvPr/>
        </p:nvSpPr>
        <p:spPr>
          <a:xfrm>
            <a:off x="228669" y="6584362"/>
            <a:ext cx="6120453" cy="24416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1900" b="0" spc="-133">
                <a:solidFill>
                  <a:srgbClr val="0000FF"/>
                </a:solidFill>
                <a:latin typeface="Iosevka"/>
                <a:ea typeface="Iosevka"/>
                <a:cs typeface="Iosevka"/>
                <a:sym typeface="Iosevka"/>
              </a:defRPr>
            </a:pPr>
            <a:r>
              <a:rPr dirty="0">
                <a:solidFill>
                  <a:schemeClr val="accent1">
                    <a:lumOff val="-13575"/>
                  </a:schemeClr>
                </a:solidFill>
              </a:rPr>
              <a:t>Definition</a:t>
            </a:r>
            <a:r>
              <a:rPr dirty="0">
                <a:solidFill>
                  <a:srgbClr val="000000"/>
                </a:solidFill>
              </a:rPr>
              <a:t> </a:t>
            </a:r>
            <a:r>
              <a:rPr lang="en-US" dirty="0" err="1">
                <a:solidFill>
                  <a:srgbClr val="000000"/>
                </a:solidFill>
              </a:rPr>
              <a:t>dot_product</a:t>
            </a:r>
            <a:endParaRPr lang="en-US" dirty="0"/>
          </a:p>
          <a:p>
            <a:pPr algn="l" defTabSz="457200">
              <a:defRPr sz="1900" b="0" spc="-133">
                <a:solidFill>
                  <a:srgbClr val="0000FF"/>
                </a:solidFill>
                <a:latin typeface="Iosevka"/>
                <a:ea typeface="Iosevka"/>
                <a:cs typeface="Iosevka"/>
                <a:sym typeface="Iosevka"/>
              </a:defRPr>
            </a:pPr>
            <a:r>
              <a:rPr lang="en-US" dirty="0">
                <a:solidFill>
                  <a:srgbClr val="000000"/>
                </a:solidFill>
              </a:rPr>
              <a:t>           (</a:t>
            </a:r>
            <a:r>
              <a:rPr lang="en-US" dirty="0" err="1">
                <a:solidFill>
                  <a:srgbClr val="000000"/>
                </a:solidFill>
              </a:rPr>
              <a:t>xs</a:t>
            </a:r>
            <a:r>
              <a:rPr lang="en-US" dirty="0">
                <a:solidFill>
                  <a:srgbClr val="000000"/>
                </a:solidFill>
              </a:rPr>
              <a:t> </a:t>
            </a:r>
            <a:r>
              <a:rPr lang="en-US" dirty="0" err="1">
                <a:solidFill>
                  <a:srgbClr val="000000"/>
                </a:solidFill>
              </a:rPr>
              <a:t>ys</a:t>
            </a:r>
            <a:r>
              <a:rPr lang="en-US" dirty="0">
                <a:solidFill>
                  <a:srgbClr val="000000"/>
                </a:solidFill>
              </a:rPr>
              <a:t> : list C.uint63) : C.uint63</a:t>
            </a:r>
            <a:r>
              <a:rPr dirty="0">
                <a:solidFill>
                  <a:srgbClr val="000000"/>
                </a:solidFill>
              </a:rPr>
              <a:t> :=</a:t>
            </a:r>
            <a:br>
              <a:rPr lang="en-US" dirty="0">
                <a:solidFill>
                  <a:srgbClr val="000000"/>
                </a:solidFill>
              </a:rPr>
            </a:br>
            <a:r>
              <a:rPr lang="en-US" dirty="0">
                <a:solidFill>
                  <a:srgbClr val="000000"/>
                </a:solidFill>
              </a:rPr>
              <a:t>  </a:t>
            </a:r>
            <a:r>
              <a:rPr lang="en-US" dirty="0" err="1">
                <a:solidFill>
                  <a:srgbClr val="000000"/>
                </a:solidFill>
              </a:rPr>
              <a:t>List.fold_right</a:t>
            </a:r>
            <a:r>
              <a:rPr lang="en-US" dirty="0">
                <a:solidFill>
                  <a:srgbClr val="000000"/>
                </a:solidFill>
              </a:rPr>
              <a:t> </a:t>
            </a:r>
            <a:r>
              <a:rPr lang="en-US" dirty="0" err="1">
                <a:solidFill>
                  <a:srgbClr val="000000"/>
                </a:solidFill>
              </a:rPr>
              <a:t>C.add</a:t>
            </a:r>
            <a:endParaRPr lang="en-US" dirty="0">
              <a:solidFill>
                <a:srgbClr val="0000FF"/>
              </a:solidFill>
            </a:endParaRPr>
          </a:p>
          <a:p>
            <a:pPr algn="l" defTabSz="457200">
              <a:defRPr sz="1900" b="0" spc="-133">
                <a:solidFill>
                  <a:srgbClr val="0000FF"/>
                </a:solidFill>
                <a:latin typeface="Iosevka"/>
                <a:ea typeface="Iosevka"/>
                <a:cs typeface="Iosevka"/>
                <a:sym typeface="Iosevka"/>
              </a:defRPr>
            </a:pPr>
            <a:r>
              <a:rPr lang="en-US" dirty="0">
                <a:solidFill>
                  <a:srgbClr val="0000FF"/>
                </a:solidFill>
              </a:rPr>
              <a:t>                 </a:t>
            </a:r>
            <a:r>
              <a:rPr lang="en-US" dirty="0">
                <a:solidFill>
                  <a:srgbClr val="000000"/>
                </a:solidFill>
              </a:rPr>
              <a:t>(</a:t>
            </a:r>
            <a:r>
              <a:rPr lang="en-US" dirty="0" err="1">
                <a:solidFill>
                  <a:srgbClr val="000000"/>
                </a:solidFill>
              </a:rPr>
              <a:t>C.from_nat</a:t>
            </a:r>
            <a:r>
              <a:rPr lang="en-US" dirty="0">
                <a:solidFill>
                  <a:srgbClr val="000000"/>
                </a:solidFill>
              </a:rPr>
              <a:t> 0)</a:t>
            </a:r>
          </a:p>
          <a:p>
            <a:pPr algn="l" defTabSz="457200">
              <a:defRPr sz="1900" b="0" spc="-133">
                <a:solidFill>
                  <a:srgbClr val="0000FF"/>
                </a:solidFill>
                <a:latin typeface="Iosevka"/>
                <a:ea typeface="Iosevka"/>
                <a:cs typeface="Iosevka"/>
                <a:sym typeface="Iosevka"/>
              </a:defRPr>
            </a:pPr>
            <a:r>
              <a:rPr lang="en-US" dirty="0"/>
              <a:t>                 </a:t>
            </a:r>
            <a:r>
              <a:rPr lang="en-US" dirty="0">
                <a:solidFill>
                  <a:srgbClr val="000000"/>
                </a:solidFill>
              </a:rPr>
              <a:t>(</a:t>
            </a:r>
            <a:r>
              <a:rPr lang="en-US" dirty="0" err="1">
                <a:solidFill>
                  <a:srgbClr val="000000"/>
                </a:solidFill>
              </a:rPr>
              <a:t>zip_with</a:t>
            </a:r>
            <a:r>
              <a:rPr lang="en-US" dirty="0">
                <a:solidFill>
                  <a:srgbClr val="000000"/>
                </a:solidFill>
              </a:rPr>
              <a:t> </a:t>
            </a:r>
            <a:r>
              <a:rPr lang="en-US" dirty="0" err="1">
                <a:solidFill>
                  <a:srgbClr val="000000"/>
                </a:solidFill>
              </a:rPr>
              <a:t>C.mul</a:t>
            </a:r>
            <a:r>
              <a:rPr lang="en-US" dirty="0">
                <a:solidFill>
                  <a:schemeClr val="tx1"/>
                </a:solidFill>
              </a:rPr>
              <a:t> </a:t>
            </a:r>
            <a:r>
              <a:rPr lang="en-US" dirty="0" err="1">
                <a:solidFill>
                  <a:schemeClr val="tx1"/>
                </a:solidFill>
              </a:rPr>
              <a:t>xs</a:t>
            </a:r>
            <a:r>
              <a:rPr lang="en-US" dirty="0">
                <a:solidFill>
                  <a:schemeClr val="tx1"/>
                </a:solidFill>
              </a:rPr>
              <a:t> </a:t>
            </a:r>
            <a:r>
              <a:rPr lang="en-US" dirty="0" err="1">
                <a:solidFill>
                  <a:schemeClr val="tx1"/>
                </a:solidFill>
              </a:rPr>
              <a:t>ys</a:t>
            </a:r>
            <a:r>
              <a:rPr lang="en-US" dirty="0">
                <a:solidFill>
                  <a:schemeClr val="tx1"/>
                </a:solidFill>
              </a:rPr>
              <a:t>).</a:t>
            </a:r>
          </a:p>
          <a:p>
            <a:pPr algn="l" defTabSz="457200">
              <a:defRPr sz="1900" b="0" spc="-133">
                <a:solidFill>
                  <a:srgbClr val="0000FF"/>
                </a:solidFill>
                <a:latin typeface="Iosevka"/>
                <a:ea typeface="Iosevka"/>
                <a:cs typeface="Iosevka"/>
                <a:sym typeface="Iosevka"/>
              </a:defRPr>
            </a:pPr>
            <a:endParaRPr dirty="0"/>
          </a:p>
          <a:p>
            <a:pPr algn="l" defTabSz="457200">
              <a:defRPr sz="1900" b="0" spc="-133">
                <a:latin typeface="Iosevka"/>
                <a:ea typeface="Iosevka"/>
                <a:cs typeface="Iosevka"/>
                <a:sym typeface="Iosevka"/>
              </a:defRPr>
            </a:pPr>
            <a:r>
              <a:rPr dirty="0" err="1">
                <a:solidFill>
                  <a:schemeClr val="accent1">
                    <a:lumOff val="-13575"/>
                  </a:schemeClr>
                </a:solidFill>
              </a:rPr>
              <a:t>CertiCoq</a:t>
            </a:r>
            <a:r>
              <a:rPr dirty="0">
                <a:solidFill>
                  <a:schemeClr val="accent1">
                    <a:lumOff val="-13575"/>
                  </a:schemeClr>
                </a:solidFill>
              </a:rPr>
              <a:t> Compile</a:t>
            </a:r>
            <a:r>
              <a:rPr dirty="0"/>
              <a:t> </a:t>
            </a:r>
            <a:r>
              <a:rPr lang="en-US" dirty="0" err="1"/>
              <a:t>dot_product</a:t>
            </a:r>
            <a:r>
              <a:rPr dirty="0"/>
              <a:t>.</a:t>
            </a:r>
          </a:p>
          <a:p>
            <a:pPr algn="l" defTabSz="457200">
              <a:defRPr sz="1900" b="0" spc="-133">
                <a:latin typeface="Iosevka"/>
                <a:ea typeface="Iosevka"/>
                <a:cs typeface="Iosevka"/>
                <a:sym typeface="Iosevka"/>
              </a:defRPr>
            </a:pPr>
            <a:r>
              <a:rPr dirty="0" err="1">
                <a:solidFill>
                  <a:schemeClr val="accent1">
                    <a:lumOff val="-13575"/>
                  </a:schemeClr>
                </a:solidFill>
              </a:rPr>
              <a:t>CertiCoq</a:t>
            </a:r>
            <a:r>
              <a:rPr dirty="0">
                <a:solidFill>
                  <a:schemeClr val="accent1">
                    <a:lumOff val="-13575"/>
                  </a:schemeClr>
                </a:solidFill>
              </a:rPr>
              <a:t> Generate Glue</a:t>
            </a:r>
            <a:r>
              <a:rPr dirty="0"/>
              <a:t> [ </a:t>
            </a:r>
            <a:r>
              <a:rPr dirty="0" err="1"/>
              <a:t>nat</a:t>
            </a:r>
            <a:r>
              <a:rPr lang="en-US" dirty="0"/>
              <a:t>, list</a:t>
            </a:r>
            <a:r>
              <a:rPr dirty="0"/>
              <a:t> ].</a:t>
            </a:r>
          </a:p>
        </p:txBody>
      </p:sp>
      <p:grpSp>
        <p:nvGrpSpPr>
          <p:cNvPr id="7" name="Group 6">
            <a:extLst>
              <a:ext uri="{FF2B5EF4-FFF2-40B4-BE49-F238E27FC236}">
                <a16:creationId xmlns:a16="http://schemas.microsoft.com/office/drawing/2014/main" id="{F896F774-AA95-E693-D7F0-FBDFC85DCD61}"/>
              </a:ext>
            </a:extLst>
          </p:cNvPr>
          <p:cNvGrpSpPr/>
          <p:nvPr/>
        </p:nvGrpSpPr>
        <p:grpSpPr>
          <a:xfrm>
            <a:off x="430336" y="3499300"/>
            <a:ext cx="11076937" cy="2057437"/>
            <a:chOff x="430336" y="2584900"/>
            <a:chExt cx="11076937" cy="2057437"/>
          </a:xfrm>
        </p:grpSpPr>
        <p:sp>
          <p:nvSpPr>
            <p:cNvPr id="4" name="Rounded Rectangle 3">
              <a:extLst>
                <a:ext uri="{FF2B5EF4-FFF2-40B4-BE49-F238E27FC236}">
                  <a16:creationId xmlns:a16="http://schemas.microsoft.com/office/drawing/2014/main" id="{70E146A5-E36C-D683-6D75-4A51D6CB41F5}"/>
                </a:ext>
              </a:extLst>
            </p:cNvPr>
            <p:cNvSpPr/>
            <p:nvPr/>
          </p:nvSpPr>
          <p:spPr>
            <a:xfrm>
              <a:off x="646052" y="4284610"/>
              <a:ext cx="4090071" cy="357727"/>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5" name="Rounded Rectangle 4">
              <a:extLst>
                <a:ext uri="{FF2B5EF4-FFF2-40B4-BE49-F238E27FC236}">
                  <a16:creationId xmlns:a16="http://schemas.microsoft.com/office/drawing/2014/main" id="{4F57042B-0F08-0025-77BC-1E40FECD389E}"/>
                </a:ext>
              </a:extLst>
            </p:cNvPr>
            <p:cNvSpPr/>
            <p:nvPr/>
          </p:nvSpPr>
          <p:spPr>
            <a:xfrm>
              <a:off x="6612653" y="2651919"/>
              <a:ext cx="4894620" cy="1797732"/>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6" name="Rounded Rectangle 5">
              <a:extLst>
                <a:ext uri="{FF2B5EF4-FFF2-40B4-BE49-F238E27FC236}">
                  <a16:creationId xmlns:a16="http://schemas.microsoft.com/office/drawing/2014/main" id="{CD97E004-2A47-FF6B-9AA4-089B5F7B086F}"/>
                </a:ext>
              </a:extLst>
            </p:cNvPr>
            <p:cNvSpPr/>
            <p:nvPr/>
          </p:nvSpPr>
          <p:spPr>
            <a:xfrm>
              <a:off x="430336" y="2584900"/>
              <a:ext cx="3106614" cy="310700"/>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grpSp>
      <p:pic>
        <p:nvPicPr>
          <p:cNvPr id="3" name="veri without text.png" descr="veri without text.png">
            <a:extLst>
              <a:ext uri="{FF2B5EF4-FFF2-40B4-BE49-F238E27FC236}">
                <a16:creationId xmlns:a16="http://schemas.microsoft.com/office/drawing/2014/main" id="{3C6D346A-419D-51F9-31E1-36957AC089D9}"/>
              </a:ext>
            </a:extLst>
          </p:cNvPr>
          <p:cNvPicPr>
            <a:picLocks noChangeAspect="1"/>
          </p:cNvPicPr>
          <p:nvPr/>
        </p:nvPicPr>
        <p:blipFill>
          <a:blip r:embed="rId3"/>
          <a:stretch>
            <a:fillRect/>
          </a:stretch>
        </p:blipFill>
        <p:spPr>
          <a:xfrm>
            <a:off x="2826950" y="348807"/>
            <a:ext cx="923890" cy="877464"/>
          </a:xfrm>
          <a:prstGeom prst="rect">
            <a:avLst/>
          </a:prstGeom>
          <a:ln w="12700">
            <a:miter lim="400000"/>
          </a:ln>
        </p:spPr>
      </p:pic>
      <p:pic>
        <p:nvPicPr>
          <p:cNvPr id="8" name="ffi without text.png" descr="ffi without text.png">
            <a:extLst>
              <a:ext uri="{FF2B5EF4-FFF2-40B4-BE49-F238E27FC236}">
                <a16:creationId xmlns:a16="http://schemas.microsoft.com/office/drawing/2014/main" id="{BC36DBB2-265A-C04F-640C-049AA1FD7CD8}"/>
              </a:ext>
            </a:extLst>
          </p:cNvPr>
          <p:cNvPicPr>
            <a:picLocks noChangeAspect="1"/>
          </p:cNvPicPr>
          <p:nvPr/>
        </p:nvPicPr>
        <p:blipFill>
          <a:blip r:embed="rId4"/>
          <a:stretch>
            <a:fillRect/>
          </a:stretch>
        </p:blipFill>
        <p:spPr>
          <a:xfrm rot="5400000">
            <a:off x="9229520" y="364703"/>
            <a:ext cx="972773" cy="923890"/>
          </a:xfrm>
          <a:prstGeom prst="rect">
            <a:avLst/>
          </a:prstGeom>
          <a:ln w="12700">
            <a:miter lim="400000"/>
          </a:ln>
        </p:spPr>
      </p:pic>
    </p:spTree>
    <p:extLst>
      <p:ext uri="{BB962C8B-B14F-4D97-AF65-F5344CB8AC3E}">
        <p14:creationId xmlns:p14="http://schemas.microsoft.com/office/powerpoint/2010/main" val="3487439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78279-15CB-9238-9AC2-DB9BCFA0540F}"/>
            </a:ext>
          </a:extLst>
        </p:cNvPr>
        <p:cNvGrpSpPr/>
        <p:nvPr/>
      </p:nvGrpSpPr>
      <p:grpSpPr>
        <a:xfrm>
          <a:off x="0" y="0"/>
          <a:ext cx="0" cy="0"/>
          <a:chOff x="0" y="0"/>
          <a:chExt cx="0" cy="0"/>
        </a:xfrm>
      </p:grpSpPr>
      <p:sp>
        <p:nvSpPr>
          <p:cNvPr id="161" name="Slide Number">
            <a:extLst>
              <a:ext uri="{FF2B5EF4-FFF2-40B4-BE49-F238E27FC236}">
                <a16:creationId xmlns:a16="http://schemas.microsoft.com/office/drawing/2014/main" id="{1EDA3106-82C6-F9F0-DED0-A187FEB322DE}"/>
              </a:ext>
            </a:extLst>
          </p:cNvP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grpSp>
        <p:nvGrpSpPr>
          <p:cNvPr id="170" name="Group">
            <a:extLst>
              <a:ext uri="{FF2B5EF4-FFF2-40B4-BE49-F238E27FC236}">
                <a16:creationId xmlns:a16="http://schemas.microsoft.com/office/drawing/2014/main" id="{C50E7077-F712-966F-7E7B-0DE3B48D3721}"/>
              </a:ext>
            </a:extLst>
          </p:cNvPr>
          <p:cNvGrpSpPr/>
          <p:nvPr/>
        </p:nvGrpSpPr>
        <p:grpSpPr>
          <a:xfrm>
            <a:off x="3992326" y="667432"/>
            <a:ext cx="8819311" cy="8418736"/>
            <a:chOff x="0" y="0"/>
            <a:chExt cx="8819310" cy="8418734"/>
          </a:xfrm>
        </p:grpSpPr>
        <p:grpSp>
          <p:nvGrpSpPr>
            <p:cNvPr id="166" name="Group">
              <a:extLst>
                <a:ext uri="{FF2B5EF4-FFF2-40B4-BE49-F238E27FC236}">
                  <a16:creationId xmlns:a16="http://schemas.microsoft.com/office/drawing/2014/main" id="{049CBE17-1500-6014-2A8A-E3385DB67AA1}"/>
                </a:ext>
              </a:extLst>
            </p:cNvPr>
            <p:cNvGrpSpPr/>
            <p:nvPr/>
          </p:nvGrpSpPr>
          <p:grpSpPr>
            <a:xfrm>
              <a:off x="0" y="0"/>
              <a:ext cx="8819310" cy="8418734"/>
              <a:chOff x="0" y="0"/>
              <a:chExt cx="8819309" cy="8418733"/>
            </a:xfrm>
          </p:grpSpPr>
          <p:sp>
            <p:nvSpPr>
              <p:cNvPr id="162" name="Rounded Rectangle">
                <a:extLst>
                  <a:ext uri="{FF2B5EF4-FFF2-40B4-BE49-F238E27FC236}">
                    <a16:creationId xmlns:a16="http://schemas.microsoft.com/office/drawing/2014/main" id="{8697434D-11BF-421A-1ABD-220F6FE80DCB}"/>
                  </a:ext>
                </a:extLst>
              </p:cNvPr>
              <p:cNvSpPr/>
              <p:nvPr/>
            </p:nvSpPr>
            <p:spPr>
              <a:xfrm>
                <a:off x="0" y="25400"/>
                <a:ext cx="8819309" cy="839333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229C35C4-BF74-97E6-4754-4BE4BD65DB01}"/>
                  </a:ext>
                </a:extLst>
              </p:cNvPr>
              <p:cNvGrpSpPr/>
              <p:nvPr/>
            </p:nvGrpSpPr>
            <p:grpSpPr>
              <a:xfrm>
                <a:off x="0" y="0"/>
                <a:ext cx="8819309" cy="353171"/>
                <a:chOff x="0" y="0"/>
                <a:chExt cx="8819308" cy="353170"/>
              </a:xfrm>
            </p:grpSpPr>
            <p:sp>
              <p:nvSpPr>
                <p:cNvPr id="163" name="Rounded Rectangle">
                  <a:extLst>
                    <a:ext uri="{FF2B5EF4-FFF2-40B4-BE49-F238E27FC236}">
                      <a16:creationId xmlns:a16="http://schemas.microsoft.com/office/drawing/2014/main" id="{7D6E6DA1-EE01-10FA-1F27-9E7F2D57CA1C}"/>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26A37FF0-7569-031A-2F64-4AC7A8BBC558}"/>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46A931D7-9671-E0F4-3C0C-5EC81B371EBC}"/>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5DE99EB0-0580-13C4-B244-CCB11C060119}"/>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D8B54D51-BF70-15FD-BD44-4BFB9855466D}"/>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1BA09713-A5DF-E630-8060-C60695E215EA}"/>
              </a:ext>
            </a:extLst>
          </p:cNvPr>
          <p:cNvSpPr txBox="1"/>
          <p:nvPr/>
        </p:nvSpPr>
        <p:spPr>
          <a:xfrm>
            <a:off x="4069432" y="1105645"/>
            <a:ext cx="9142256" cy="5886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accent1">
                    <a:lumMod val="75000"/>
                  </a:schemeClr>
                </a:solidFill>
              </a:rPr>
              <a:t>Definition</a:t>
            </a:r>
            <a:r>
              <a:rPr lang="en-US" sz="1800" dirty="0">
                <a:solidFill>
                  <a:schemeClr val="tx1"/>
                </a:solidFill>
              </a:rPr>
              <a:t> uint63_to_nat_spec : ident * </a:t>
            </a:r>
            <a:r>
              <a:rPr lang="en-US" sz="1800" dirty="0" err="1">
                <a:solidFill>
                  <a:schemeClr val="tx1"/>
                </a:solidFill>
              </a:rPr>
              <a:t>funspec</a:t>
            </a:r>
            <a:r>
              <a:rPr lang="en-US" sz="18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DECLARE</a:t>
            </a:r>
            <a:r>
              <a:rPr lang="en-US" sz="1800" dirty="0">
                <a:solidFill>
                  <a:schemeClr val="tx1"/>
                </a:solidFill>
              </a:rPr>
              <a:t> _uint63_to_nat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WITH</a:t>
            </a:r>
            <a:r>
              <a:rPr lang="en-US" sz="1800" dirty="0">
                <a:solidFill>
                  <a:schemeClr val="tx1"/>
                </a:solidFill>
              </a:rPr>
              <a:t> </a:t>
            </a:r>
            <a:r>
              <a:rPr lang="en-US" sz="1800" dirty="0" err="1">
                <a:solidFill>
                  <a:schemeClr val="tx1"/>
                </a:solidFill>
              </a:rPr>
              <a:t>gv</a:t>
            </a:r>
            <a:r>
              <a:rPr lang="en-US" sz="1800" dirty="0">
                <a:solidFill>
                  <a:schemeClr val="tx1"/>
                </a:solidFill>
              </a:rPr>
              <a:t> : </a:t>
            </a:r>
            <a:r>
              <a:rPr lang="en-US" sz="1800" dirty="0" err="1">
                <a:solidFill>
                  <a:schemeClr val="tx1"/>
                </a:solidFill>
              </a:rPr>
              <a:t>gvars</a:t>
            </a:r>
            <a:r>
              <a:rPr lang="en-US" sz="1800" dirty="0">
                <a:solidFill>
                  <a:schemeClr val="tx1"/>
                </a:solidFill>
              </a:rPr>
              <a:t>, g : graph, roots : </a:t>
            </a:r>
            <a:r>
              <a:rPr lang="en-US" sz="1800" dirty="0" err="1">
                <a:solidFill>
                  <a:schemeClr val="tx1"/>
                </a:solidFill>
              </a:rPr>
              <a:t>roots_t</a:t>
            </a:r>
            <a:r>
              <a:rPr lang="en-US" sz="1800" dirty="0">
                <a:solidFill>
                  <a:schemeClr val="tx1"/>
                </a:solidFill>
              </a:rPr>
              <a:t>, </a:t>
            </a:r>
            <a:r>
              <a:rPr lang="en-US" sz="1800" dirty="0" err="1">
                <a:solidFill>
                  <a:schemeClr val="tx1"/>
                </a:solidFill>
              </a:rPr>
              <a:t>sh</a:t>
            </a:r>
            <a:r>
              <a:rPr lang="en-US" sz="1800" dirty="0">
                <a:solidFill>
                  <a:schemeClr val="tx1"/>
                </a:solidFill>
              </a:rPr>
              <a:t> : share, x : {_: FM.uint63 &amp; unit},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p : </a:t>
            </a:r>
            <a:r>
              <a:rPr lang="en-US" sz="1800" dirty="0" err="1">
                <a:solidFill>
                  <a:schemeClr val="tx1"/>
                </a:solidFill>
              </a:rPr>
              <a:t>rep_type</a:t>
            </a:r>
            <a:r>
              <a:rPr lang="en-US" sz="1800" dirty="0">
                <a:solidFill>
                  <a:schemeClr val="tx1"/>
                </a:solidFill>
              </a:rPr>
              <a:t>, </a:t>
            </a:r>
            <a:r>
              <a:rPr lang="en-US" sz="1800" dirty="0" err="1">
                <a:solidFill>
                  <a:schemeClr val="tx1"/>
                </a:solidFill>
              </a:rPr>
              <a:t>ti</a:t>
            </a:r>
            <a:r>
              <a:rPr lang="en-US" sz="1800" dirty="0">
                <a:solidFill>
                  <a:schemeClr val="tx1"/>
                </a:solidFill>
              </a:rPr>
              <a:t> : </a:t>
            </a:r>
            <a:r>
              <a:rPr lang="en-US" sz="1800" dirty="0" err="1">
                <a:solidFill>
                  <a:schemeClr val="tx1"/>
                </a:solidFill>
              </a:rPr>
              <a:t>val</a:t>
            </a:r>
            <a:r>
              <a:rPr lang="en-US" sz="1800" dirty="0">
                <a:solidFill>
                  <a:schemeClr val="tx1"/>
                </a:solidFill>
              </a:rPr>
              <a:t>, outlier : </a:t>
            </a:r>
            <a:r>
              <a:rPr lang="en-US" sz="1800" dirty="0" err="1">
                <a:solidFill>
                  <a:schemeClr val="tx1"/>
                </a:solidFill>
              </a:rPr>
              <a:t>outlier_t</a:t>
            </a:r>
            <a:r>
              <a:rPr lang="en-US" sz="1800" dirty="0">
                <a:solidFill>
                  <a:schemeClr val="tx1"/>
                </a:solidFill>
              </a:rPr>
              <a:t>, </a:t>
            </a:r>
            <a:r>
              <a:rPr lang="en-US" sz="1800" dirty="0" err="1">
                <a:solidFill>
                  <a:schemeClr val="tx1"/>
                </a:solidFill>
              </a:rPr>
              <a:t>t_info</a:t>
            </a:r>
            <a:r>
              <a:rPr lang="en-US" sz="1800" dirty="0">
                <a:solidFill>
                  <a:schemeClr val="tx1"/>
                </a:solidFill>
              </a:rPr>
              <a:t> : </a:t>
            </a:r>
            <a:r>
              <a:rPr lang="en-US" sz="1800" dirty="0" err="1">
                <a:solidFill>
                  <a:schemeClr val="tx1"/>
                </a:solidFill>
              </a:rPr>
              <a:t>thread_info</a:t>
            </a:r>
            <a:endParaRPr lang="en-US" sz="18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PRE</a:t>
            </a:r>
            <a:r>
              <a:rPr lang="en-US" sz="1800" dirty="0">
                <a:solidFill>
                  <a:schemeClr val="tx1"/>
                </a:solidFill>
              </a:rPr>
              <a:t> [ </a:t>
            </a:r>
            <a:r>
              <a:rPr lang="en-US" sz="1800" dirty="0" err="1">
                <a:solidFill>
                  <a:schemeClr val="tx1"/>
                </a:solidFill>
              </a:rPr>
              <a:t>thread_info</a:t>
            </a:r>
            <a:r>
              <a:rPr lang="en-US" sz="1800" dirty="0">
                <a:solidFill>
                  <a:schemeClr val="tx1"/>
                </a:solidFill>
              </a:rPr>
              <a:t>; </a:t>
            </a:r>
            <a:r>
              <a:rPr lang="en-US" sz="1800" dirty="0" err="1">
                <a:solidFill>
                  <a:schemeClr val="tx1"/>
                </a:solidFill>
              </a:rPr>
              <a:t>int_or_ptr_type</a:t>
            </a:r>
            <a:r>
              <a:rPr lang="en-US" sz="18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PROP</a:t>
            </a:r>
            <a:r>
              <a:rPr lang="en-US" sz="1800" dirty="0">
                <a:solidFill>
                  <a:schemeClr val="tx1"/>
                </a:solidFill>
              </a:rPr>
              <a:t> (</a:t>
            </a:r>
            <a:r>
              <a:rPr lang="en-US" sz="1800" dirty="0" err="1">
                <a:solidFill>
                  <a:schemeClr val="tx1"/>
                </a:solidFill>
              </a:rPr>
              <a:t>writable_share</a:t>
            </a:r>
            <a:r>
              <a:rPr lang="en-US" sz="1800" dirty="0">
                <a:solidFill>
                  <a:schemeClr val="tx1"/>
                </a:solidFill>
              </a:rPr>
              <a:t> </a:t>
            </a:r>
            <a:r>
              <a:rPr lang="en-US" sz="1800" dirty="0" err="1">
                <a:solidFill>
                  <a:schemeClr val="tx1"/>
                </a:solidFill>
              </a:rPr>
              <a:t>sh</a:t>
            </a:r>
            <a:r>
              <a:rPr lang="en-US" sz="1800" dirty="0">
                <a:solidFill>
                  <a:schemeClr val="tx1"/>
                </a:solidFill>
              </a:rPr>
              <a:t>; @</a:t>
            </a:r>
            <a:r>
              <a:rPr lang="en-US" sz="1800" dirty="0" err="1">
                <a:solidFill>
                  <a:schemeClr val="tx1"/>
                </a:solidFill>
              </a:rPr>
              <a:t>graph_predicate</a:t>
            </a:r>
            <a:r>
              <a:rPr lang="en-US" sz="1800" dirty="0">
                <a:solidFill>
                  <a:schemeClr val="tx1"/>
                </a:solidFill>
              </a:rPr>
              <a:t> FM.uint63 g outlier (projT1 x) p)</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PARAMS</a:t>
            </a:r>
            <a:r>
              <a:rPr lang="en-US" sz="1800" dirty="0">
                <a:solidFill>
                  <a:schemeClr val="tx1"/>
                </a:solidFill>
              </a:rPr>
              <a:t> (</a:t>
            </a:r>
            <a:r>
              <a:rPr lang="en-US" sz="1800" dirty="0" err="1">
                <a:solidFill>
                  <a:schemeClr val="tx1"/>
                </a:solidFill>
              </a:rPr>
              <a:t>ti</a:t>
            </a:r>
            <a:r>
              <a:rPr lang="en-US" sz="1800" dirty="0">
                <a:solidFill>
                  <a:schemeClr val="tx1"/>
                </a:solidFill>
              </a:rPr>
              <a:t>, </a:t>
            </a:r>
            <a:r>
              <a:rPr lang="en-US" sz="1800" dirty="0" err="1">
                <a:solidFill>
                  <a:schemeClr val="tx1"/>
                </a:solidFill>
              </a:rPr>
              <a:t>rep_type_val</a:t>
            </a:r>
            <a:r>
              <a:rPr lang="en-US" sz="1800" dirty="0">
                <a:solidFill>
                  <a:schemeClr val="tx1"/>
                </a:solidFill>
              </a:rPr>
              <a:t> g p)</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GLOBALS</a:t>
            </a:r>
            <a:r>
              <a:rPr lang="en-US" sz="1800" dirty="0">
                <a:solidFill>
                  <a:schemeClr val="tx1"/>
                </a:solidFill>
              </a:rPr>
              <a:t> (</a:t>
            </a:r>
            <a:r>
              <a:rPr lang="en-US" sz="1800" dirty="0" err="1">
                <a:solidFill>
                  <a:schemeClr val="tx1"/>
                </a:solidFill>
              </a:rPr>
              <a:t>gv</a:t>
            </a:r>
            <a:r>
              <a:rPr lang="en-US" sz="18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SEP</a:t>
            </a:r>
            <a:r>
              <a:rPr lang="en-US" sz="1800" dirty="0">
                <a:solidFill>
                  <a:schemeClr val="tx1"/>
                </a:solidFill>
              </a:rPr>
              <a:t> (</a:t>
            </a:r>
            <a:r>
              <a:rPr lang="en-US" sz="1800" dirty="0" err="1">
                <a:solidFill>
                  <a:schemeClr val="tx1"/>
                </a:solidFill>
              </a:rPr>
              <a:t>full_gc</a:t>
            </a:r>
            <a:r>
              <a:rPr lang="en-US" sz="1800" dirty="0">
                <a:solidFill>
                  <a:schemeClr val="tx1"/>
                </a:solidFill>
              </a:rPr>
              <a:t> g </a:t>
            </a:r>
            <a:r>
              <a:rPr lang="en-US" sz="1800" dirty="0" err="1">
                <a:solidFill>
                  <a:schemeClr val="tx1"/>
                </a:solidFill>
              </a:rPr>
              <a:t>t_info</a:t>
            </a:r>
            <a:r>
              <a:rPr lang="en-US" sz="1800" dirty="0">
                <a:solidFill>
                  <a:schemeClr val="tx1"/>
                </a:solidFill>
              </a:rPr>
              <a:t> roots outlier </a:t>
            </a:r>
            <a:r>
              <a:rPr lang="en-US" sz="1800" dirty="0" err="1">
                <a:solidFill>
                  <a:schemeClr val="tx1"/>
                </a:solidFill>
              </a:rPr>
              <a:t>ti</a:t>
            </a:r>
            <a:r>
              <a:rPr lang="en-US" sz="1800" dirty="0">
                <a:solidFill>
                  <a:schemeClr val="tx1"/>
                </a:solidFill>
              </a:rPr>
              <a:t> </a:t>
            </a:r>
            <a:r>
              <a:rPr lang="en-US" sz="1800" dirty="0" err="1">
                <a:solidFill>
                  <a:schemeClr val="tx1"/>
                </a:solidFill>
              </a:rPr>
              <a:t>sh</a:t>
            </a:r>
            <a:r>
              <a:rPr lang="en-US" sz="1800" dirty="0">
                <a:solidFill>
                  <a:schemeClr val="tx1"/>
                </a:solidFill>
              </a:rPr>
              <a:t> </a:t>
            </a:r>
            <a:r>
              <a:rPr lang="en-US" sz="1800" dirty="0" err="1">
                <a:solidFill>
                  <a:schemeClr val="tx1"/>
                </a:solidFill>
              </a:rPr>
              <a:t>gv</a:t>
            </a:r>
            <a:r>
              <a:rPr lang="en-US" sz="1800" dirty="0">
                <a:solidFill>
                  <a:schemeClr val="tx1"/>
                </a:solidFill>
              </a:rPr>
              <a:t>; </a:t>
            </a:r>
            <a:r>
              <a:rPr lang="en-US" sz="1800" dirty="0" err="1">
                <a:solidFill>
                  <a:schemeClr val="tx1"/>
                </a:solidFill>
              </a:rPr>
              <a:t>mem_mgr</a:t>
            </a:r>
            <a:r>
              <a:rPr lang="en-US" sz="1800" dirty="0">
                <a:solidFill>
                  <a:schemeClr val="tx1"/>
                </a:solidFill>
              </a:rPr>
              <a:t> </a:t>
            </a:r>
            <a:r>
              <a:rPr lang="en-US" sz="1800" dirty="0" err="1">
                <a:solidFill>
                  <a:schemeClr val="tx1"/>
                </a:solidFill>
              </a:rPr>
              <a:t>gv</a:t>
            </a:r>
            <a:r>
              <a:rPr lang="en-US" sz="18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POST</a:t>
            </a:r>
            <a:r>
              <a:rPr lang="en-US" sz="1800" dirty="0">
                <a:solidFill>
                  <a:schemeClr val="tx1"/>
                </a:solidFill>
              </a:rPr>
              <a:t> [ </a:t>
            </a:r>
            <a:r>
              <a:rPr lang="en-US" sz="1800" dirty="0" err="1">
                <a:solidFill>
                  <a:schemeClr val="tx1"/>
                </a:solidFill>
              </a:rPr>
              <a:t>int_or_ptr_type</a:t>
            </a:r>
            <a:r>
              <a:rPr lang="en-US" sz="18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EX</a:t>
            </a:r>
            <a:r>
              <a:rPr lang="en-US" sz="1800" dirty="0">
                <a:solidFill>
                  <a:schemeClr val="tx1"/>
                </a:solidFill>
              </a:rPr>
              <a:t> (p' : </a:t>
            </a:r>
            <a:r>
              <a:rPr lang="en-US" sz="1800" dirty="0" err="1">
                <a:solidFill>
                  <a:schemeClr val="tx1"/>
                </a:solidFill>
              </a:rPr>
              <a:t>rep_type</a:t>
            </a:r>
            <a:r>
              <a:rPr lang="en-US" sz="1800" dirty="0">
                <a:solidFill>
                  <a:schemeClr val="tx1"/>
                </a:solidFill>
              </a:rPr>
              <a:t>) (g' : graph) (roots': </a:t>
            </a:r>
            <a:r>
              <a:rPr lang="en-US" sz="1800" dirty="0" err="1">
                <a:solidFill>
                  <a:schemeClr val="tx1"/>
                </a:solidFill>
              </a:rPr>
              <a:t>roots_t</a:t>
            </a:r>
            <a:r>
              <a:rPr lang="en-US" sz="1800" dirty="0">
                <a:solidFill>
                  <a:schemeClr val="tx1"/>
                </a:solidFill>
              </a:rPr>
              <a:t>) (</a:t>
            </a:r>
            <a:r>
              <a:rPr lang="en-US" sz="1800" dirty="0" err="1">
                <a:solidFill>
                  <a:schemeClr val="tx1"/>
                </a:solidFill>
              </a:rPr>
              <a:t>t_info</a:t>
            </a:r>
            <a:r>
              <a:rPr lang="en-US" sz="1800" dirty="0">
                <a:solidFill>
                  <a:schemeClr val="tx1"/>
                </a:solidFill>
              </a:rPr>
              <a:t>': </a:t>
            </a:r>
            <a:r>
              <a:rPr lang="en-US" sz="1800" dirty="0" err="1">
                <a:solidFill>
                  <a:schemeClr val="tx1"/>
                </a:solidFill>
              </a:rPr>
              <a:t>thread_info</a:t>
            </a:r>
            <a:r>
              <a:rPr lang="en-US" sz="18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PROP</a:t>
            </a:r>
            <a:r>
              <a:rPr lang="en-US" sz="1800" dirty="0">
                <a:solidFill>
                  <a:schemeClr val="tx1"/>
                </a:solidFill>
              </a:rPr>
              <a:t> (@</a:t>
            </a:r>
            <a:r>
              <a:rPr lang="en-US" sz="1800" dirty="0" err="1">
                <a:solidFill>
                  <a:schemeClr val="tx1"/>
                </a:solidFill>
              </a:rPr>
              <a:t>graph_predicate</a:t>
            </a:r>
            <a:r>
              <a:rPr lang="en-US" sz="1800" dirty="0">
                <a:solidFill>
                  <a:schemeClr val="tx1"/>
                </a:solidFill>
              </a:rPr>
              <a:t> </a:t>
            </a:r>
            <a:r>
              <a:rPr lang="en-US" sz="1800" dirty="0" err="1">
                <a:solidFill>
                  <a:schemeClr val="tx1"/>
                </a:solidFill>
              </a:rPr>
              <a:t>nat</a:t>
            </a:r>
            <a:r>
              <a:rPr lang="en-US" sz="1800" dirty="0">
                <a:solidFill>
                  <a:schemeClr val="tx1"/>
                </a:solidFill>
              </a:rPr>
              <a:t> g' outlier ( </a:t>
            </a:r>
            <a:r>
              <a:rPr lang="en-US" sz="1800" dirty="0" err="1">
                <a:solidFill>
                  <a:schemeClr val="tx1"/>
                </a:solidFill>
              </a:rPr>
              <a:t>FM.to_nat</a:t>
            </a:r>
            <a:r>
              <a:rPr lang="en-US" sz="1800" dirty="0">
                <a:solidFill>
                  <a:schemeClr val="tx1"/>
                </a:solidFill>
              </a:rPr>
              <a:t> (projT1 x) ) p’;</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err="1">
                <a:solidFill>
                  <a:schemeClr val="tx1"/>
                </a:solidFill>
              </a:rPr>
              <a:t>gc_graph_iso</a:t>
            </a:r>
            <a:r>
              <a:rPr lang="en-US" sz="1800" dirty="0">
                <a:solidFill>
                  <a:schemeClr val="tx1"/>
                </a:solidFill>
              </a:rPr>
              <a:t> g roots g' roots’;</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err="1">
                <a:solidFill>
                  <a:schemeClr val="tx1"/>
                </a:solidFill>
              </a:rPr>
              <a:t>frame_shells_eq</a:t>
            </a:r>
            <a:r>
              <a:rPr lang="en-US" sz="1800" dirty="0">
                <a:solidFill>
                  <a:schemeClr val="tx1"/>
                </a:solidFill>
              </a:rPr>
              <a:t> (</a:t>
            </a:r>
            <a:r>
              <a:rPr lang="en-US" sz="1800" dirty="0" err="1">
                <a:solidFill>
                  <a:schemeClr val="tx1"/>
                </a:solidFill>
              </a:rPr>
              <a:t>ti_frames</a:t>
            </a:r>
            <a:r>
              <a:rPr lang="en-US" sz="1800" dirty="0">
                <a:solidFill>
                  <a:schemeClr val="tx1"/>
                </a:solidFill>
              </a:rPr>
              <a:t> </a:t>
            </a:r>
            <a:r>
              <a:rPr lang="en-US" sz="1800" dirty="0" err="1">
                <a:solidFill>
                  <a:schemeClr val="tx1"/>
                </a:solidFill>
              </a:rPr>
              <a:t>t_info</a:t>
            </a:r>
            <a:r>
              <a:rPr lang="en-US" sz="1800" dirty="0">
                <a:solidFill>
                  <a:schemeClr val="tx1"/>
                </a:solidFill>
              </a:rPr>
              <a:t>) (</a:t>
            </a:r>
            <a:r>
              <a:rPr lang="en-US" sz="1800" dirty="0" err="1">
                <a:solidFill>
                  <a:schemeClr val="tx1"/>
                </a:solidFill>
              </a:rPr>
              <a:t>ti_frames</a:t>
            </a:r>
            <a:r>
              <a:rPr lang="en-US" sz="1800" dirty="0">
                <a:solidFill>
                  <a:schemeClr val="tx1"/>
                </a:solidFill>
              </a:rPr>
              <a:t> </a:t>
            </a:r>
            <a:r>
              <a:rPr lang="en-US" sz="1800" dirty="0" err="1">
                <a:solidFill>
                  <a:schemeClr val="tx1"/>
                </a:solidFill>
              </a:rPr>
              <a:t>t_info</a:t>
            </a:r>
            <a:r>
              <a:rPr lang="en-US" sz="18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RETURN</a:t>
            </a:r>
            <a:r>
              <a:rPr lang="en-US" sz="1800" dirty="0">
                <a:solidFill>
                  <a:schemeClr val="tx1"/>
                </a:solidFill>
              </a:rPr>
              <a:t> (</a:t>
            </a:r>
            <a:r>
              <a:rPr lang="en-US" sz="1800" dirty="0" err="1">
                <a:solidFill>
                  <a:schemeClr val="tx1"/>
                </a:solidFill>
              </a:rPr>
              <a:t>rep_type_val</a:t>
            </a:r>
            <a:r>
              <a:rPr lang="en-US" sz="1800" dirty="0">
                <a:solidFill>
                  <a:schemeClr val="tx1"/>
                </a:solidFill>
              </a:rPr>
              <a:t> g' p’)</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SEP</a:t>
            </a:r>
            <a:r>
              <a:rPr lang="en-US" sz="1800" dirty="0">
                <a:solidFill>
                  <a:schemeClr val="tx1"/>
                </a:solidFill>
              </a:rPr>
              <a:t> (</a:t>
            </a:r>
            <a:r>
              <a:rPr lang="en-US" sz="1800" dirty="0" err="1">
                <a:solidFill>
                  <a:schemeClr val="tx1"/>
                </a:solidFill>
              </a:rPr>
              <a:t>full_gc</a:t>
            </a:r>
            <a:r>
              <a:rPr lang="en-US" sz="1800" dirty="0">
                <a:solidFill>
                  <a:schemeClr val="tx1"/>
                </a:solidFill>
              </a:rPr>
              <a:t> g' </a:t>
            </a:r>
            <a:r>
              <a:rPr lang="en-US" sz="1800" dirty="0" err="1">
                <a:solidFill>
                  <a:schemeClr val="tx1"/>
                </a:solidFill>
              </a:rPr>
              <a:t>t_info</a:t>
            </a:r>
            <a:r>
              <a:rPr lang="en-US" sz="1800" dirty="0">
                <a:solidFill>
                  <a:schemeClr val="tx1"/>
                </a:solidFill>
              </a:rPr>
              <a:t>' roots' outlier </a:t>
            </a:r>
            <a:r>
              <a:rPr lang="en-US" sz="1800" dirty="0" err="1">
                <a:solidFill>
                  <a:schemeClr val="tx1"/>
                </a:solidFill>
              </a:rPr>
              <a:t>ti</a:t>
            </a:r>
            <a:r>
              <a:rPr lang="en-US" sz="1800" dirty="0">
                <a:solidFill>
                  <a:schemeClr val="tx1"/>
                </a:solidFill>
              </a:rPr>
              <a:t> </a:t>
            </a:r>
            <a:r>
              <a:rPr lang="en-US" sz="1800" dirty="0" err="1">
                <a:solidFill>
                  <a:schemeClr val="tx1"/>
                </a:solidFill>
              </a:rPr>
              <a:t>sh</a:t>
            </a:r>
            <a:r>
              <a:rPr lang="en-US" sz="1800" dirty="0">
                <a:solidFill>
                  <a:schemeClr val="tx1"/>
                </a:solidFill>
              </a:rPr>
              <a:t> </a:t>
            </a:r>
            <a:r>
              <a:rPr lang="en-US" sz="1800" dirty="0" err="1">
                <a:solidFill>
                  <a:schemeClr val="tx1"/>
                </a:solidFill>
              </a:rPr>
              <a:t>gv</a:t>
            </a:r>
            <a:r>
              <a:rPr lang="en-US" sz="1800" dirty="0">
                <a:solidFill>
                  <a:schemeClr val="tx1"/>
                </a:solidFill>
              </a:rPr>
              <a:t>; </a:t>
            </a:r>
            <a:r>
              <a:rPr lang="en-US" sz="1800" dirty="0" err="1">
                <a:solidFill>
                  <a:schemeClr val="tx1"/>
                </a:solidFill>
              </a:rPr>
              <a:t>mem_mgr</a:t>
            </a:r>
            <a:r>
              <a:rPr lang="en-US" sz="1800" dirty="0">
                <a:solidFill>
                  <a:schemeClr val="tx1"/>
                </a:solidFill>
              </a:rPr>
              <a:t> </a:t>
            </a:r>
            <a:r>
              <a:rPr lang="en-US" sz="1800" dirty="0" err="1">
                <a:solidFill>
                  <a:schemeClr val="tx1"/>
                </a:solidFill>
              </a:rPr>
              <a:t>gv</a:t>
            </a:r>
            <a:r>
              <a:rPr lang="en-US" sz="18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endParaRPr lang="en-US" sz="18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18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18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1800" dirty="0">
              <a:solidFill>
                <a:schemeClr val="tx1"/>
              </a:solidFill>
            </a:endParaRPr>
          </a:p>
        </p:txBody>
      </p:sp>
      <p:sp>
        <p:nvSpPr>
          <p:cNvPr id="172" name="user's Coq code">
            <a:extLst>
              <a:ext uri="{FF2B5EF4-FFF2-40B4-BE49-F238E27FC236}">
                <a16:creationId xmlns:a16="http://schemas.microsoft.com/office/drawing/2014/main" id="{DD67DD74-358F-E179-E7E3-76CF39C7D6F4}"/>
              </a:ext>
            </a:extLst>
          </p:cNvPr>
          <p:cNvSpPr txBox="1"/>
          <p:nvPr/>
        </p:nvSpPr>
        <p:spPr>
          <a:xfrm>
            <a:off x="7558001" y="665074"/>
            <a:ext cx="1687963"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a:t>
            </a:r>
            <a:r>
              <a:rPr lang="en-US" dirty="0"/>
              <a:t>proof</a:t>
            </a:r>
            <a:endParaRPr dirty="0"/>
          </a:p>
        </p:txBody>
      </p:sp>
      <p:grpSp>
        <p:nvGrpSpPr>
          <p:cNvPr id="176" name="Group">
            <a:extLst>
              <a:ext uri="{FF2B5EF4-FFF2-40B4-BE49-F238E27FC236}">
                <a16:creationId xmlns:a16="http://schemas.microsoft.com/office/drawing/2014/main" id="{FB8B45CC-648B-96B4-7879-FB72ED31F8B7}"/>
              </a:ext>
            </a:extLst>
          </p:cNvPr>
          <p:cNvGrpSpPr/>
          <p:nvPr/>
        </p:nvGrpSpPr>
        <p:grpSpPr>
          <a:xfrm>
            <a:off x="0" y="6372087"/>
            <a:ext cx="10045422" cy="1025922"/>
            <a:chOff x="-4069803" y="9667"/>
            <a:chExt cx="10045420" cy="1025915"/>
          </a:xfrm>
        </p:grpSpPr>
        <p:sp>
          <p:nvSpPr>
            <p:cNvPr id="173" name="Rounded Rectangle">
              <a:extLst>
                <a:ext uri="{FF2B5EF4-FFF2-40B4-BE49-F238E27FC236}">
                  <a16:creationId xmlns:a16="http://schemas.microsoft.com/office/drawing/2014/main" id="{B481E8B7-76BF-2CD0-943A-690DAE5FEBC3}"/>
                </a:ext>
              </a:extLst>
            </p:cNvPr>
            <p:cNvSpPr/>
            <p:nvPr/>
          </p:nvSpPr>
          <p:spPr>
            <a:xfrm>
              <a:off x="0" y="47835"/>
              <a:ext cx="5975617" cy="599251"/>
            </a:xfrm>
            <a:prstGeom prst="roundRect">
              <a:avLst>
                <a:gd name="adj" fmla="val 20339"/>
              </a:avLst>
            </a:prstGeom>
            <a:noFill/>
            <a:ln w="38100" cap="flat">
              <a:solidFill>
                <a:srgbClr val="FF8D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highlight>
                  <a:srgbClr val="FF8D00"/>
                </a:highlight>
              </a:endParaRPr>
            </a:p>
          </p:txBody>
        </p:sp>
        <p:sp>
          <p:nvSpPr>
            <p:cNvPr id="174" name="Line">
              <a:extLst>
                <a:ext uri="{FF2B5EF4-FFF2-40B4-BE49-F238E27FC236}">
                  <a16:creationId xmlns:a16="http://schemas.microsoft.com/office/drawing/2014/main" id="{3A2874AC-92C2-ACCB-1009-259248B8D107}"/>
                </a:ext>
              </a:extLst>
            </p:cNvPr>
            <p:cNvSpPr/>
            <p:nvPr/>
          </p:nvSpPr>
          <p:spPr>
            <a:xfrm flipH="1" flipV="1">
              <a:off x="-1488072" y="389943"/>
              <a:ext cx="1488073" cy="0"/>
            </a:xfrm>
            <a:prstGeom prst="line">
              <a:avLst/>
            </a:prstGeom>
            <a:noFill/>
            <a:ln w="38100" cap="flat">
              <a:solidFill>
                <a:srgbClr val="FF8D00"/>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highlight>
                  <a:srgbClr val="FF8D00"/>
                </a:highlight>
              </a:endParaRPr>
            </a:p>
          </p:txBody>
        </p:sp>
        <p:sp>
          <p:nvSpPr>
            <p:cNvPr id="175" name="abstract type">
              <a:extLst>
                <a:ext uri="{FF2B5EF4-FFF2-40B4-BE49-F238E27FC236}">
                  <a16:creationId xmlns:a16="http://schemas.microsoft.com/office/drawing/2014/main" id="{96B3D59B-FEA1-E7B4-0177-C86B1F0658AC}"/>
                </a:ext>
              </a:extLst>
            </p:cNvPr>
            <p:cNvSpPr/>
            <p:nvPr/>
          </p:nvSpPr>
          <p:spPr>
            <a:xfrm>
              <a:off x="-4069803" y="9667"/>
              <a:ext cx="2581731" cy="102591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rgbClr val="FF8D00"/>
                  </a:solidFill>
                </a:rPr>
                <a:t>We claim that</a:t>
              </a:r>
            </a:p>
            <a:p>
              <a:r>
                <a:rPr lang="en-US" sz="2000" dirty="0">
                  <a:solidFill>
                    <a:srgbClr val="FF8D00"/>
                  </a:solidFill>
                </a:rPr>
                <a:t>the function body</a:t>
              </a:r>
              <a:r>
                <a:rPr sz="2000" dirty="0">
                  <a:solidFill>
                    <a:srgbClr val="FF8D00"/>
                  </a:solidFill>
                </a:rPr>
                <a:t> </a:t>
              </a:r>
              <a:r>
                <a:rPr lang="en-US" sz="2000" dirty="0">
                  <a:solidFill>
                    <a:srgbClr val="FF8D00"/>
                  </a:solidFill>
                </a:rPr>
                <a:t>satisfies this spec.</a:t>
              </a:r>
              <a:endParaRPr sz="2000" dirty="0">
                <a:solidFill>
                  <a:srgbClr val="FF8D00"/>
                </a:solidFill>
              </a:endParaRPr>
            </a:p>
          </p:txBody>
        </p:sp>
      </p:grpSp>
      <p:grpSp>
        <p:nvGrpSpPr>
          <p:cNvPr id="20" name="Group 19">
            <a:extLst>
              <a:ext uri="{FF2B5EF4-FFF2-40B4-BE49-F238E27FC236}">
                <a16:creationId xmlns:a16="http://schemas.microsoft.com/office/drawing/2014/main" id="{ECE36639-DA00-3538-AF0B-BF0DEFB16AF5}"/>
              </a:ext>
            </a:extLst>
          </p:cNvPr>
          <p:cNvGrpSpPr/>
          <p:nvPr/>
        </p:nvGrpSpPr>
        <p:grpSpPr>
          <a:xfrm>
            <a:off x="4735892" y="1670402"/>
            <a:ext cx="6864726" cy="5683451"/>
            <a:chOff x="3061472" y="1670402"/>
            <a:chExt cx="6864726" cy="5683451"/>
          </a:xfrm>
        </p:grpSpPr>
        <p:sp>
          <p:nvSpPr>
            <p:cNvPr id="10" name="Rounded Rectangle 9">
              <a:extLst>
                <a:ext uri="{FF2B5EF4-FFF2-40B4-BE49-F238E27FC236}">
                  <a16:creationId xmlns:a16="http://schemas.microsoft.com/office/drawing/2014/main" id="{937A1C28-EDDC-544B-30B3-6EFDDAC8AB66}"/>
                </a:ext>
              </a:extLst>
            </p:cNvPr>
            <p:cNvSpPr/>
            <p:nvPr/>
          </p:nvSpPr>
          <p:spPr>
            <a:xfrm>
              <a:off x="8889776" y="1670402"/>
              <a:ext cx="1036422"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FM.uint63</a:t>
              </a:r>
            </a:p>
          </p:txBody>
        </p:sp>
        <p:sp>
          <p:nvSpPr>
            <p:cNvPr id="16" name="Rounded Rectangle 15">
              <a:extLst>
                <a:ext uri="{FF2B5EF4-FFF2-40B4-BE49-F238E27FC236}">
                  <a16:creationId xmlns:a16="http://schemas.microsoft.com/office/drawing/2014/main" id="{C017466A-8282-A55B-1BF2-4E4574B32111}"/>
                </a:ext>
              </a:extLst>
            </p:cNvPr>
            <p:cNvSpPr/>
            <p:nvPr/>
          </p:nvSpPr>
          <p:spPr>
            <a:xfrm>
              <a:off x="6846981" y="2524987"/>
              <a:ext cx="1036422"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FM.uint63</a:t>
              </a:r>
            </a:p>
          </p:txBody>
        </p:sp>
        <p:sp>
          <p:nvSpPr>
            <p:cNvPr id="17" name="Rounded Rectangle 16">
              <a:extLst>
                <a:ext uri="{FF2B5EF4-FFF2-40B4-BE49-F238E27FC236}">
                  <a16:creationId xmlns:a16="http://schemas.microsoft.com/office/drawing/2014/main" id="{626FB3CD-9406-6602-92BE-6C4D2B4FB3D3}"/>
                </a:ext>
              </a:extLst>
            </p:cNvPr>
            <p:cNvSpPr/>
            <p:nvPr/>
          </p:nvSpPr>
          <p:spPr>
            <a:xfrm>
              <a:off x="6713345" y="4247934"/>
              <a:ext cx="2375537"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FM.to_nat</a:t>
              </a:r>
              <a:r>
                <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 (projT1 x)</a:t>
              </a:r>
            </a:p>
          </p:txBody>
        </p:sp>
        <p:sp>
          <p:nvSpPr>
            <p:cNvPr id="18" name="Rounded Rectangle 17">
              <a:extLst>
                <a:ext uri="{FF2B5EF4-FFF2-40B4-BE49-F238E27FC236}">
                  <a16:creationId xmlns:a16="http://schemas.microsoft.com/office/drawing/2014/main" id="{B7EC4C90-570C-CAAA-CB34-89569F8854BC}"/>
                </a:ext>
              </a:extLst>
            </p:cNvPr>
            <p:cNvSpPr/>
            <p:nvPr/>
          </p:nvSpPr>
          <p:spPr>
            <a:xfrm>
              <a:off x="5195704" y="4247931"/>
              <a:ext cx="448037"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nat</a:t>
              </a: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9" name="Rounded Rectangle 18">
              <a:extLst>
                <a:ext uri="{FF2B5EF4-FFF2-40B4-BE49-F238E27FC236}">
                  <a16:creationId xmlns:a16="http://schemas.microsoft.com/office/drawing/2014/main" id="{5F5270F4-B67E-FC6C-3067-6D54DF98A790}"/>
                </a:ext>
              </a:extLst>
            </p:cNvPr>
            <p:cNvSpPr/>
            <p:nvPr/>
          </p:nvSpPr>
          <p:spPr>
            <a:xfrm>
              <a:off x="3061472" y="6933880"/>
              <a:ext cx="448037"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a:t>
              </a:r>
            </a:p>
          </p:txBody>
        </p:sp>
      </p:grpSp>
      <p:grpSp>
        <p:nvGrpSpPr>
          <p:cNvPr id="21" name="Group">
            <a:extLst>
              <a:ext uri="{FF2B5EF4-FFF2-40B4-BE49-F238E27FC236}">
                <a16:creationId xmlns:a16="http://schemas.microsoft.com/office/drawing/2014/main" id="{4AA2EDDB-DA98-00C0-C60A-3FCBB1C9D422}"/>
              </a:ext>
            </a:extLst>
          </p:cNvPr>
          <p:cNvGrpSpPr/>
          <p:nvPr/>
        </p:nvGrpSpPr>
        <p:grpSpPr>
          <a:xfrm>
            <a:off x="362805" y="1168036"/>
            <a:ext cx="12201287" cy="1087448"/>
            <a:chOff x="-3586266" y="-465121"/>
            <a:chExt cx="12201284" cy="1087440"/>
          </a:xfrm>
        </p:grpSpPr>
        <p:sp>
          <p:nvSpPr>
            <p:cNvPr id="22" name="Rounded Rectangle">
              <a:extLst>
                <a:ext uri="{FF2B5EF4-FFF2-40B4-BE49-F238E27FC236}">
                  <a16:creationId xmlns:a16="http://schemas.microsoft.com/office/drawing/2014/main" id="{A40E5294-929C-96EC-1492-0204D45D342F}"/>
                </a:ext>
              </a:extLst>
            </p:cNvPr>
            <p:cNvSpPr/>
            <p:nvPr/>
          </p:nvSpPr>
          <p:spPr>
            <a:xfrm>
              <a:off x="-1" y="47835"/>
              <a:ext cx="8615019" cy="574484"/>
            </a:xfrm>
            <a:prstGeom prst="roundRect">
              <a:avLst>
                <a:gd name="adj" fmla="val 20339"/>
              </a:avLst>
            </a:prstGeom>
            <a:noFill/>
            <a:ln w="38100" cap="flat">
              <a:solidFill>
                <a:schemeClr val="accent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23" name="Line">
              <a:extLst>
                <a:ext uri="{FF2B5EF4-FFF2-40B4-BE49-F238E27FC236}">
                  <a16:creationId xmlns:a16="http://schemas.microsoft.com/office/drawing/2014/main" id="{BE0E452F-D015-5687-39C7-2B68D6796835}"/>
                </a:ext>
              </a:extLst>
            </p:cNvPr>
            <p:cNvSpPr/>
            <p:nvPr/>
          </p:nvSpPr>
          <p:spPr>
            <a:xfrm flipH="1">
              <a:off x="-469604" y="362120"/>
              <a:ext cx="469603" cy="0"/>
            </a:xfrm>
            <a:prstGeom prst="line">
              <a:avLst/>
            </a:prstGeom>
            <a:noFill/>
            <a:ln w="38100" cap="flat">
              <a:solidFill>
                <a:schemeClr val="accent6"/>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 name="abstract type">
              <a:extLst>
                <a:ext uri="{FF2B5EF4-FFF2-40B4-BE49-F238E27FC236}">
                  <a16:creationId xmlns:a16="http://schemas.microsoft.com/office/drawing/2014/main" id="{070BD135-20D1-ED24-8F9C-1ACB6A54DB1B}"/>
                </a:ext>
              </a:extLst>
            </p:cNvPr>
            <p:cNvSpPr/>
            <p:nvPr/>
          </p:nvSpPr>
          <p:spPr>
            <a:xfrm>
              <a:off x="-3586266" y="-465121"/>
              <a:ext cx="3095035" cy="102591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t>Given some runtime info,</a:t>
              </a:r>
            </a:p>
            <a:p>
              <a:r>
                <a:rPr lang="en-US" sz="2000" dirty="0"/>
                <a:t>and an input in the </a:t>
              </a:r>
              <a:r>
                <a:rPr lang="en-US" sz="2000" b="1" dirty="0"/>
                <a:t>functional model</a:t>
              </a:r>
              <a:r>
                <a:rPr lang="en-US" sz="2000" dirty="0"/>
                <a:t>,</a:t>
              </a:r>
              <a:endParaRPr sz="2000" dirty="0"/>
            </a:p>
          </p:txBody>
        </p:sp>
      </p:grpSp>
      <p:grpSp>
        <p:nvGrpSpPr>
          <p:cNvPr id="26" name="Group">
            <a:extLst>
              <a:ext uri="{FF2B5EF4-FFF2-40B4-BE49-F238E27FC236}">
                <a16:creationId xmlns:a16="http://schemas.microsoft.com/office/drawing/2014/main" id="{0E646C8F-3119-7319-9AB8-29E40B31F418}"/>
              </a:ext>
            </a:extLst>
          </p:cNvPr>
          <p:cNvGrpSpPr/>
          <p:nvPr/>
        </p:nvGrpSpPr>
        <p:grpSpPr>
          <a:xfrm>
            <a:off x="0" y="2210843"/>
            <a:ext cx="12559626" cy="1641475"/>
            <a:chOff x="-3944605" y="-17743"/>
            <a:chExt cx="12559623" cy="1641461"/>
          </a:xfrm>
        </p:grpSpPr>
        <p:sp>
          <p:nvSpPr>
            <p:cNvPr id="27" name="Rounded Rectangle">
              <a:extLst>
                <a:ext uri="{FF2B5EF4-FFF2-40B4-BE49-F238E27FC236}">
                  <a16:creationId xmlns:a16="http://schemas.microsoft.com/office/drawing/2014/main" id="{9F360224-FA96-7D43-DA6F-4C2CE4406014}"/>
                </a:ext>
              </a:extLst>
            </p:cNvPr>
            <p:cNvSpPr/>
            <p:nvPr/>
          </p:nvSpPr>
          <p:spPr>
            <a:xfrm>
              <a:off x="-1" y="75820"/>
              <a:ext cx="8615019" cy="1388350"/>
            </a:xfrm>
            <a:prstGeom prst="roundRect">
              <a:avLst>
                <a:gd name="adj" fmla="val 8509"/>
              </a:avLst>
            </a:prstGeom>
            <a:noFill/>
            <a:ln w="38100" cap="flat">
              <a:solidFill>
                <a:schemeClr val="accent2">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28" name="Line">
              <a:extLst>
                <a:ext uri="{FF2B5EF4-FFF2-40B4-BE49-F238E27FC236}">
                  <a16:creationId xmlns:a16="http://schemas.microsoft.com/office/drawing/2014/main" id="{473B0756-BDE6-E3E5-627E-63359522E796}"/>
                </a:ext>
              </a:extLst>
            </p:cNvPr>
            <p:cNvSpPr/>
            <p:nvPr/>
          </p:nvSpPr>
          <p:spPr>
            <a:xfrm flipH="1">
              <a:off x="-469604" y="362120"/>
              <a:ext cx="469603" cy="0"/>
            </a:xfrm>
            <a:prstGeom prst="line">
              <a:avLst/>
            </a:prstGeom>
            <a:noFill/>
            <a:ln w="38100" cap="flat">
              <a:solidFill>
                <a:schemeClr val="accent2">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9" name="abstract type">
              <a:extLst>
                <a:ext uri="{FF2B5EF4-FFF2-40B4-BE49-F238E27FC236}">
                  <a16:creationId xmlns:a16="http://schemas.microsoft.com/office/drawing/2014/main" id="{9A6BBAAC-D8DE-730C-2C09-5ACA75A7B3D9}"/>
                </a:ext>
              </a:extLst>
            </p:cNvPr>
            <p:cNvSpPr/>
            <p:nvPr/>
          </p:nvSpPr>
          <p:spPr>
            <a:xfrm>
              <a:off x="-3944605" y="-17743"/>
              <a:ext cx="3457840" cy="164146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2">
                      <a:lumMod val="75000"/>
                    </a:schemeClr>
                  </a:solidFill>
                </a:rPr>
                <a:t>if the C function takes </a:t>
              </a:r>
            </a:p>
            <a:p>
              <a:r>
                <a:rPr lang="en-US" sz="2000" dirty="0">
                  <a:solidFill>
                    <a:schemeClr val="accent2">
                      <a:lumMod val="75000"/>
                    </a:schemeClr>
                  </a:solidFill>
                </a:rPr>
                <a:t>a value that is </a:t>
              </a:r>
            </a:p>
            <a:p>
              <a:r>
                <a:rPr lang="en-US" sz="2000" dirty="0">
                  <a:solidFill>
                    <a:schemeClr val="accent2">
                      <a:lumMod val="75000"/>
                    </a:schemeClr>
                  </a:solidFill>
                </a:rPr>
                <a:t>represented by </a:t>
              </a:r>
            </a:p>
            <a:p>
              <a:r>
                <a:rPr lang="en-US" sz="2000" dirty="0">
                  <a:solidFill>
                    <a:schemeClr val="accent2">
                      <a:lumMod val="75000"/>
                    </a:schemeClr>
                  </a:solidFill>
                </a:rPr>
                <a:t>the functional model input,</a:t>
              </a:r>
            </a:p>
            <a:p>
              <a:endParaRPr sz="2000" dirty="0">
                <a:solidFill>
                  <a:schemeClr val="accent2">
                    <a:lumMod val="75000"/>
                  </a:schemeClr>
                </a:solidFill>
              </a:endParaRPr>
            </a:p>
          </p:txBody>
        </p:sp>
      </p:grpSp>
      <p:grpSp>
        <p:nvGrpSpPr>
          <p:cNvPr id="30" name="Group">
            <a:extLst>
              <a:ext uri="{FF2B5EF4-FFF2-40B4-BE49-F238E27FC236}">
                <a16:creationId xmlns:a16="http://schemas.microsoft.com/office/drawing/2014/main" id="{5A84B784-BBB4-9166-9A3D-A07E8ABA3AEF}"/>
              </a:ext>
            </a:extLst>
          </p:cNvPr>
          <p:cNvGrpSpPr/>
          <p:nvPr/>
        </p:nvGrpSpPr>
        <p:grpSpPr>
          <a:xfrm>
            <a:off x="346825" y="3737020"/>
            <a:ext cx="12197579" cy="2002698"/>
            <a:chOff x="-3582558" y="75820"/>
            <a:chExt cx="12197576" cy="2002682"/>
          </a:xfrm>
        </p:grpSpPr>
        <p:sp>
          <p:nvSpPr>
            <p:cNvPr id="31" name="Rounded Rectangle">
              <a:extLst>
                <a:ext uri="{FF2B5EF4-FFF2-40B4-BE49-F238E27FC236}">
                  <a16:creationId xmlns:a16="http://schemas.microsoft.com/office/drawing/2014/main" id="{4DD443A1-C84E-2953-6284-EC3E6003E14A}"/>
                </a:ext>
              </a:extLst>
            </p:cNvPr>
            <p:cNvSpPr/>
            <p:nvPr/>
          </p:nvSpPr>
          <p:spPr>
            <a:xfrm>
              <a:off x="-1" y="75820"/>
              <a:ext cx="8615019" cy="2002682"/>
            </a:xfrm>
            <a:prstGeom prst="roundRect">
              <a:avLst>
                <a:gd name="adj" fmla="val 7323"/>
              </a:avLst>
            </a:prstGeom>
            <a:noFill/>
            <a:ln w="38100" cap="flat">
              <a:solidFill>
                <a:schemeClr val="accent1">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32" name="Line">
              <a:extLst>
                <a:ext uri="{FF2B5EF4-FFF2-40B4-BE49-F238E27FC236}">
                  <a16:creationId xmlns:a16="http://schemas.microsoft.com/office/drawing/2014/main" id="{6AB0C732-8821-00A1-AE3E-3C8693483B79}"/>
                </a:ext>
              </a:extLst>
            </p:cNvPr>
            <p:cNvSpPr/>
            <p:nvPr/>
          </p:nvSpPr>
          <p:spPr>
            <a:xfrm flipH="1">
              <a:off x="-469604" y="362120"/>
              <a:ext cx="469603" cy="0"/>
            </a:xfrm>
            <a:prstGeom prst="line">
              <a:avLst/>
            </a:prstGeom>
            <a:noFill/>
            <a:ln w="38100" cap="flat">
              <a:solidFill>
                <a:schemeClr val="accent1">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 name="abstract type">
              <a:extLst>
                <a:ext uri="{FF2B5EF4-FFF2-40B4-BE49-F238E27FC236}">
                  <a16:creationId xmlns:a16="http://schemas.microsoft.com/office/drawing/2014/main" id="{86BDB027-E8CA-27AD-A5F0-7B3F1C724471}"/>
                </a:ext>
              </a:extLst>
            </p:cNvPr>
            <p:cNvSpPr/>
            <p:nvPr/>
          </p:nvSpPr>
          <p:spPr>
            <a:xfrm>
              <a:off x="-3582558" y="117511"/>
              <a:ext cx="3095035" cy="133368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1">
                      <a:lumMod val="75000"/>
                    </a:schemeClr>
                  </a:solidFill>
                </a:rPr>
                <a:t>then the C function returns a value that is represented by the functional model output. </a:t>
              </a:r>
              <a:endParaRPr sz="2000" dirty="0">
                <a:solidFill>
                  <a:schemeClr val="accent1">
                    <a:lumMod val="75000"/>
                  </a:schemeClr>
                </a:solidFill>
              </a:endParaRPr>
            </a:p>
          </p:txBody>
        </p:sp>
      </p:grpSp>
      <p:sp>
        <p:nvSpPr>
          <p:cNvPr id="34" name="Module Type UInt63.…">
            <a:extLst>
              <a:ext uri="{FF2B5EF4-FFF2-40B4-BE49-F238E27FC236}">
                <a16:creationId xmlns:a16="http://schemas.microsoft.com/office/drawing/2014/main" id="{BBAC0AAD-147F-1017-E3D2-418F0A7ED350}"/>
              </a:ext>
            </a:extLst>
          </p:cNvPr>
          <p:cNvSpPr txBox="1"/>
          <p:nvPr/>
        </p:nvSpPr>
        <p:spPr>
          <a:xfrm>
            <a:off x="4081225" y="6378111"/>
            <a:ext cx="9142256" cy="959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accent1">
                    <a:lumMod val="75000"/>
                  </a:schemeClr>
                </a:solidFill>
              </a:rPr>
              <a:t>Lemma</a:t>
            </a:r>
            <a:r>
              <a:rPr lang="en-US" sz="1800" dirty="0">
                <a:solidFill>
                  <a:schemeClr val="tx1"/>
                </a:solidFill>
              </a:rPr>
              <a:t> body_uint63_to_nat : </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err="1">
                <a:solidFill>
                  <a:schemeClr val="tx1"/>
                </a:solidFill>
              </a:rPr>
              <a:t>semax_body</a:t>
            </a:r>
            <a:r>
              <a:rPr lang="en-US" sz="1800" dirty="0">
                <a:solidFill>
                  <a:schemeClr val="tx1"/>
                </a:solidFill>
              </a:rPr>
              <a:t> </a:t>
            </a:r>
            <a:r>
              <a:rPr lang="en-US" sz="1800" dirty="0" err="1">
                <a:solidFill>
                  <a:schemeClr val="tx1"/>
                </a:solidFill>
              </a:rPr>
              <a:t>Vprog</a:t>
            </a:r>
            <a:r>
              <a:rPr lang="en-US" sz="1800" dirty="0">
                <a:solidFill>
                  <a:schemeClr val="tx1"/>
                </a:solidFill>
              </a:rPr>
              <a:t> </a:t>
            </a:r>
            <a:r>
              <a:rPr lang="en-US" sz="1800" dirty="0" err="1">
                <a:solidFill>
                  <a:schemeClr val="tx1"/>
                </a:solidFill>
              </a:rPr>
              <a:t>Gprog</a:t>
            </a:r>
            <a:r>
              <a:rPr lang="en-US" sz="1800" dirty="0">
                <a:solidFill>
                  <a:schemeClr val="tx1"/>
                </a:solidFill>
              </a:rPr>
              <a:t> f_uint63_to_nat uint63_to_nat_spec.</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accent1">
                    <a:lumMod val="75000"/>
                  </a:schemeClr>
                </a:solidFill>
              </a:rPr>
              <a:t>Proof</a:t>
            </a:r>
            <a:r>
              <a:rPr lang="en-US" sz="1800" dirty="0">
                <a:solidFill>
                  <a:schemeClr val="tx1"/>
                </a:solidFill>
              </a:rPr>
              <a:t>. ... </a:t>
            </a:r>
            <a:r>
              <a:rPr lang="en-US" sz="1800" dirty="0" err="1">
                <a:solidFill>
                  <a:schemeClr val="accent1">
                    <a:lumMod val="75000"/>
                  </a:schemeClr>
                </a:solidFill>
              </a:rPr>
              <a:t>Qed</a:t>
            </a:r>
            <a:r>
              <a:rPr lang="en-US" sz="1800" dirty="0">
                <a:solidFill>
                  <a:schemeClr val="tx1"/>
                </a:solidFill>
              </a:rPr>
              <a:t>.</a:t>
            </a:r>
          </a:p>
        </p:txBody>
      </p:sp>
    </p:spTree>
    <p:extLst>
      <p:ext uri="{BB962C8B-B14F-4D97-AF65-F5344CB8AC3E}">
        <p14:creationId xmlns:p14="http://schemas.microsoft.com/office/powerpoint/2010/main" val="2924389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76"/>
                                        </p:tgtEl>
                                        <p:attrNameLst>
                                          <p:attrName>style.visibility</p:attrName>
                                        </p:attrNameLst>
                                      </p:cBhvr>
                                      <p:to>
                                        <p:strVal val="visible"/>
                                      </p:to>
                                    </p:set>
                                    <p:animEffect transition="in" filter="fade">
                                      <p:cBhvr>
                                        <p:cTn id="22" dur="500"/>
                                        <p:tgtEl>
                                          <p:spTgt spid="17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mph" presetSubtype="0" grpId="0" nodeType="withEffect">
                                  <p:stCondLst>
                                    <p:cond delay="0"/>
                                  </p:stCondLst>
                                  <p:childTnLst>
                                    <p:set>
                                      <p:cBhvr>
                                        <p:cTn id="29" dur="indefinite"/>
                                        <p:tgtEl>
                                          <p:spTgt spid="171"/>
                                        </p:tgtEl>
                                        <p:attrNameLst>
                                          <p:attrName>style.opacity</p:attrName>
                                        </p:attrNameLst>
                                      </p:cBhvr>
                                      <p:to>
                                        <p:strVal val="0.4"/>
                                      </p:to>
                                    </p:set>
                                    <p:animEffect filter="image" prLst="opacity: 0.4">
                                      <p:cBhvr rctx="IE">
                                        <p:cTn id="30" dur="indefinite"/>
                                        <p:tgtEl>
                                          <p:spTgt spid="171"/>
                                        </p:tgtEl>
                                      </p:cBhvr>
                                    </p:animEffect>
                                  </p:childTnLst>
                                </p:cTn>
                              </p:par>
                              <p:par>
                                <p:cTn id="31" presetID="9" presetClass="emph" presetSubtype="0" grpId="0" nodeType="withEffect">
                                  <p:stCondLst>
                                    <p:cond delay="0"/>
                                  </p:stCondLst>
                                  <p:childTnLst>
                                    <p:set>
                                      <p:cBhvr>
                                        <p:cTn id="32" dur="indefinite"/>
                                        <p:tgtEl>
                                          <p:spTgt spid="34"/>
                                        </p:tgtEl>
                                        <p:attrNameLst>
                                          <p:attrName>style.opacity</p:attrName>
                                        </p:attrNameLst>
                                      </p:cBhvr>
                                      <p:to>
                                        <p:strVal val="0.4"/>
                                      </p:to>
                                    </p:set>
                                    <p:animEffect filter="image" prLst="opacity: 0.4">
                                      <p:cBhvr rctx="IE">
                                        <p:cTn id="33" dur="indefinite"/>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6" grpId="0" animBg="1" advAuto="0"/>
      <p:bldP spid="21" grpId="0" animBg="1" advAuto="0"/>
      <p:bldP spid="26" grpId="0" animBg="1" advAuto="0"/>
      <p:bldP spid="30" grpId="0" animBg="1" advAuto="0"/>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FEDE5-1719-341C-3B21-39DE9BD5491B}"/>
            </a:ext>
          </a:extLst>
        </p:cNvPr>
        <p:cNvGrpSpPr/>
        <p:nvPr/>
      </p:nvGrpSpPr>
      <p:grpSpPr>
        <a:xfrm>
          <a:off x="0" y="0"/>
          <a:ext cx="0" cy="0"/>
          <a:chOff x="0" y="0"/>
          <a:chExt cx="0" cy="0"/>
        </a:xfrm>
      </p:grpSpPr>
      <p:sp>
        <p:nvSpPr>
          <p:cNvPr id="161" name="Slide Number">
            <a:extLst>
              <a:ext uri="{FF2B5EF4-FFF2-40B4-BE49-F238E27FC236}">
                <a16:creationId xmlns:a16="http://schemas.microsoft.com/office/drawing/2014/main" id="{4F5B2747-3E9D-572A-AB18-DFD265D87CBF}"/>
              </a:ext>
            </a:extLst>
          </p:cNvP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grpSp>
        <p:nvGrpSpPr>
          <p:cNvPr id="170" name="Group">
            <a:extLst>
              <a:ext uri="{FF2B5EF4-FFF2-40B4-BE49-F238E27FC236}">
                <a16:creationId xmlns:a16="http://schemas.microsoft.com/office/drawing/2014/main" id="{8C1C2CEC-C7AE-CBA1-6CB4-23C378934910}"/>
              </a:ext>
            </a:extLst>
          </p:cNvPr>
          <p:cNvGrpSpPr/>
          <p:nvPr/>
        </p:nvGrpSpPr>
        <p:grpSpPr>
          <a:xfrm>
            <a:off x="3992326" y="667432"/>
            <a:ext cx="8819311" cy="8418736"/>
            <a:chOff x="0" y="0"/>
            <a:chExt cx="8819310" cy="8418734"/>
          </a:xfrm>
        </p:grpSpPr>
        <p:grpSp>
          <p:nvGrpSpPr>
            <p:cNvPr id="166" name="Group">
              <a:extLst>
                <a:ext uri="{FF2B5EF4-FFF2-40B4-BE49-F238E27FC236}">
                  <a16:creationId xmlns:a16="http://schemas.microsoft.com/office/drawing/2014/main" id="{03AD5E5C-9814-0D3D-6A74-219AA551CA98}"/>
                </a:ext>
              </a:extLst>
            </p:cNvPr>
            <p:cNvGrpSpPr/>
            <p:nvPr/>
          </p:nvGrpSpPr>
          <p:grpSpPr>
            <a:xfrm>
              <a:off x="0" y="0"/>
              <a:ext cx="8819310" cy="8418734"/>
              <a:chOff x="0" y="0"/>
              <a:chExt cx="8819309" cy="8418733"/>
            </a:xfrm>
          </p:grpSpPr>
          <p:sp>
            <p:nvSpPr>
              <p:cNvPr id="162" name="Rounded Rectangle">
                <a:extLst>
                  <a:ext uri="{FF2B5EF4-FFF2-40B4-BE49-F238E27FC236}">
                    <a16:creationId xmlns:a16="http://schemas.microsoft.com/office/drawing/2014/main" id="{2DF9469C-11B9-4719-B1B6-ABBFB8AF0E8E}"/>
                  </a:ext>
                </a:extLst>
              </p:cNvPr>
              <p:cNvSpPr/>
              <p:nvPr/>
            </p:nvSpPr>
            <p:spPr>
              <a:xfrm>
                <a:off x="0" y="25400"/>
                <a:ext cx="8819309" cy="839333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EFD0CD2E-A3A3-683A-6A14-97CDE8721CA5}"/>
                  </a:ext>
                </a:extLst>
              </p:cNvPr>
              <p:cNvGrpSpPr/>
              <p:nvPr/>
            </p:nvGrpSpPr>
            <p:grpSpPr>
              <a:xfrm>
                <a:off x="0" y="0"/>
                <a:ext cx="8819309" cy="353171"/>
                <a:chOff x="0" y="0"/>
                <a:chExt cx="8819308" cy="353170"/>
              </a:xfrm>
            </p:grpSpPr>
            <p:sp>
              <p:nvSpPr>
                <p:cNvPr id="163" name="Rounded Rectangle">
                  <a:extLst>
                    <a:ext uri="{FF2B5EF4-FFF2-40B4-BE49-F238E27FC236}">
                      <a16:creationId xmlns:a16="http://schemas.microsoft.com/office/drawing/2014/main" id="{3E449540-FBF2-8C1D-4DB0-99C2EA9265E4}"/>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66A4F3C3-B687-38C0-1B1E-3D1280D2ED76}"/>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26DCD3CC-AE8E-3B70-D477-A59121EF8F78}"/>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6A6F1792-02CD-761F-9004-2D2F2C21632B}"/>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380B449B-27CE-E1CA-FAD0-D0F1FE91697F}"/>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48867235-8E05-82A4-67D0-CE13CF063473}"/>
              </a:ext>
            </a:extLst>
          </p:cNvPr>
          <p:cNvSpPr txBox="1"/>
          <p:nvPr/>
        </p:nvSpPr>
        <p:spPr>
          <a:xfrm>
            <a:off x="4069432" y="1105645"/>
            <a:ext cx="9142256" cy="618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Definition</a:t>
            </a:r>
            <a:r>
              <a:rPr lang="en-US" sz="2000" dirty="0">
                <a:solidFill>
                  <a:schemeClr val="tx1"/>
                </a:solidFill>
              </a:rPr>
              <a:t> </a:t>
            </a:r>
            <a:r>
              <a:rPr lang="en-US" sz="2000" dirty="0" err="1">
                <a:solidFill>
                  <a:schemeClr val="tx1"/>
                </a:solidFill>
              </a:rPr>
              <a:t>to_nat_desc</a:t>
            </a:r>
            <a:r>
              <a:rPr lang="en-US" sz="2000" dirty="0">
                <a:solidFill>
                  <a:schemeClr val="tx1"/>
                </a:solidFill>
              </a:rPr>
              <a:t> : </a:t>
            </a:r>
            <a:r>
              <a:rPr lang="en-US" sz="2000" dirty="0" err="1">
                <a:solidFill>
                  <a:schemeClr val="tx1"/>
                </a:solidFill>
              </a:rPr>
              <a:t>fn_desc</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fn_type_reified</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000" dirty="0">
                <a:solidFill>
                  <a:schemeClr val="tx1"/>
                </a:solidFill>
              </a:rPr>
              <a:t> FM.uint63 opaque (</a:t>
            </a:r>
            <a:r>
              <a:rPr lang="en-US" sz="2000" dirty="0">
                <a:solidFill>
                  <a:srgbClr val="FF0000"/>
                </a:solidFill>
              </a:rPr>
              <a:t>fun</a:t>
            </a:r>
            <a:r>
              <a:rPr lang="en-US" sz="2000" dirty="0">
                <a:solidFill>
                  <a:schemeClr val="tx1"/>
                </a:solidFill>
              </a:rPr>
              <a:t> _ =&gt;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000" dirty="0">
                <a:solidFill>
                  <a:schemeClr val="tx1"/>
                </a:solidFill>
              </a:rPr>
              <a:t> </a:t>
            </a:r>
            <a:r>
              <a:rPr lang="en-US" sz="2000" dirty="0" err="1">
                <a:solidFill>
                  <a:schemeClr val="tx1"/>
                </a:solidFill>
              </a:rPr>
              <a:t>nat</a:t>
            </a:r>
            <a:r>
              <a:rPr lang="en-US" sz="2000" dirty="0">
                <a:solidFill>
                  <a:schemeClr val="tx1"/>
                </a:solidFill>
              </a:rPr>
              <a:t> transparent)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foreign_fn</a:t>
            </a:r>
            <a:r>
              <a:rPr lang="en-US" sz="2000" dirty="0">
                <a:solidFill>
                  <a:schemeClr val="tx1"/>
                </a:solidFill>
              </a:rPr>
              <a:t> := </a:t>
            </a:r>
            <a:r>
              <a:rPr lang="en-US" sz="2000" dirty="0" err="1">
                <a:solidFill>
                  <a:schemeClr val="tx1"/>
                </a:solidFill>
              </a:rPr>
              <a:t>C.to_nat</a:t>
            </a: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model_fn</a:t>
            </a:r>
            <a:r>
              <a:rPr lang="en-US" sz="2000" dirty="0">
                <a:solidFill>
                  <a:schemeClr val="tx1"/>
                </a:solidFill>
              </a:rPr>
              <a:t> := </a:t>
            </a:r>
            <a:r>
              <a:rPr lang="en-US" sz="2000" dirty="0">
                <a:solidFill>
                  <a:srgbClr val="FF0000"/>
                </a:solidFill>
              </a:rPr>
              <a:t>fun</a:t>
            </a:r>
            <a:r>
              <a:rPr lang="en-US" sz="2000" dirty="0">
                <a:solidFill>
                  <a:schemeClr val="tx1"/>
                </a:solidFill>
              </a:rPr>
              <a:t> '(x; </a:t>
            </a:r>
            <a:r>
              <a:rPr lang="en-US" sz="2000" dirty="0" err="1">
                <a:solidFill>
                  <a:schemeClr val="tx1"/>
                </a:solidFill>
              </a:rPr>
              <a:t>tt</a:t>
            </a:r>
            <a:r>
              <a:rPr lang="en-US" sz="2000" dirty="0">
                <a:solidFill>
                  <a:schemeClr val="tx1"/>
                </a:solidFill>
              </a:rPr>
              <a:t>) =&gt; </a:t>
            </a:r>
            <a:r>
              <a:rPr lang="en-US" sz="2000" dirty="0" err="1">
                <a:solidFill>
                  <a:schemeClr val="tx1"/>
                </a:solidFill>
              </a:rPr>
              <a:t>FM.to_nat</a:t>
            </a:r>
            <a:r>
              <a:rPr lang="en-US" sz="2000" dirty="0">
                <a:solidFill>
                  <a:schemeClr val="tx1"/>
                </a:solidFill>
              </a:rPr>
              <a:t> x</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fn_arity</a:t>
            </a:r>
            <a:r>
              <a:rPr lang="en-US" sz="2000" dirty="0">
                <a:solidFill>
                  <a:schemeClr val="tx1"/>
                </a:solidFill>
              </a:rPr>
              <a:t> := 1</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c_name</a:t>
            </a:r>
            <a:r>
              <a:rPr lang="en-US" sz="2000" dirty="0">
                <a:solidFill>
                  <a:schemeClr val="tx1"/>
                </a:solidFill>
              </a:rPr>
              <a:t> := "int63_to_nat"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Lemma</a:t>
            </a:r>
            <a:r>
              <a:rPr lang="en-US" sz="2000" dirty="0">
                <a:solidFill>
                  <a:schemeClr val="tx1"/>
                </a:solidFill>
              </a:rPr>
              <a:t> body_uint63_to_nat :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err="1">
                <a:solidFill>
                  <a:schemeClr val="tx1"/>
                </a:solidFill>
              </a:rPr>
              <a:t>semax_body</a:t>
            </a:r>
            <a:r>
              <a:rPr lang="en-US" sz="2000" dirty="0">
                <a:solidFill>
                  <a:schemeClr val="tx1"/>
                </a:solidFill>
              </a:rPr>
              <a:t> </a:t>
            </a:r>
            <a:r>
              <a:rPr lang="en-US" sz="2000" dirty="0" err="1">
                <a:solidFill>
                  <a:schemeClr val="tx1"/>
                </a:solidFill>
              </a:rPr>
              <a:t>Vprog</a:t>
            </a:r>
            <a:r>
              <a:rPr lang="en-US" sz="2000" dirty="0">
                <a:solidFill>
                  <a:schemeClr val="tx1"/>
                </a:solidFill>
              </a:rPr>
              <a:t> </a:t>
            </a:r>
            <a:r>
              <a:rPr lang="en-US" sz="2000" dirty="0" err="1">
                <a:solidFill>
                  <a:schemeClr val="tx1"/>
                </a:solidFill>
              </a:rPr>
              <a:t>Gprog</a:t>
            </a:r>
            <a:r>
              <a:rPr lang="en-US" sz="2000" dirty="0">
                <a:solidFill>
                  <a:schemeClr val="tx1"/>
                </a:solidFill>
              </a:rPr>
              <a:t> f_uint63_to_nat (</a:t>
            </a:r>
            <a:r>
              <a:rPr lang="en-US" sz="2000"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funspec_of_foreign</a:t>
            </a:r>
            <a:r>
              <a:rPr lang="en-US" sz="2000" dirty="0">
                <a:solidFill>
                  <a:schemeClr val="tx1"/>
                </a:solidFill>
              </a:rPr>
              <a:t> @</a:t>
            </a:r>
            <a:r>
              <a:rPr lang="en-US" sz="2000" dirty="0" err="1">
                <a:solidFill>
                  <a:schemeClr val="tx1"/>
                </a:solidFill>
              </a:rPr>
              <a:t>C.to_nat</a:t>
            </a:r>
            <a:r>
              <a:rPr lang="en-US" sz="20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Proof</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2000" dirty="0" err="1">
                <a:solidFill>
                  <a:schemeClr val="accent1">
                    <a:lumMod val="75000"/>
                  </a:schemeClr>
                </a:solidFill>
              </a:rPr>
              <a:t>Qed</a:t>
            </a:r>
            <a:r>
              <a:rPr lang="en-US" sz="20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172" name="user's Coq code">
            <a:extLst>
              <a:ext uri="{FF2B5EF4-FFF2-40B4-BE49-F238E27FC236}">
                <a16:creationId xmlns:a16="http://schemas.microsoft.com/office/drawing/2014/main" id="{FCD8C7B0-0AAF-FEE4-ED98-DD1F578DC6A7}"/>
              </a:ext>
            </a:extLst>
          </p:cNvPr>
          <p:cNvSpPr txBox="1"/>
          <p:nvPr/>
        </p:nvSpPr>
        <p:spPr>
          <a:xfrm>
            <a:off x="7558001" y="665074"/>
            <a:ext cx="1687963"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a:t>
            </a:r>
            <a:r>
              <a:rPr lang="en-US" dirty="0"/>
              <a:t>proof</a:t>
            </a:r>
            <a:endParaRPr dirty="0"/>
          </a:p>
        </p:txBody>
      </p:sp>
      <p:grpSp>
        <p:nvGrpSpPr>
          <p:cNvPr id="6" name="Group">
            <a:extLst>
              <a:ext uri="{FF2B5EF4-FFF2-40B4-BE49-F238E27FC236}">
                <a16:creationId xmlns:a16="http://schemas.microsoft.com/office/drawing/2014/main" id="{6F1C5E89-72E7-9A4B-693F-75A0FF3DB73E}"/>
              </a:ext>
            </a:extLst>
          </p:cNvPr>
          <p:cNvGrpSpPr/>
          <p:nvPr/>
        </p:nvGrpSpPr>
        <p:grpSpPr>
          <a:xfrm>
            <a:off x="68337" y="953182"/>
            <a:ext cx="9297336" cy="3144131"/>
            <a:chOff x="-3929687" y="-102724"/>
            <a:chExt cx="9297334" cy="3144108"/>
          </a:xfrm>
        </p:grpSpPr>
        <p:sp>
          <p:nvSpPr>
            <p:cNvPr id="7" name="Rounded Rectangle">
              <a:extLst>
                <a:ext uri="{FF2B5EF4-FFF2-40B4-BE49-F238E27FC236}">
                  <a16:creationId xmlns:a16="http://schemas.microsoft.com/office/drawing/2014/main" id="{333A0E20-56AC-9B68-A20D-E94D0DD23A0B}"/>
                </a:ext>
              </a:extLst>
            </p:cNvPr>
            <p:cNvSpPr/>
            <p:nvPr/>
          </p:nvSpPr>
          <p:spPr>
            <a:xfrm>
              <a:off x="-1" y="75820"/>
              <a:ext cx="5367648" cy="2965564"/>
            </a:xfrm>
            <a:prstGeom prst="roundRect">
              <a:avLst>
                <a:gd name="adj" fmla="val 3560"/>
              </a:avLst>
            </a:prstGeom>
            <a:noFill/>
            <a:ln w="38100" cap="flat">
              <a:solidFill>
                <a:schemeClr val="accent2">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8" name="Line">
              <a:extLst>
                <a:ext uri="{FF2B5EF4-FFF2-40B4-BE49-F238E27FC236}">
                  <a16:creationId xmlns:a16="http://schemas.microsoft.com/office/drawing/2014/main" id="{54C369D9-119A-C0C8-32BE-50A88EB07494}"/>
                </a:ext>
              </a:extLst>
            </p:cNvPr>
            <p:cNvSpPr/>
            <p:nvPr/>
          </p:nvSpPr>
          <p:spPr>
            <a:xfrm flipH="1">
              <a:off x="-471847" y="249925"/>
              <a:ext cx="469603" cy="0"/>
            </a:xfrm>
            <a:prstGeom prst="line">
              <a:avLst/>
            </a:prstGeom>
            <a:noFill/>
            <a:ln w="38100" cap="flat">
              <a:solidFill>
                <a:schemeClr val="accent2">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 name="abstract type">
              <a:extLst>
                <a:ext uri="{FF2B5EF4-FFF2-40B4-BE49-F238E27FC236}">
                  <a16:creationId xmlns:a16="http://schemas.microsoft.com/office/drawing/2014/main" id="{3622B4C1-A1F6-809C-663B-5144F0AED577}"/>
                </a:ext>
              </a:extLst>
            </p:cNvPr>
            <p:cNvSpPr/>
            <p:nvPr/>
          </p:nvSpPr>
          <p:spPr>
            <a:xfrm>
              <a:off x="-3929687" y="-102724"/>
              <a:ext cx="3457840" cy="71814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2">
                      <a:lumMod val="75000"/>
                    </a:schemeClr>
                  </a:solidFill>
                </a:rPr>
                <a:t>function</a:t>
              </a:r>
              <a:br>
                <a:rPr lang="en-US" sz="2000" dirty="0">
                  <a:solidFill>
                    <a:schemeClr val="accent2">
                      <a:lumMod val="75000"/>
                    </a:schemeClr>
                  </a:solidFill>
                </a:rPr>
              </a:br>
              <a:r>
                <a:rPr lang="en-US" sz="2000" dirty="0">
                  <a:solidFill>
                    <a:schemeClr val="accent2">
                      <a:lumMod val="75000"/>
                    </a:schemeClr>
                  </a:solidFill>
                </a:rPr>
                <a:t>description</a:t>
              </a:r>
              <a:endParaRPr sz="2000" dirty="0">
                <a:solidFill>
                  <a:schemeClr val="accent2">
                    <a:lumMod val="75000"/>
                  </a:schemeClr>
                </a:solidFill>
              </a:endParaRPr>
            </a:p>
          </p:txBody>
        </p:sp>
      </p:grpSp>
      <p:grpSp>
        <p:nvGrpSpPr>
          <p:cNvPr id="11" name="Group">
            <a:extLst>
              <a:ext uri="{FF2B5EF4-FFF2-40B4-BE49-F238E27FC236}">
                <a16:creationId xmlns:a16="http://schemas.microsoft.com/office/drawing/2014/main" id="{B3D7381E-0914-2FCA-7D52-1DCF1272A1B0}"/>
              </a:ext>
            </a:extLst>
          </p:cNvPr>
          <p:cNvGrpSpPr/>
          <p:nvPr/>
        </p:nvGrpSpPr>
        <p:grpSpPr>
          <a:xfrm>
            <a:off x="407758" y="4307545"/>
            <a:ext cx="12182509" cy="718145"/>
            <a:chOff x="-3567488" y="75820"/>
            <a:chExt cx="12182506" cy="718139"/>
          </a:xfrm>
        </p:grpSpPr>
        <p:sp>
          <p:nvSpPr>
            <p:cNvPr id="12" name="Rounded Rectangle">
              <a:extLst>
                <a:ext uri="{FF2B5EF4-FFF2-40B4-BE49-F238E27FC236}">
                  <a16:creationId xmlns:a16="http://schemas.microsoft.com/office/drawing/2014/main" id="{93D2C7C5-75AA-C537-4073-B5DF2623E437}"/>
                </a:ext>
              </a:extLst>
            </p:cNvPr>
            <p:cNvSpPr/>
            <p:nvPr/>
          </p:nvSpPr>
          <p:spPr>
            <a:xfrm>
              <a:off x="-1" y="75820"/>
              <a:ext cx="8615019" cy="652373"/>
            </a:xfrm>
            <a:prstGeom prst="roundRect">
              <a:avLst>
                <a:gd name="adj" fmla="val 12438"/>
              </a:avLst>
            </a:prstGeom>
            <a:noFill/>
            <a:ln w="38100" cap="flat">
              <a:solidFill>
                <a:schemeClr val="accent1">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3" name="Line">
              <a:extLst>
                <a:ext uri="{FF2B5EF4-FFF2-40B4-BE49-F238E27FC236}">
                  <a16:creationId xmlns:a16="http://schemas.microsoft.com/office/drawing/2014/main" id="{D6708356-048B-79BB-5325-ED8C409CD99F}"/>
                </a:ext>
              </a:extLst>
            </p:cNvPr>
            <p:cNvSpPr/>
            <p:nvPr/>
          </p:nvSpPr>
          <p:spPr>
            <a:xfrm flipH="1">
              <a:off x="-469604" y="362120"/>
              <a:ext cx="469603" cy="0"/>
            </a:xfrm>
            <a:prstGeom prst="line">
              <a:avLst/>
            </a:prstGeom>
            <a:noFill/>
            <a:ln w="38100" cap="flat">
              <a:solidFill>
                <a:schemeClr val="accent1">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4" name="abstract type">
              <a:extLst>
                <a:ext uri="{FF2B5EF4-FFF2-40B4-BE49-F238E27FC236}">
                  <a16:creationId xmlns:a16="http://schemas.microsoft.com/office/drawing/2014/main" id="{B877E0F9-7309-FAF0-5DB0-5FD30C659D69}"/>
                </a:ext>
              </a:extLst>
            </p:cNvPr>
            <p:cNvSpPr/>
            <p:nvPr/>
          </p:nvSpPr>
          <p:spPr>
            <a:xfrm>
              <a:off x="-3567488" y="75820"/>
              <a:ext cx="3095035" cy="71813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1">
                      <a:lumMod val="75000"/>
                    </a:schemeClr>
                  </a:solidFill>
                </a:rPr>
                <a:t>generate function specification</a:t>
              </a:r>
            </a:p>
          </p:txBody>
        </p:sp>
      </p:grpSp>
      <p:sp>
        <p:nvSpPr>
          <p:cNvPr id="2" name="Rounded Rectangle 1">
            <a:extLst>
              <a:ext uri="{FF2B5EF4-FFF2-40B4-BE49-F238E27FC236}">
                <a16:creationId xmlns:a16="http://schemas.microsoft.com/office/drawing/2014/main" id="{B1955AEB-0EAD-6836-210E-DEAAFBFDA492}"/>
              </a:ext>
            </a:extLst>
          </p:cNvPr>
          <p:cNvSpPr/>
          <p:nvPr/>
        </p:nvSpPr>
        <p:spPr>
          <a:xfrm>
            <a:off x="4958620" y="1796022"/>
            <a:ext cx="3478798" cy="622986"/>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3" name="Rounded Rectangle 2">
            <a:extLst>
              <a:ext uri="{FF2B5EF4-FFF2-40B4-BE49-F238E27FC236}">
                <a16:creationId xmlns:a16="http://schemas.microsoft.com/office/drawing/2014/main" id="{C2B32335-970B-62BE-2DB9-58EBC970FBDE}"/>
              </a:ext>
            </a:extLst>
          </p:cNvPr>
          <p:cNvSpPr/>
          <p:nvPr/>
        </p:nvSpPr>
        <p:spPr>
          <a:xfrm>
            <a:off x="6499012" y="1793255"/>
            <a:ext cx="775727" cy="314260"/>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4" name="Rounded Rectangle 3">
            <a:extLst>
              <a:ext uri="{FF2B5EF4-FFF2-40B4-BE49-F238E27FC236}">
                <a16:creationId xmlns:a16="http://schemas.microsoft.com/office/drawing/2014/main" id="{7F96756A-E34B-67EF-3656-0B77E4418231}"/>
              </a:ext>
            </a:extLst>
          </p:cNvPr>
          <p:cNvSpPr/>
          <p:nvPr/>
        </p:nvSpPr>
        <p:spPr>
          <a:xfrm>
            <a:off x="6058934" y="2120495"/>
            <a:ext cx="1280542" cy="285532"/>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2983852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1" nodeType="clickEffect">
                                  <p:stCondLst>
                                    <p:cond delay="0"/>
                                  </p:stCondLst>
                                  <p:childTnLst>
                                    <p:animEffect transition="out" filter="dissolv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9"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grpId="0" nodeType="clickEffect">
                                  <p:stCondLst>
                                    <p:cond delay="0"/>
                                  </p:stCondLst>
                                  <p:iterate>
                                    <p:tmAbs val="0"/>
                                  </p:iterate>
                                  <p:childTnLst>
                                    <p:set>
                                      <p:cBhvr>
                                        <p:cTn id="27" fill="hold"/>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11" grpId="0" animBg="1" advAuto="0"/>
      <p:bldP spid="2" grpId="0" animBg="1"/>
      <p:bldP spid="2" grpId="1" animBg="1"/>
      <p:bldP spid="3" grpId="0" animBg="1"/>
      <p:bldP spid="4" grpId="0" animBg="1"/>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11651</TotalTime>
  <Words>8833</Words>
  <Application>Microsoft Macintosh PowerPoint</Application>
  <PresentationFormat>Custom</PresentationFormat>
  <Paragraphs>666</Paragraphs>
  <Slides>32</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Avenir Light</vt:lpstr>
      <vt:lpstr>EBGaramond-Regular-Identity-H</vt:lpstr>
      <vt:lpstr>Helvetica Light</vt:lpstr>
      <vt:lpstr>Helvetica Neue</vt:lpstr>
      <vt:lpstr>Helvetica Neue Light</vt:lpstr>
      <vt:lpstr>Helvetica Neue Medium</vt:lpstr>
      <vt:lpstr>Helvetica Neue Thin</vt:lpstr>
      <vt:lpstr>Iosevka</vt:lpstr>
      <vt:lpstr>Iosevka Semibold</vt:lpstr>
      <vt:lpstr>White</vt:lpstr>
      <vt:lpstr>Foreign Function Verification Through Metaprogramming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metaprogramming?</vt:lpstr>
      <vt:lpstr>MetaCoq</vt:lpstr>
      <vt:lpstr>Ltac</vt:lpstr>
      <vt:lpstr>monolithic vs distilled generation</vt:lpstr>
      <vt:lpstr>monolithic vs distilled generation</vt:lpstr>
      <vt:lpstr>PowerPoint Presentation</vt:lpstr>
      <vt:lpstr>PowerPoint Presentation</vt:lpstr>
      <vt:lpstr>PowerPoint Presentation</vt:lpstr>
      <vt:lpstr>What do reified descriptions buy 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with other verified compilers / FFIs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Korkut, Joomy</cp:lastModifiedBy>
  <cp:revision>699</cp:revision>
  <cp:lastPrinted>2024-09-26T12:05:54Z</cp:lastPrinted>
  <dcterms:modified xsi:type="dcterms:W3CDTF">2024-10-09T01:33:28Z</dcterms:modified>
</cp:coreProperties>
</file>