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62" r:id="rId3"/>
    <p:sldId id="309" r:id="rId4"/>
    <p:sldId id="352" r:id="rId5"/>
    <p:sldId id="304" r:id="rId6"/>
    <p:sldId id="349" r:id="rId7"/>
    <p:sldId id="341" r:id="rId8"/>
    <p:sldId id="343" r:id="rId9"/>
    <p:sldId id="342" r:id="rId10"/>
    <p:sldId id="355" r:id="rId11"/>
    <p:sldId id="315" r:id="rId12"/>
    <p:sldId id="313" r:id="rId13"/>
    <p:sldId id="324" r:id="rId14"/>
    <p:sldId id="347" r:id="rId15"/>
    <p:sldId id="335" r:id="rId16"/>
    <p:sldId id="344" r:id="rId17"/>
    <p:sldId id="330" r:id="rId18"/>
    <p:sldId id="332" r:id="rId19"/>
    <p:sldId id="333" r:id="rId20"/>
    <p:sldId id="345" r:id="rId21"/>
    <p:sldId id="346" r:id="rId22"/>
    <p:sldId id="353" r:id="rId23"/>
    <p:sldId id="317" r:id="rId24"/>
    <p:sldId id="336" r:id="rId2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B001"/>
    <a:srgbClr val="FF8D00"/>
    <a:srgbClr val="4DBD66"/>
    <a:srgbClr val="CB2A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n" i="off">
        <a:font>
          <a:latin typeface="Iosevka"/>
          <a:ea typeface="Iosevka"/>
          <a:cs typeface="Iosevka"/>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77"/>
    <p:restoredTop sz="93804"/>
  </p:normalViewPr>
  <p:slideViewPr>
    <p:cSldViewPr snapToGrid="0">
      <p:cViewPr varScale="1">
        <p:scale>
          <a:sx n="94" d="100"/>
          <a:sy n="94" d="100"/>
        </p:scale>
        <p:origin x="1856" y="200"/>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2" name="Shape 152"/>
          <p:cNvSpPr>
            <a:spLocks noGrp="1" noRot="1" noChangeAspect="1"/>
          </p:cNvSpPr>
          <p:nvPr>
            <p:ph type="sldImg"/>
          </p:nvPr>
        </p:nvSpPr>
        <p:spPr>
          <a:xfrm>
            <a:off x="1143000" y="685800"/>
            <a:ext cx="4572000" cy="3429000"/>
          </a:xfrm>
          <a:prstGeom prst="rect">
            <a:avLst/>
          </a:prstGeom>
        </p:spPr>
        <p:txBody>
          <a:bodyPr/>
          <a:lstStyle/>
          <a:p>
            <a:endParaRPr/>
          </a:p>
        </p:txBody>
      </p:sp>
      <p:sp>
        <p:nvSpPr>
          <p:cNvPr id="153" name="Shape 15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r>
              <a:rPr lang="en-US" dirty="0"/>
              <a:t>Hi</a:t>
            </a:r>
            <a:r>
              <a:rPr dirty="0"/>
              <a:t> everyone!</a:t>
            </a:r>
            <a:r>
              <a:rPr lang="en-US" dirty="0"/>
              <a:t>  </a:t>
            </a:r>
            <a:r>
              <a:rPr dirty="0"/>
              <a:t> </a:t>
            </a:r>
            <a:endParaRPr lang="en-US" dirty="0"/>
          </a:p>
          <a:p>
            <a:r>
              <a:rPr lang="en-US" dirty="0"/>
              <a:t>I’m Joomy, a researcher at Bloomberg.</a:t>
            </a:r>
          </a:p>
          <a:p>
            <a:r>
              <a:rPr lang="en-US" dirty="0"/>
              <a:t>Today I’m </a:t>
            </a:r>
            <a:r>
              <a:rPr lang="en-US" dirty="0" err="1"/>
              <a:t>gonna</a:t>
            </a:r>
            <a:r>
              <a:rPr lang="en-US" dirty="0"/>
              <a:t> talk about a verified foreign function interface between Coq and C.</a:t>
            </a:r>
          </a:p>
          <a:p>
            <a:endParaRPr lang="en-US" dirty="0"/>
          </a:p>
          <a:p>
            <a:pPr marL="0" marR="0" lvl="0" indent="0" defTabSz="457200" eaLnBrk="1" fontAlgn="auto" latinLnBrk="0" hangingPunct="1">
              <a:lnSpc>
                <a:spcPct val="117999"/>
              </a:lnSpc>
              <a:spcBef>
                <a:spcPts val="0"/>
              </a:spcBef>
              <a:spcAft>
                <a:spcPts val="0"/>
              </a:spcAft>
              <a:buClrTx/>
              <a:buSzTx/>
              <a:buFontTx/>
              <a:buNone/>
              <a:tabLst/>
              <a:defRPr/>
            </a:pPr>
            <a:r>
              <a:rPr lang="en-US" dirty="0"/>
              <a:t>This is a paper based on my PhD work. It is joint work with Kathrin Stark and Andrew Appel.</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9A924-5E9F-29D6-02B2-32C15637A8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F34217-610C-AB51-8F9A-3954EAA62E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1EABCC-92D8-6FCB-13A0-98C1FA3E7758}"/>
              </a:ext>
            </a:extLst>
          </p:cNvPr>
          <p:cNvSpPr>
            <a:spLocks noGrp="1"/>
          </p:cNvSpPr>
          <p:nvPr>
            <p:ph type="body" idx="1"/>
          </p:nvPr>
        </p:nvSpPr>
        <p:spPr/>
        <p:txBody>
          <a:bodyPr/>
          <a:lstStyle/>
          <a:p>
            <a:r>
              <a:rPr lang="en-US" dirty="0"/>
              <a:t>If we were to write by hand, here’s what that specification would look like. There’s a lot here, and you don’t have to follow the details. Very very roughly, what we are saying here is this:</a:t>
            </a:r>
          </a:p>
          <a:p>
            <a:r>
              <a:rPr lang="en-US" dirty="0"/>
              <a:t>&lt;click&gt; Given some runtime info, and an input to the functional model,</a:t>
            </a:r>
          </a:p>
          <a:p>
            <a:r>
              <a:rPr lang="en-US" dirty="0"/>
              <a:t>&lt;click&gt; if the C function takes a value that corresponds to the functional model input,</a:t>
            </a:r>
          </a:p>
          <a:p>
            <a:r>
              <a:rPr lang="en-US" dirty="0"/>
              <a:t>&lt;click&gt; then the C function returns a value that corresponds to the functional model output.</a:t>
            </a:r>
          </a:p>
          <a:p>
            <a:endParaRPr lang="en-US" dirty="0"/>
          </a:p>
          <a:p>
            <a:r>
              <a:rPr lang="en-US" dirty="0"/>
              <a:t>There are a lot of details about how heap graphs and their isomorphisms. See our paper for the explanation.</a:t>
            </a:r>
          </a:p>
          <a:p>
            <a:endParaRPr lang="en-US" dirty="0"/>
          </a:p>
          <a:p>
            <a:pPr marL="0" marR="0" lvl="0" indent="0" defTabSz="457200" eaLnBrk="1" fontAlgn="auto" latinLnBrk="0" hangingPunct="1">
              <a:lnSpc>
                <a:spcPct val="117999"/>
              </a:lnSpc>
              <a:spcBef>
                <a:spcPts val="0"/>
              </a:spcBef>
              <a:spcAft>
                <a:spcPts val="0"/>
              </a:spcAft>
              <a:buClrTx/>
              <a:buSzTx/>
              <a:buFontTx/>
              <a:buNone/>
              <a:tabLst/>
              <a:defRPr/>
            </a:pPr>
            <a:r>
              <a:rPr lang="en-US" dirty="0"/>
              <a:t>&lt;click&gt; So far this is just the specification, so we then claim that the C function body follows this specification and write the proof by hand.</a:t>
            </a:r>
          </a:p>
          <a:p>
            <a:r>
              <a:rPr lang="en-US" dirty="0"/>
              <a:t>The cool part is, if we have a complete proof of this, that means our foreign function is </a:t>
            </a:r>
            <a:br>
              <a:rPr lang="en-US" dirty="0"/>
            </a:br>
            <a:r>
              <a:rPr lang="en-US" dirty="0"/>
              <a:t>1) type-safe</a:t>
            </a:r>
            <a:br>
              <a:rPr lang="en-US" dirty="0"/>
            </a:br>
            <a:r>
              <a:rPr lang="en-US" dirty="0"/>
              <a:t>2) correct with respect to the functional model.</a:t>
            </a:r>
          </a:p>
          <a:p>
            <a:r>
              <a:rPr lang="en-US" dirty="0"/>
              <a:t>(Though we do not have a proof of type-safety since it requires reasoning across meta-levels)</a:t>
            </a:r>
            <a:br>
              <a:rPr lang="en-US" dirty="0"/>
            </a:br>
            <a:endParaRPr lang="en-US" dirty="0"/>
          </a:p>
          <a:p>
            <a:r>
              <a:rPr lang="en-US" dirty="0"/>
              <a:t>I know this spec is overwhelming.</a:t>
            </a:r>
          </a:p>
          <a:p>
            <a:r>
              <a:rPr lang="en-US" dirty="0"/>
              <a:t>&lt;click&gt; Thankfully only certain parts of it vary from function to function. Maybe we can find a way to account for these variations. One idea is to keep them in a record.</a:t>
            </a:r>
          </a:p>
        </p:txBody>
      </p:sp>
    </p:spTree>
    <p:extLst>
      <p:ext uri="{BB962C8B-B14F-4D97-AF65-F5344CB8AC3E}">
        <p14:creationId xmlns:p14="http://schemas.microsoft.com/office/powerpoint/2010/main" val="1455740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8DE26-4151-77D5-A01C-F98A6034C7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309DC8-C50D-668D-53C6-DED963E8F7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EFEFD4-0CA1-53F5-B5B7-B89B0B273021}"/>
              </a:ext>
            </a:extLst>
          </p:cNvPr>
          <p:cNvSpPr>
            <a:spLocks noGrp="1"/>
          </p:cNvSpPr>
          <p:nvPr>
            <p:ph type="body" idx="1"/>
          </p:nvPr>
        </p:nvSpPr>
        <p:spPr/>
        <p:txBody>
          <a:bodyPr/>
          <a:lstStyle/>
          <a:p>
            <a:r>
              <a:rPr lang="en-US" dirty="0"/>
              <a:t>Here’s what that looks like.</a:t>
            </a:r>
          </a:p>
          <a:p>
            <a:endParaRPr lang="en-US" dirty="0"/>
          </a:p>
          <a:p>
            <a:r>
              <a:rPr lang="en-US" dirty="0"/>
              <a:t>We have a function description, which includes everything we have to know about this function. Most importantly, it has</a:t>
            </a:r>
          </a:p>
          <a:p>
            <a:r>
              <a:rPr lang="en-US" dirty="0"/>
              <a:t>&lt;click&gt; a reified description of the function type. Thanks to this description, we can ensure that the foreign function and the model function in this record actually abide by the type.</a:t>
            </a:r>
          </a:p>
          <a:p>
            <a:endParaRPr lang="en-US" dirty="0"/>
          </a:p>
          <a:p>
            <a:r>
              <a:rPr lang="en-US" dirty="0"/>
              <a:t>In the reified description, we have</a:t>
            </a:r>
          </a:p>
          <a:p>
            <a:r>
              <a:rPr lang="en-US" dirty="0"/>
              <a:t>&lt;click&gt; annotations of each component of the type with a type class instance. In a function description, we use these instances to hold information about type-specific memory representations.</a:t>
            </a:r>
          </a:p>
          <a:p>
            <a:endParaRPr lang="en-US" dirty="0"/>
          </a:p>
          <a:p>
            <a:r>
              <a:rPr lang="en-US" dirty="0"/>
              <a:t>&lt;click&gt; Once we finish the function description, we can then </a:t>
            </a:r>
            <a:r>
              <a:rPr lang="en-US" b="1" dirty="0"/>
              <a:t>compute</a:t>
            </a:r>
            <a:r>
              <a:rPr lang="en-US" dirty="0"/>
              <a:t> a VST specification from it and start writing our proof.</a:t>
            </a:r>
          </a:p>
        </p:txBody>
      </p:sp>
    </p:spTree>
    <p:extLst>
      <p:ext uri="{BB962C8B-B14F-4D97-AF65-F5344CB8AC3E}">
        <p14:creationId xmlns:p14="http://schemas.microsoft.com/office/powerpoint/2010/main" val="4225940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E15D6-06AC-82D2-78A0-66BC294CFF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662EF3-45E8-88AB-4189-A09A72873C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E63610-66F3-C1B1-D7F7-46B75EBB74B0}"/>
              </a:ext>
            </a:extLst>
          </p:cNvPr>
          <p:cNvSpPr>
            <a:spLocks noGrp="1"/>
          </p:cNvSpPr>
          <p:nvPr>
            <p:ph type="body" idx="1"/>
          </p:nvPr>
        </p:nvSpPr>
        <p:spPr/>
        <p:txBody>
          <a:bodyPr/>
          <a:lstStyle/>
          <a:p>
            <a:r>
              <a:rPr lang="en-US" dirty="0"/>
              <a:t>Not to sound like an infomercial, but there’s even more! We can also generate the function description automatically using the generator we wrote with </a:t>
            </a:r>
            <a:r>
              <a:rPr lang="en-US" dirty="0" err="1"/>
              <a:t>MetaCoq</a:t>
            </a:r>
            <a:r>
              <a:rPr lang="en-US" dirty="0"/>
              <a:t>.</a:t>
            </a:r>
          </a:p>
          <a:p>
            <a:endParaRPr lang="en-US" dirty="0"/>
          </a:p>
          <a:p>
            <a:r>
              <a:rPr lang="en-US" dirty="0"/>
              <a:t>I want to talk a bit more about reified descriptions, since I believe it’s one of our scientific contributions.</a:t>
            </a:r>
          </a:p>
        </p:txBody>
      </p:sp>
    </p:spTree>
    <p:extLst>
      <p:ext uri="{BB962C8B-B14F-4D97-AF65-F5344CB8AC3E}">
        <p14:creationId xmlns:p14="http://schemas.microsoft.com/office/powerpoint/2010/main" val="2754752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79F2BC-10DD-BFE2-6B09-D49DB6B03C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DA09B2-5D58-B176-363F-072DFFB22E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1E923D-B5A7-48AB-5E7C-C4E2FB974BA2}"/>
              </a:ext>
            </a:extLst>
          </p:cNvPr>
          <p:cNvSpPr>
            <a:spLocks noGrp="1"/>
          </p:cNvSpPr>
          <p:nvPr>
            <p:ph type="body" idx="1"/>
          </p:nvPr>
        </p:nvSpPr>
        <p:spPr/>
        <p:txBody>
          <a:bodyPr/>
          <a:lstStyle/>
          <a:p>
            <a:r>
              <a:rPr lang="en-US" dirty="0"/>
              <a:t>This contribution comes from our realization that we have a choice about how we generate things.</a:t>
            </a:r>
          </a:p>
          <a:p>
            <a:r>
              <a:rPr lang="en-US" dirty="0"/>
              <a:t>We could choose to take foreign types and functions and generate a scary VST specification directly from that, with a colossal metaprogram. Or for parts where we write VST proofs by hand, we would write a long proof that’s hard to follow.</a:t>
            </a:r>
          </a:p>
          <a:p>
            <a:r>
              <a:rPr lang="en-US" dirty="0"/>
              <a:t>We can call that approach “monolithic generation”.</a:t>
            </a:r>
          </a:p>
          <a:p>
            <a:endParaRPr lang="en-US" dirty="0"/>
          </a:p>
          <a:p>
            <a:r>
              <a:rPr lang="en-US" dirty="0"/>
              <a:t>But that’s not ideal: &lt;click&gt;</a:t>
            </a:r>
          </a:p>
          <a:p>
            <a:pPr marL="0" marR="0" lvl="0" indent="0" algn="l" defTabSz="457200" eaLnBrk="1" fontAlgn="auto" latinLnBrk="0" hangingPunct="1">
              <a:lnSpc>
                <a:spcPct val="117999"/>
              </a:lnSpc>
              <a:spcBef>
                <a:spcPts val="0"/>
              </a:spcBef>
              <a:spcAft>
                <a:spcPts val="0"/>
              </a:spcAft>
              <a:buClrTx/>
              <a:buSzTx/>
              <a:buFontTx/>
              <a:buNone/>
              <a:tabLst/>
              <a:defRPr/>
            </a:pPr>
            <a:r>
              <a:rPr lang="en-US" dirty="0"/>
              <a:t>1. We use </a:t>
            </a:r>
            <a:r>
              <a:rPr lang="en-US" dirty="0" err="1"/>
              <a:t>MetaCoq</a:t>
            </a:r>
            <a:r>
              <a:rPr lang="en-US" dirty="0"/>
              <a:t> for code generation, which includes a Coq plugin for compile-time metaprogramming, like Template Haskell. </a:t>
            </a:r>
            <a:r>
              <a:rPr kumimoji="0" lang="en-US" sz="2400" b="0" i="0" u="none" strike="noStrike" cap="none" spc="0" normalizeH="0" baseline="0" dirty="0" err="1">
                <a:ln>
                  <a:noFill/>
                </a:ln>
                <a:solidFill>
                  <a:srgbClr val="CB2A7A"/>
                </a:solidFill>
                <a:effectLst/>
                <a:uFillTx/>
                <a:latin typeface="Helvetica Neue"/>
                <a:ea typeface="Helvetica Neue"/>
                <a:cs typeface="Helvetica Neue"/>
                <a:sym typeface="Helvetica Neue"/>
              </a:rPr>
              <a:t>MetaCoq's</a:t>
            </a:r>
            <a:r>
              <a:rPr kumimoji="0" lang="en-US" sz="2400" b="0" i="0" u="none" strike="noStrike" cap="none" spc="0" normalizeH="0" baseline="0" dirty="0">
                <a:ln>
                  <a:noFill/>
                </a:ln>
                <a:solidFill>
                  <a:srgbClr val="CB2A7A"/>
                </a:solidFill>
                <a:effectLst/>
                <a:uFillTx/>
                <a:latin typeface="Helvetica Neue"/>
                <a:ea typeface="Helvetica Neue"/>
                <a:cs typeface="Helvetica Neue"/>
                <a:sym typeface="Helvetica Neue"/>
              </a:rPr>
              <a:t> representation of Coq terms is "</a:t>
            </a:r>
            <a:r>
              <a:rPr kumimoji="0" lang="en-US" sz="2400" i="0" u="none" strike="noStrike" cap="none" spc="0" normalizeH="0" baseline="0" dirty="0">
                <a:ln>
                  <a:noFill/>
                </a:ln>
                <a:solidFill>
                  <a:srgbClr val="CB2A7A"/>
                </a:solidFill>
                <a:effectLst/>
                <a:uFillTx/>
                <a:latin typeface="Helvetica Neue"/>
                <a:ea typeface="Helvetica Neue"/>
                <a:cs typeface="Helvetica Neue"/>
                <a:sym typeface="Helvetica Neue"/>
              </a:rPr>
              <a:t>low level</a:t>
            </a:r>
            <a:r>
              <a:rPr kumimoji="0" lang="en-US" sz="2400" b="0" i="0" u="none" strike="noStrike" cap="none" spc="0" normalizeH="0" baseline="0" dirty="0">
                <a:ln>
                  <a:noFill/>
                </a:ln>
                <a:solidFill>
                  <a:srgbClr val="CB2A7A"/>
                </a:solidFill>
                <a:effectLst/>
                <a:uFillTx/>
                <a:latin typeface="Helvetica Neue"/>
                <a:ea typeface="Helvetica Neue"/>
                <a:cs typeface="Helvetica Neue"/>
                <a:sym typeface="Helvetica Neue"/>
              </a:rPr>
              <a:t>" by design. Their main goal is to reason about </a:t>
            </a:r>
            <a:r>
              <a:rPr kumimoji="0" lang="en-US" sz="2400" b="0" i="0" u="none" strike="noStrike" cap="none" spc="0" normalizeH="0" baseline="0" dirty="0" err="1">
                <a:ln>
                  <a:noFill/>
                </a:ln>
                <a:solidFill>
                  <a:srgbClr val="CB2A7A"/>
                </a:solidFill>
                <a:effectLst/>
                <a:uFillTx/>
                <a:latin typeface="Helvetica Neue"/>
                <a:ea typeface="Helvetica Neue"/>
                <a:cs typeface="Helvetica Neue"/>
                <a:sym typeface="Helvetica Neue"/>
              </a:rPr>
              <a:t>Coq’s</a:t>
            </a:r>
            <a:r>
              <a:rPr kumimoji="0" lang="en-US" sz="2400" b="0" i="0" u="none" strike="noStrike" cap="none" spc="0" normalizeH="0" baseline="0" dirty="0">
                <a:ln>
                  <a:noFill/>
                </a:ln>
                <a:solidFill>
                  <a:srgbClr val="CB2A7A"/>
                </a:solidFill>
                <a:effectLst/>
                <a:uFillTx/>
                <a:latin typeface="Helvetica Neue"/>
                <a:ea typeface="Helvetica Neue"/>
                <a:cs typeface="Helvetica Neue"/>
                <a:sym typeface="Helvetica Neue"/>
              </a:rPr>
              <a:t> metatheory so that’s understandable, but this means it’s a bit more cumbersome to use for code generation.</a:t>
            </a:r>
            <a:br>
              <a:rPr lang="en-US" sz="2400" dirty="0"/>
            </a:br>
            <a:r>
              <a:rPr lang="en-US" sz="2400" b="0" dirty="0">
                <a:solidFill>
                  <a:srgbClr val="CB2A7A"/>
                </a:solidFill>
              </a:rPr>
              <a:t>2. Metaprograms are </a:t>
            </a:r>
            <a:r>
              <a:rPr lang="en-US" sz="2400" dirty="0">
                <a:solidFill>
                  <a:srgbClr val="CB2A7A"/>
                </a:solidFill>
              </a:rPr>
              <a:t>harder</a:t>
            </a:r>
            <a:r>
              <a:rPr lang="en-US" sz="2400" b="0" dirty="0">
                <a:solidFill>
                  <a:srgbClr val="CB2A7A"/>
                </a:solidFill>
              </a:rPr>
              <a:t> to reason about! It is harder for us to tell if our metaprogram generates the right thing, and that it always works. Reasoning from a meta-level above can get clunky.</a:t>
            </a:r>
            <a:endParaRPr lang="en-US" dirty="0"/>
          </a:p>
          <a:p>
            <a:r>
              <a:rPr lang="en-US" sz="2400" dirty="0"/>
              <a:t>3. Writing the proofs this way requires a much deeper understanding of how everything works, which would render our system unusable for most users.</a:t>
            </a:r>
            <a:endParaRPr lang="en-US" dirty="0"/>
          </a:p>
        </p:txBody>
      </p:sp>
    </p:spTree>
    <p:extLst>
      <p:ext uri="{BB962C8B-B14F-4D97-AF65-F5344CB8AC3E}">
        <p14:creationId xmlns:p14="http://schemas.microsoft.com/office/powerpoint/2010/main" val="3427637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63B4D4-F82C-4099-C3BC-D56EC505B2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CF0CC7-F8B0-C6A2-3021-9397FBD933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430F61-B823-3683-B491-BD00631177DD}"/>
              </a:ext>
            </a:extLst>
          </p:cNvPr>
          <p:cNvSpPr>
            <a:spLocks noGrp="1"/>
          </p:cNvSpPr>
          <p:nvPr>
            <p:ph type="body" idx="1"/>
          </p:nvPr>
        </p:nvSpPr>
        <p:spPr/>
        <p:txBody>
          <a:bodyPr/>
          <a:lstStyle/>
          <a:p>
            <a:r>
              <a:rPr lang="en-US" dirty="0"/>
              <a:t>Here’s what I suggest instead. We come up with an </a:t>
            </a:r>
            <a:r>
              <a:rPr lang="en-US" b="1" dirty="0"/>
              <a:t>intermediate representation, that is, reified descriptions</a:t>
            </a:r>
            <a:r>
              <a:rPr lang="en-US" dirty="0"/>
              <a:t>.</a:t>
            </a:r>
            <a:br>
              <a:rPr lang="en-US" dirty="0"/>
            </a:br>
            <a:r>
              <a:rPr lang="en-US" dirty="0"/>
              <a:t>&lt;click&gt; We can generate these descriptions using compile-time metaprogramming.</a:t>
            </a:r>
            <a:br>
              <a:rPr lang="en-US" dirty="0"/>
            </a:br>
            <a:r>
              <a:rPr lang="en-US" dirty="0"/>
              <a:t>&lt;click&gt; But for the rest, we do not need compile-time metaprogramming. We can write Coq functions that take these descriptions and compute whatever we need. This way we isolate the metaprogram to the first half of generation. Or we can write VST proofs with these abstractions, which makes them easier to write.</a:t>
            </a:r>
            <a:br>
              <a:rPr lang="en-US" dirty="0"/>
            </a:br>
            <a:br>
              <a:rPr lang="en-US" dirty="0"/>
            </a:br>
            <a:r>
              <a:rPr lang="en-US" dirty="0"/>
              <a:t>Okay, now we’re ready to see what a reified description is.</a:t>
            </a:r>
          </a:p>
        </p:txBody>
      </p:sp>
    </p:spTree>
    <p:extLst>
      <p:ext uri="{BB962C8B-B14F-4D97-AF65-F5344CB8AC3E}">
        <p14:creationId xmlns:p14="http://schemas.microsoft.com/office/powerpoint/2010/main" val="23786151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4D725-F4F7-AB39-66B0-E930E069DA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0DC200-D1FF-3C18-6366-A2F8882D6F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666C75-823A-122A-09B9-5FEA64D23BE6}"/>
              </a:ext>
            </a:extLst>
          </p:cNvPr>
          <p:cNvSpPr>
            <a:spLocks noGrp="1"/>
          </p:cNvSpPr>
          <p:nvPr>
            <p:ph type="body" idx="1"/>
          </p:nvPr>
        </p:nvSpPr>
        <p:spPr/>
        <p:txBody>
          <a:bodyPr/>
          <a:lstStyle/>
          <a:p>
            <a:r>
              <a:rPr lang="en-US" sz="2400" dirty="0"/>
              <a:t>As a metaprogramming term, reifying means representing a language construct as an explicit object in a language. Here are we trying to define an inductive type in Coq, that describes different components of a Coq constructor type or a Coq function type.</a:t>
            </a:r>
          </a:p>
          <a:p>
            <a:endParaRPr lang="en-US" sz="2400" dirty="0"/>
          </a:p>
          <a:p>
            <a:r>
              <a:rPr lang="en-US" sz="2400" dirty="0"/>
              <a:t>Those components are the type parameters, the arguments, and the return type. We have a constructor for each of these, which gives us the benefits of deep embedding.</a:t>
            </a:r>
          </a:p>
          <a:p>
            <a:endParaRPr lang="en-US" sz="2400" dirty="0"/>
          </a:p>
          <a:p>
            <a:r>
              <a:rPr lang="en-US" sz="2400" dirty="0"/>
              <a:t>&lt;click&gt; But notice how these two cases take a function as an argument. Thanks to this higher-order abstract syntax-like approach, we get the benefits of a shallow embedding. Most importantly, we get to annotate the description with type class instances that are actually indexed by the type of the component.</a:t>
            </a:r>
          </a:p>
          <a:p>
            <a:endParaRPr lang="en-US" sz="2400" dirty="0"/>
          </a:p>
          <a:p>
            <a:r>
              <a:rPr lang="en-US" sz="2400" dirty="0"/>
              <a:t>&lt;click&gt; These annotations have access to the same binder context as the type component! This allows us to describe even complicated dependent types.</a:t>
            </a:r>
          </a:p>
          <a:p>
            <a:endParaRPr lang="en-US" sz="2400" dirty="0"/>
          </a:p>
          <a:p>
            <a:r>
              <a:rPr lang="en-US" sz="2400" dirty="0"/>
              <a:t>There are other approaches that try to combine deep and shallow embeddings. Their work is more general than ours, which requires complicated mechanisms like the universe pattern. By not being general, we avoid that complexity once again. Here we are describing a part of Coq within Coq, so we can annotate these components with Coq type class instances.</a:t>
            </a:r>
          </a:p>
          <a:p>
            <a:endParaRPr lang="en-US" sz="2400" dirty="0"/>
          </a:p>
          <a:p>
            <a:r>
              <a:rPr lang="en-US" sz="2400" b="1" dirty="0"/>
              <a:t>And that is the other takeaway: </a:t>
            </a:r>
          </a:p>
          <a:p>
            <a:r>
              <a:rPr lang="en-US" sz="2400" b="1" dirty="0"/>
              <a:t>&lt;click&gt; By making the describer and </a:t>
            </a:r>
            <a:r>
              <a:rPr lang="en-US" sz="2400" b="1" dirty="0" err="1"/>
              <a:t>describee</a:t>
            </a:r>
            <a:r>
              <a:rPr lang="en-US" sz="2400" b="1" dirty="0"/>
              <a:t> the same language (they are both Coq), and using HOAS, we can handle dependent types and annotate each component in a concise and type-safe way.</a:t>
            </a:r>
          </a:p>
          <a:p>
            <a:endParaRPr lang="en-US" sz="2400" dirty="0"/>
          </a:p>
          <a:p>
            <a:pPr marL="0" marR="0" lvl="0" indent="0" defTabSz="457200" eaLnBrk="1" fontAlgn="auto" latinLnBrk="0" hangingPunct="1">
              <a:lnSpc>
                <a:spcPct val="117999"/>
              </a:lnSpc>
              <a:spcBef>
                <a:spcPts val="0"/>
              </a:spcBef>
              <a:spcAft>
                <a:spcPts val="0"/>
              </a:spcAft>
              <a:buClrTx/>
              <a:buSzTx/>
              <a:buFontTx/>
              <a:buNone/>
              <a:tabLst/>
              <a:defRPr/>
            </a:pPr>
            <a:r>
              <a:rPr lang="en-US" sz="2400" dirty="0"/>
              <a:t>And these descriptions can be automatically generated from the function types, using our generators based on </a:t>
            </a:r>
            <a:r>
              <a:rPr lang="en-US" sz="2400" dirty="0" err="1"/>
              <a:t>MetaCoq</a:t>
            </a:r>
            <a:r>
              <a:rPr lang="en-US" sz="2400" dirty="0"/>
              <a:t>.</a:t>
            </a:r>
          </a:p>
        </p:txBody>
      </p:sp>
    </p:spTree>
    <p:extLst>
      <p:ext uri="{BB962C8B-B14F-4D97-AF65-F5344CB8AC3E}">
        <p14:creationId xmlns:p14="http://schemas.microsoft.com/office/powerpoint/2010/main" val="1269382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F038BA-0E7E-AA9E-D43D-26B017B12748}"/>
            </a:ext>
          </a:extLst>
        </p:cNvPr>
        <p:cNvGrpSpPr/>
        <p:nvPr/>
      </p:nvGrpSpPr>
      <p:grpSpPr>
        <a:xfrm>
          <a:off x="0" y="0"/>
          <a:ext cx="0" cy="0"/>
          <a:chOff x="0" y="0"/>
          <a:chExt cx="0" cy="0"/>
        </a:xfrm>
      </p:grpSpPr>
      <p:sp>
        <p:nvSpPr>
          <p:cNvPr id="507" name="Shape 507">
            <a:extLst>
              <a:ext uri="{FF2B5EF4-FFF2-40B4-BE49-F238E27FC236}">
                <a16:creationId xmlns:a16="http://schemas.microsoft.com/office/drawing/2014/main" id="{D8687CF9-E2CC-84CB-009C-C6622AD1F96B}"/>
              </a:ext>
            </a:extLst>
          </p:cNvPr>
          <p:cNvSpPr>
            <a:spLocks noGrp="1" noRot="1" noChangeAspect="1"/>
          </p:cNvSpPr>
          <p:nvPr>
            <p:ph type="sldImg"/>
          </p:nvPr>
        </p:nvSpPr>
        <p:spPr>
          <a:prstGeom prst="rect">
            <a:avLst/>
          </a:prstGeom>
        </p:spPr>
        <p:txBody>
          <a:bodyPr/>
          <a:lstStyle/>
          <a:p>
            <a:endParaRPr/>
          </a:p>
        </p:txBody>
      </p:sp>
      <p:sp>
        <p:nvSpPr>
          <p:cNvPr id="508" name="Shape 508">
            <a:extLst>
              <a:ext uri="{FF2B5EF4-FFF2-40B4-BE49-F238E27FC236}">
                <a16:creationId xmlns:a16="http://schemas.microsoft.com/office/drawing/2014/main" id="{AEF6D670-901B-6267-7D05-9F7B8DC10A68}"/>
              </a:ext>
            </a:extLst>
          </p:cNvPr>
          <p:cNvSpPr>
            <a:spLocks noGrp="1"/>
          </p:cNvSpPr>
          <p:nvPr>
            <p:ph type="body" sz="quarter" idx="1"/>
          </p:nvPr>
        </p:nvSpPr>
        <p:spPr>
          <a:prstGeom prst="rect">
            <a:avLst/>
          </a:prstGeom>
        </p:spPr>
        <p:txBody>
          <a:bodyPr/>
          <a:lstStyle/>
          <a:p>
            <a:r>
              <a:rPr lang="en-US" dirty="0"/>
              <a:t>Well, why did we go through all this trouble? What do reified descriptions buy us? The most important aspect is type-safety of our specifications.</a:t>
            </a:r>
          </a:p>
          <a:p>
            <a:endParaRPr lang="en-US" dirty="0"/>
          </a:p>
          <a:p>
            <a:r>
              <a:rPr lang="en-US" dirty="0"/>
              <a:t>If we have a description of a particular function, like </a:t>
            </a:r>
            <a:r>
              <a:rPr lang="en-US" dirty="0" err="1"/>
              <a:t>to_nat</a:t>
            </a:r>
            <a:r>
              <a:rPr lang="en-US" dirty="0"/>
              <a:t>, we can recover the original types from that.</a:t>
            </a:r>
          </a:p>
          <a:p>
            <a:r>
              <a:rPr lang="en-US" dirty="0"/>
              <a:t>Here we recompute the type of the </a:t>
            </a:r>
            <a:r>
              <a:rPr lang="en-US" dirty="0" err="1"/>
              <a:t>to_nat</a:t>
            </a:r>
            <a:r>
              <a:rPr lang="en-US" dirty="0"/>
              <a:t> foreign function from its types’ description. We can do the same thing for the functional model type as well. </a:t>
            </a:r>
            <a:br>
              <a:rPr lang="en-US" dirty="0"/>
            </a:br>
            <a:r>
              <a:rPr lang="en-US" dirty="0"/>
              <a:t>Thanks to this, we can build a larger, dependently typed record that has a type description and the functions that actually </a:t>
            </a:r>
            <a:r>
              <a:rPr lang="en-US" b="1" dirty="0"/>
              <a:t>are</a:t>
            </a:r>
            <a:r>
              <a:rPr lang="en-US" dirty="0"/>
              <a:t> of that type.</a:t>
            </a:r>
            <a:endParaRPr dirty="0"/>
          </a:p>
        </p:txBody>
      </p:sp>
    </p:spTree>
    <p:extLst>
      <p:ext uri="{BB962C8B-B14F-4D97-AF65-F5344CB8AC3E}">
        <p14:creationId xmlns:p14="http://schemas.microsoft.com/office/powerpoint/2010/main" val="551026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 name="Shape 1036"/>
          <p:cNvSpPr>
            <a:spLocks noGrp="1" noRot="1" noChangeAspect="1"/>
          </p:cNvSpPr>
          <p:nvPr>
            <p:ph type="sldImg"/>
          </p:nvPr>
        </p:nvSpPr>
        <p:spPr>
          <a:prstGeom prst="rect">
            <a:avLst/>
          </a:prstGeom>
        </p:spPr>
        <p:txBody>
          <a:bodyPr/>
          <a:lstStyle/>
          <a:p>
            <a:endParaRPr/>
          </a:p>
        </p:txBody>
      </p:sp>
      <p:sp>
        <p:nvSpPr>
          <p:cNvPr id="1037" name="Shape 1037"/>
          <p:cNvSpPr>
            <a:spLocks noGrp="1"/>
          </p:cNvSpPr>
          <p:nvPr>
            <p:ph type="body" sz="quarter" idx="1"/>
          </p:nvPr>
        </p:nvSpPr>
        <p:spPr>
          <a:prstGeom prst="rect">
            <a:avLst/>
          </a:prstGeom>
        </p:spPr>
        <p:txBody>
          <a:bodyPr/>
          <a:lstStyle/>
          <a:p>
            <a:r>
              <a:rPr lang="en-US" dirty="0"/>
              <a:t>The other thing we use reified descriptions for is rewrites of foreign function calls to functional model calls.</a:t>
            </a:r>
          </a:p>
          <a:p>
            <a:endParaRPr lang="en-US" dirty="0"/>
          </a:p>
          <a:p>
            <a:r>
              <a:rPr lang="en-US" dirty="0"/>
              <a:t>Here’s the problem:</a:t>
            </a:r>
            <a:br>
              <a:rPr lang="en-US" dirty="0"/>
            </a:br>
            <a:r>
              <a:rPr lang="en-US" dirty="0"/>
              <a:t>We know dependent type checking involves evaluation! Our foreign functions, on the other hand, do not evaluate. So if we try to prove a lemma involving foreign function calls, we have a problem: We cannot unfold the definitions and continue our proof…</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FE634-C75B-542A-EACC-44BBA8461C5D}"/>
            </a:ext>
          </a:extLst>
        </p:cNvPr>
        <p:cNvGrpSpPr/>
        <p:nvPr/>
      </p:nvGrpSpPr>
      <p:grpSpPr>
        <a:xfrm>
          <a:off x="0" y="0"/>
          <a:ext cx="0" cy="0"/>
          <a:chOff x="0" y="0"/>
          <a:chExt cx="0" cy="0"/>
        </a:xfrm>
      </p:grpSpPr>
      <p:sp>
        <p:nvSpPr>
          <p:cNvPr id="1056" name="Shape 1056">
            <a:extLst>
              <a:ext uri="{FF2B5EF4-FFF2-40B4-BE49-F238E27FC236}">
                <a16:creationId xmlns:a16="http://schemas.microsoft.com/office/drawing/2014/main" id="{7796D172-FDFE-AED9-0427-18D8ED942F36}"/>
              </a:ext>
            </a:extLst>
          </p:cNvPr>
          <p:cNvSpPr>
            <a:spLocks noGrp="1" noRot="1" noChangeAspect="1"/>
          </p:cNvSpPr>
          <p:nvPr>
            <p:ph type="sldImg"/>
          </p:nvPr>
        </p:nvSpPr>
        <p:spPr>
          <a:prstGeom prst="rect">
            <a:avLst/>
          </a:prstGeom>
        </p:spPr>
        <p:txBody>
          <a:bodyPr/>
          <a:lstStyle/>
          <a:p>
            <a:endParaRPr/>
          </a:p>
        </p:txBody>
      </p:sp>
      <p:sp>
        <p:nvSpPr>
          <p:cNvPr id="1057" name="Shape 1057">
            <a:extLst>
              <a:ext uri="{FF2B5EF4-FFF2-40B4-BE49-F238E27FC236}">
                <a16:creationId xmlns:a16="http://schemas.microsoft.com/office/drawing/2014/main" id="{C9E9DC93-AFFD-DBBD-2C42-6571DA05055F}"/>
              </a:ext>
            </a:extLst>
          </p:cNvPr>
          <p:cNvSpPr>
            <a:spLocks noGrp="1"/>
          </p:cNvSpPr>
          <p:nvPr>
            <p:ph type="body" sz="quarter" idx="1"/>
          </p:nvPr>
        </p:nvSpPr>
        <p:spPr>
          <a:prstGeom prst="rect">
            <a:avLst/>
          </a:prstGeom>
        </p:spPr>
        <p:txBody>
          <a:bodyPr/>
          <a:lstStyle/>
          <a:p>
            <a:r>
              <a:rPr lang="en-US" dirty="0"/>
              <a:t>Since these functions are axioms on the Coq side, they get stuck! These functions evaluate in a compiled program, because then they are realized by C functions, but that’s not good enough for compile-time evaluation of them! What do we do, then?</a:t>
            </a:r>
          </a:p>
        </p:txBody>
      </p:sp>
    </p:spTree>
    <p:extLst>
      <p:ext uri="{BB962C8B-B14F-4D97-AF65-F5344CB8AC3E}">
        <p14:creationId xmlns:p14="http://schemas.microsoft.com/office/powerpoint/2010/main" val="40184579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 name="Shape 1056"/>
          <p:cNvSpPr>
            <a:spLocks noGrp="1" noRot="1" noChangeAspect="1"/>
          </p:cNvSpPr>
          <p:nvPr>
            <p:ph type="sldImg"/>
          </p:nvPr>
        </p:nvSpPr>
        <p:spPr>
          <a:prstGeom prst="rect">
            <a:avLst/>
          </a:prstGeom>
        </p:spPr>
        <p:txBody>
          <a:bodyPr/>
          <a:lstStyle/>
          <a:p>
            <a:endParaRPr/>
          </a:p>
        </p:txBody>
      </p:sp>
      <p:sp>
        <p:nvSpPr>
          <p:cNvPr id="1057" name="Shape 1057"/>
          <p:cNvSpPr>
            <a:spLocks noGrp="1"/>
          </p:cNvSpPr>
          <p:nvPr>
            <p:ph type="body" sz="quarter" idx="1"/>
          </p:nvPr>
        </p:nvSpPr>
        <p:spPr>
          <a:prstGeom prst="rect">
            <a:avLst/>
          </a:prstGeom>
        </p:spPr>
        <p:txBody>
          <a:bodyPr/>
          <a:lstStyle/>
          <a:p>
            <a:r>
              <a:rPr lang="en-US" dirty="0"/>
              <a:t>Our solution to this is a rewrite mechanism. We derive a way to rewrite calls to the foreign functions into calls to the functional model. If you have proofs for the VST specifications we generated earlier, using these rewrite principles becomes fair game.</a:t>
            </a:r>
          </a:p>
          <a:p>
            <a:br>
              <a:rPr lang="en-US" dirty="0"/>
            </a:br>
            <a:r>
              <a:rPr lang="en-US" dirty="0"/>
              <a:t>Here we use our rewrite tactic. Notice how our goal is now entirely about the functional model, </a:t>
            </a:r>
            <a:r>
              <a:rPr dirty="0"/>
              <a:t>and </a:t>
            </a:r>
            <a:r>
              <a:rPr lang="en-US" dirty="0"/>
              <a:t>from there </a:t>
            </a:r>
            <a:r>
              <a:rPr dirty="0"/>
              <a:t>it's straightforward to prove</a:t>
            </a:r>
            <a:r>
              <a:rPr lang="en-US" dirty="0"/>
              <a:t> this goal.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noRot="1" noChangeAspect="1"/>
          </p:cNvSpPr>
          <p:nvPr>
            <p:ph type="sldImg"/>
          </p:nvPr>
        </p:nvSpPr>
        <p:spPr>
          <a:prstGeom prst="rect">
            <a:avLst/>
          </a:prstGeom>
        </p:spPr>
        <p:txBody>
          <a:bodyPr/>
          <a:lstStyle/>
          <a:p>
            <a:endParaRPr/>
          </a:p>
        </p:txBody>
      </p:sp>
      <p:sp>
        <p:nvSpPr>
          <p:cNvPr id="165" name="Shape 165"/>
          <p:cNvSpPr>
            <a:spLocks noGrp="1"/>
          </p:cNvSpPr>
          <p:nvPr>
            <p:ph type="body" sz="quarter" idx="1"/>
          </p:nvPr>
        </p:nvSpPr>
        <p:spPr>
          <a:prstGeom prst="rect">
            <a:avLst/>
          </a:prstGeom>
        </p:spPr>
        <p:txBody>
          <a:bodyPr/>
          <a:lstStyle/>
          <a:p>
            <a:r>
              <a:rPr dirty="0"/>
              <a:t>In </a:t>
            </a:r>
            <a:r>
              <a:rPr lang="en-US" dirty="0"/>
              <a:t>the </a:t>
            </a:r>
            <a:r>
              <a:rPr dirty="0"/>
              <a:t>real world, almost all programs are written in multiple languages.</a:t>
            </a:r>
          </a:p>
          <a:p>
            <a:r>
              <a:rPr dirty="0"/>
              <a:t>&lt;click&gt; and then linked together.</a:t>
            </a:r>
            <a:endParaRPr lang="en-US" dirty="0"/>
          </a:p>
          <a:p>
            <a:endParaRPr lang="en-US" dirty="0"/>
          </a:p>
          <a:p>
            <a:r>
              <a:rPr lang="en-US" dirty="0"/>
              <a:t>&lt;click&gt; Parts written in different languages can be verified separately, </a:t>
            </a:r>
          </a:p>
          <a:p>
            <a:r>
              <a:rPr lang="en-US" dirty="0"/>
              <a:t>&lt;click&gt; but how do we prove that when these parts are combined into one multilanguage program, that it still works correctly?</a:t>
            </a:r>
          </a:p>
          <a:p>
            <a:r>
              <a:rPr lang="en-US" dirty="0"/>
              <a:t>Many have studied this problem, recently the common approach has looked vaguely something like this…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A86A28-880E-F488-E260-5D3E992A4E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F6BE02-07F3-AF00-A6F1-BD4D06B8D4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65A6DC-E4E4-2F09-9574-EE18EA7E4A19}"/>
              </a:ext>
            </a:extLst>
          </p:cNvPr>
          <p:cNvSpPr>
            <a:spLocks noGrp="1"/>
          </p:cNvSpPr>
          <p:nvPr>
            <p:ph type="body" idx="1"/>
          </p:nvPr>
        </p:nvSpPr>
        <p:spPr/>
        <p:txBody>
          <a:bodyPr/>
          <a:lstStyle/>
          <a:p>
            <a:r>
              <a:rPr lang="en-US" dirty="0"/>
              <a:t>Before I finish the talk, I want to show an example with side effects. Here is a mutable array example.</a:t>
            </a:r>
            <a:br>
              <a:rPr lang="en-US" dirty="0"/>
            </a:br>
            <a:endParaRPr lang="en-US" dirty="0"/>
          </a:p>
          <a:p>
            <a:r>
              <a:rPr lang="en-US" dirty="0"/>
              <a:t>We can define the operational side with a free monad, and write an interpreter for it in C. Though we haven’t verified the interpreter in VST.</a:t>
            </a:r>
          </a:p>
        </p:txBody>
      </p:sp>
    </p:spTree>
    <p:extLst>
      <p:ext uri="{BB962C8B-B14F-4D97-AF65-F5344CB8AC3E}">
        <p14:creationId xmlns:p14="http://schemas.microsoft.com/office/powerpoint/2010/main" val="7750461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AEF10-46D6-F00A-CEB5-4B9A6A83CD47}"/>
            </a:ext>
          </a:extLst>
        </p:cNvPr>
        <p:cNvGrpSpPr/>
        <p:nvPr/>
      </p:nvGrpSpPr>
      <p:grpSpPr>
        <a:xfrm>
          <a:off x="0" y="0"/>
          <a:ext cx="0" cy="0"/>
          <a:chOff x="0" y="0"/>
          <a:chExt cx="0" cy="0"/>
        </a:xfrm>
      </p:grpSpPr>
      <p:sp>
        <p:nvSpPr>
          <p:cNvPr id="1036" name="Shape 1036">
            <a:extLst>
              <a:ext uri="{FF2B5EF4-FFF2-40B4-BE49-F238E27FC236}">
                <a16:creationId xmlns:a16="http://schemas.microsoft.com/office/drawing/2014/main" id="{3C578267-3AC2-98EC-4BCA-5B463A731C1D}"/>
              </a:ext>
            </a:extLst>
          </p:cNvPr>
          <p:cNvSpPr>
            <a:spLocks noGrp="1" noRot="1" noChangeAspect="1"/>
          </p:cNvSpPr>
          <p:nvPr>
            <p:ph type="sldImg"/>
          </p:nvPr>
        </p:nvSpPr>
        <p:spPr>
          <a:prstGeom prst="rect">
            <a:avLst/>
          </a:prstGeom>
        </p:spPr>
        <p:txBody>
          <a:bodyPr/>
          <a:lstStyle/>
          <a:p>
            <a:endParaRPr/>
          </a:p>
        </p:txBody>
      </p:sp>
      <p:sp>
        <p:nvSpPr>
          <p:cNvPr id="1037" name="Shape 1037">
            <a:extLst>
              <a:ext uri="{FF2B5EF4-FFF2-40B4-BE49-F238E27FC236}">
                <a16:creationId xmlns:a16="http://schemas.microsoft.com/office/drawing/2014/main" id="{911F8AF3-A44C-C938-FC26-E466D6A2EEC6}"/>
              </a:ext>
            </a:extLst>
          </p:cNvPr>
          <p:cNvSpPr>
            <a:spLocks noGrp="1"/>
          </p:cNvSpPr>
          <p:nvPr>
            <p:ph type="body" sz="quarter" idx="1"/>
          </p:nvPr>
        </p:nvSpPr>
        <p:spPr>
          <a:prstGeom prst="rect">
            <a:avLst/>
          </a:prstGeom>
        </p:spPr>
        <p:txBody>
          <a:bodyPr/>
          <a:lstStyle/>
          <a:p>
            <a:r>
              <a:rPr lang="en-US" dirty="0"/>
              <a:t>We can also prove properties about client programs using the rewrite principles.</a:t>
            </a:r>
          </a:p>
        </p:txBody>
      </p:sp>
    </p:spTree>
    <p:extLst>
      <p:ext uri="{BB962C8B-B14F-4D97-AF65-F5344CB8AC3E}">
        <p14:creationId xmlns:p14="http://schemas.microsoft.com/office/powerpoint/2010/main" val="17021757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E3FA5-8D1D-45E7-CB5C-F8A145112C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D578F1-C953-51AB-AA7E-A558AB9252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73FE4D-4ABF-83B9-8A8B-7A15012720F3}"/>
              </a:ext>
            </a:extLst>
          </p:cNvPr>
          <p:cNvSpPr>
            <a:spLocks noGrp="1"/>
          </p:cNvSpPr>
          <p:nvPr>
            <p:ph type="body" idx="1"/>
          </p:nvPr>
        </p:nvSpPr>
        <p:spPr/>
        <p:txBody>
          <a:bodyPr/>
          <a:lstStyle/>
          <a:p>
            <a:r>
              <a:rPr lang="en-US" dirty="0"/>
              <a:t>So, to quickly repeat the main takeaways:</a:t>
            </a:r>
          </a:p>
          <a:p>
            <a:r>
              <a:rPr lang="en-US" dirty="0"/>
              <a:t>1) We have a carefully chosen pair of languages that helps us avoid the combined language approach to multi-language semantics.</a:t>
            </a:r>
            <a:br>
              <a:rPr lang="en-US" dirty="0"/>
            </a:br>
            <a:r>
              <a:rPr lang="en-US" dirty="0"/>
              <a:t>2) </a:t>
            </a:r>
            <a:r>
              <a:rPr lang="en-US" dirty="0" err="1"/>
              <a:t>VeriFFI</a:t>
            </a:r>
            <a:r>
              <a:rPr lang="en-US" dirty="0"/>
              <a:t> allows the user to reason conventionally in Coq and VST separately, and connects these proofs together.</a:t>
            </a:r>
            <a:br>
              <a:rPr lang="en-US" dirty="0"/>
            </a:br>
            <a:r>
              <a:rPr lang="en-US" dirty="0"/>
              <a:t>3) Once again, since we’re reasoning about Coq values within Coq, when we describe Coq values, our describer and </a:t>
            </a:r>
            <a:r>
              <a:rPr lang="en-US" dirty="0" err="1"/>
              <a:t>describee</a:t>
            </a:r>
            <a:r>
              <a:rPr lang="en-US" dirty="0"/>
              <a:t> are the same, which allows concise and type-safe annotations.</a:t>
            </a:r>
          </a:p>
        </p:txBody>
      </p:sp>
    </p:spTree>
    <p:extLst>
      <p:ext uri="{BB962C8B-B14F-4D97-AF65-F5344CB8AC3E}">
        <p14:creationId xmlns:p14="http://schemas.microsoft.com/office/powerpoint/2010/main" val="26657635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is all I have time for today. For details about the specifications, our paper is the best source. For details about metaprogramming, my dissertation is the best source. Further details of mutations and side effects are also discussed in both.</a:t>
            </a:r>
          </a:p>
          <a:p>
            <a:endParaRPr lang="en-US" dirty="0"/>
          </a:p>
          <a:p>
            <a:r>
              <a:rPr lang="en-US" dirty="0"/>
              <a:t>There is some future work we want to do.</a:t>
            </a:r>
          </a:p>
          <a:p>
            <a:r>
              <a:rPr lang="en-US" dirty="0"/>
              <a:t>1) Most importantly, we need to complete the end-to-end compiler correctness proof of </a:t>
            </a:r>
            <a:r>
              <a:rPr lang="en-US" dirty="0" err="1"/>
              <a:t>CertiCoq</a:t>
            </a:r>
            <a:r>
              <a:rPr lang="en-US" dirty="0"/>
              <a:t> for open programs, and state how that connects to VST. We have an incomplete, but mostly finished compiler correctness proof for </a:t>
            </a:r>
            <a:r>
              <a:rPr lang="en-US" dirty="0" err="1"/>
              <a:t>CertiCoq</a:t>
            </a:r>
            <a:r>
              <a:rPr lang="en-US" dirty="0"/>
              <a:t> for closed programs but that is now out of date. We discuss in the paper how this work can help us state the theorem for open programs.</a:t>
            </a:r>
          </a:p>
          <a:p>
            <a:r>
              <a:rPr lang="en-US" dirty="0"/>
              <a:t>2) We want to finish the VST proofs for programs with side effects and mutation.</a:t>
            </a:r>
          </a:p>
        </p:txBody>
      </p:sp>
    </p:spTree>
    <p:extLst>
      <p:ext uri="{BB962C8B-B14F-4D97-AF65-F5344CB8AC3E}">
        <p14:creationId xmlns:p14="http://schemas.microsoft.com/office/powerpoint/2010/main" val="22844268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9B10B1-D404-46D3-385B-DB56093152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0916FF-CB65-88A3-EAF3-7F1C4CB950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5F5DEB-8A96-6FC2-AA2B-9D263C96A9FD}"/>
              </a:ext>
            </a:extLst>
          </p:cNvPr>
          <p:cNvSpPr>
            <a:spLocks noGrp="1"/>
          </p:cNvSpPr>
          <p:nvPr>
            <p:ph type="body" idx="1"/>
          </p:nvPr>
        </p:nvSpPr>
        <p:spPr/>
        <p:txBody>
          <a:bodyPr/>
          <a:lstStyle/>
          <a:p>
            <a:r>
              <a:rPr lang="en-US" dirty="0"/>
              <a:t>I want to leave you with this final slide of comparisons with similar projects, that I have a hunch that most of the questions will be about. Thank you very much.</a:t>
            </a:r>
            <a:br>
              <a:rPr lang="en-US" dirty="0"/>
            </a:br>
            <a:br>
              <a:rPr lang="en-US" b="1" dirty="0">
                <a:solidFill>
                  <a:srgbClr val="FF0000"/>
                </a:solidFill>
              </a:rPr>
            </a:br>
            <a:r>
              <a:rPr lang="en-US" b="1" dirty="0">
                <a:solidFill>
                  <a:srgbClr val="FF0000"/>
                </a:solidFill>
              </a:rPr>
              <a:t>DON’T READ THIS, JUST AS A REMINDER:</a:t>
            </a:r>
          </a:p>
          <a:p>
            <a:endParaRPr lang="en-US" dirty="0"/>
          </a:p>
          <a:p>
            <a:pPr marL="0" marR="0" lvl="0" indent="0" defTabSz="457200" eaLnBrk="1" fontAlgn="auto" latinLnBrk="0" hangingPunct="1">
              <a:lnSpc>
                <a:spcPct val="117999"/>
              </a:lnSpc>
              <a:spcBef>
                <a:spcPts val="0"/>
              </a:spcBef>
              <a:spcAft>
                <a:spcPts val="0"/>
              </a:spcAft>
              <a:buClrTx/>
              <a:buSzTx/>
              <a:buFontTx/>
              <a:buNone/>
              <a:tabLst/>
              <a:defRPr/>
            </a:pPr>
            <a:r>
              <a:rPr lang="en-US" dirty="0"/>
              <a:t>&lt;click&gt; Oeuf is a verified compiler for a subset of Coq with </a:t>
            </a:r>
            <a:r>
              <a:rPr lang="en-US" sz="1800" dirty="0">
                <a:effectLst/>
                <a:latin typeface="EBGaramond-Regular-Identity-H"/>
              </a:rPr>
              <a:t>no user-defined types, dependent types, fixpoints, or pattern matching. It doesn’t feature an FFI, but it allows verifying the wrapper C program to be verified via VST. Oeuf allows plugging in a garbage collector if you want to, but it’s unverified.</a:t>
            </a:r>
            <a:br>
              <a:rPr lang="en-US" sz="1800" dirty="0">
                <a:effectLst/>
                <a:latin typeface="EBGaramond-Regular-Identity-H"/>
              </a:rPr>
            </a:br>
            <a:br>
              <a:rPr lang="en-US" sz="1800" dirty="0">
                <a:effectLst/>
                <a:latin typeface="EBGaramond-Regular-Identity-H"/>
              </a:rPr>
            </a:br>
            <a:r>
              <a:rPr lang="en-US" sz="1800" dirty="0">
                <a:effectLst/>
                <a:latin typeface="EBGaramond-Regular-Identity-H"/>
              </a:rPr>
              <a:t>&lt;click&gt; Cogent is a restricted functional language with a </a:t>
            </a:r>
            <a:r>
              <a:rPr lang="en-US" sz="1800" i="1" dirty="0">
                <a:effectLst/>
                <a:latin typeface="EBGaramond-Regular-Identity-H"/>
              </a:rPr>
              <a:t>certifying</a:t>
            </a:r>
            <a:r>
              <a:rPr lang="en-US" sz="1800" dirty="0">
                <a:effectLst/>
                <a:latin typeface="EBGaramond-Regular-Identity-H"/>
              </a:rPr>
              <a:t> (translation validation) compiler. The language has no general recursion or nested higher-order functions, but it features a uniqueness type system that makes garbage collection unnecessary. It allows users to check if their C foreign functions satisfy this type system and provides safety that way.</a:t>
            </a:r>
            <a:br>
              <a:rPr lang="en-US" sz="1800" dirty="0">
                <a:effectLst/>
                <a:latin typeface="EBGaramond-Regular-Identity-H"/>
              </a:rPr>
            </a:br>
            <a:endParaRPr lang="en-US" sz="1800" dirty="0">
              <a:effectLst/>
              <a:latin typeface="EBGaramond-Regular-Identity-H"/>
            </a:endParaRPr>
          </a:p>
          <a:p>
            <a:pPr marL="0" marR="0" lvl="0" indent="0" defTabSz="457200" eaLnBrk="1" fontAlgn="auto" latinLnBrk="0" hangingPunct="1">
              <a:lnSpc>
                <a:spcPct val="117999"/>
              </a:lnSpc>
              <a:spcBef>
                <a:spcPts val="0"/>
              </a:spcBef>
              <a:spcAft>
                <a:spcPts val="0"/>
              </a:spcAft>
              <a:buClrTx/>
              <a:buSzTx/>
              <a:buFontTx/>
              <a:buNone/>
              <a:tabLst/>
              <a:defRPr/>
            </a:pPr>
            <a:r>
              <a:rPr lang="en-US" sz="1800" dirty="0">
                <a:effectLst/>
                <a:latin typeface="EBGaramond-Regular-Identity-H"/>
              </a:rPr>
              <a:t>&lt;click&gt; </a:t>
            </a:r>
            <a:r>
              <a:rPr lang="en-US" sz="1800" dirty="0" err="1">
                <a:effectLst/>
                <a:latin typeface="EBGaramond-Regular-Identity-H"/>
              </a:rPr>
              <a:t>CakeML</a:t>
            </a:r>
            <a:r>
              <a:rPr lang="en-US" sz="1800" dirty="0">
                <a:effectLst/>
                <a:latin typeface="EBGaramond-Regular-Identity-H"/>
              </a:rPr>
              <a:t> is a verified compiler for ML. It allows C foreign functions and accounts for the correctness of the foreign functions in the compiler’s correctness theorem, but it doesn’t have a program logic in which the user can prove foreign functions correct. It has an oracle about the behavior of foreign functions that the correctness theorems depend on. And </a:t>
            </a:r>
            <a:r>
              <a:rPr lang="en-US" sz="1800" dirty="0" err="1">
                <a:effectLst/>
                <a:latin typeface="EBGaramond-Regular-Identity-H"/>
              </a:rPr>
              <a:t>CakeML</a:t>
            </a:r>
            <a:r>
              <a:rPr lang="en-US" sz="1800" dirty="0">
                <a:effectLst/>
                <a:latin typeface="EBGaramond-Regular-Identity-H"/>
              </a:rPr>
              <a:t> has a verified garbage collector.</a:t>
            </a:r>
            <a:br>
              <a:rPr lang="en-US" sz="1800" dirty="0">
                <a:effectLst/>
                <a:latin typeface="EBGaramond-Regular-Identity-H"/>
              </a:rPr>
            </a:br>
            <a:endParaRPr lang="en-US" sz="1800" dirty="0">
              <a:effectLst/>
              <a:latin typeface="EBGaramond-Regular-Identity-H"/>
            </a:endParaRPr>
          </a:p>
          <a:p>
            <a:pPr marL="0" marR="0" lvl="0" indent="0" defTabSz="457200" eaLnBrk="1" fontAlgn="auto" latinLnBrk="0" hangingPunct="1">
              <a:lnSpc>
                <a:spcPct val="117999"/>
              </a:lnSpc>
              <a:spcBef>
                <a:spcPts val="0"/>
              </a:spcBef>
              <a:spcAft>
                <a:spcPts val="0"/>
              </a:spcAft>
              <a:buClrTx/>
              <a:buSzTx/>
              <a:buFontTx/>
              <a:buNone/>
              <a:tabLst/>
              <a:defRPr/>
            </a:pPr>
            <a:r>
              <a:rPr lang="en-US" sz="1800" dirty="0">
                <a:effectLst/>
                <a:latin typeface="EBGaramond-Regular-Identity-H"/>
              </a:rPr>
              <a:t>&lt;click&gt; Melocoton is a verified FFI project that allows programs written in a toy subset of OCaml and a toy subset of C to interact. Users can prove the correctness and safety of their programs using Iris’s separation logic. While Melocoton uses the multi-language semantics based on a combined language, it tries to isolate users from that and enable language-local reasoning for code in OCaml or C. It uses a model of a garbage collector to reason about multilanguage programs.</a:t>
            </a:r>
            <a:br>
              <a:rPr lang="en-US" sz="1800" dirty="0">
                <a:effectLst/>
                <a:latin typeface="EBGaramond-Regular-Identity-H"/>
              </a:rPr>
            </a:br>
            <a:br>
              <a:rPr lang="en-US" sz="1800" dirty="0">
                <a:effectLst/>
                <a:latin typeface="EBGaramond-Regular-Identity-H"/>
              </a:rPr>
            </a:br>
            <a:r>
              <a:rPr lang="en-US" sz="1800" dirty="0">
                <a:effectLst/>
                <a:latin typeface="EBGaramond-Regular-Identity-H"/>
              </a:rPr>
              <a:t>&lt;click&gt; In comparison, our work, </a:t>
            </a:r>
            <a:r>
              <a:rPr lang="en-US" sz="1800" dirty="0" err="1">
                <a:effectLst/>
                <a:latin typeface="EBGaramond-Regular-Identity-H"/>
              </a:rPr>
              <a:t>VeriFFI</a:t>
            </a:r>
            <a:r>
              <a:rPr lang="en-US" sz="1800" dirty="0">
                <a:effectLst/>
                <a:latin typeface="EBGaramond-Regular-Identity-H"/>
              </a:rPr>
              <a:t>, is built upon on verified compiler, </a:t>
            </a:r>
            <a:r>
              <a:rPr lang="en-US" sz="1800" dirty="0" err="1">
                <a:effectLst/>
                <a:latin typeface="EBGaramond-Regular-Identity-H"/>
              </a:rPr>
              <a:t>CertiCoq</a:t>
            </a:r>
            <a:r>
              <a:rPr lang="en-US" sz="1800" dirty="0">
                <a:effectLst/>
                <a:latin typeface="EBGaramond-Regular-Identity-H"/>
              </a:rPr>
              <a:t>. It allows reasoning about both correctness and safety of programs written in Gallina and </a:t>
            </a:r>
            <a:r>
              <a:rPr lang="en-US" sz="1800" dirty="0" err="1">
                <a:effectLst/>
                <a:latin typeface="EBGaramond-Regular-Identity-H"/>
              </a:rPr>
              <a:t>CompCert</a:t>
            </a:r>
            <a:r>
              <a:rPr lang="en-US" sz="1800" dirty="0">
                <a:effectLst/>
                <a:latin typeface="EBGaramond-Regular-Identity-H"/>
              </a:rPr>
              <a:t> C. One can use VST’s separation logic to reason about C foreign functions, and it features a real, verified garbage collector.</a:t>
            </a:r>
            <a:endParaRPr lang="en-US" dirty="0"/>
          </a:p>
        </p:txBody>
      </p:sp>
    </p:spTree>
    <p:extLst>
      <p:ext uri="{BB962C8B-B14F-4D97-AF65-F5344CB8AC3E}">
        <p14:creationId xmlns:p14="http://schemas.microsoft.com/office/powerpoint/2010/main" val="242377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Shape 334"/>
          <p:cNvSpPr>
            <a:spLocks noGrp="1" noRot="1" noChangeAspect="1"/>
          </p:cNvSpPr>
          <p:nvPr>
            <p:ph type="sldImg"/>
          </p:nvPr>
        </p:nvSpPr>
        <p:spPr>
          <a:prstGeom prst="rect">
            <a:avLst/>
          </a:prstGeom>
        </p:spPr>
        <p:txBody>
          <a:bodyPr/>
          <a:lstStyle/>
          <a:p>
            <a:endParaRPr/>
          </a:p>
        </p:txBody>
      </p:sp>
      <p:sp>
        <p:nvSpPr>
          <p:cNvPr id="335" name="Shape 335"/>
          <p:cNvSpPr>
            <a:spLocks noGrp="1"/>
          </p:cNvSpPr>
          <p:nvPr>
            <p:ph type="body" sz="quarter" idx="1"/>
          </p:nvPr>
        </p:nvSpPr>
        <p:spPr>
          <a:prstGeom prst="rect">
            <a:avLst/>
          </a:prstGeom>
        </p:spPr>
        <p:txBody>
          <a:bodyPr/>
          <a:lstStyle/>
          <a:p>
            <a:r>
              <a:rPr lang="en-US" dirty="0"/>
              <a:t>We have code in two different languages we want to link. </a:t>
            </a:r>
            <a:br>
              <a:rPr lang="en-US" dirty="0"/>
            </a:br>
            <a:r>
              <a:rPr lang="en-US" dirty="0"/>
              <a:t>&lt;click&gt; We define a combination of these two languages, </a:t>
            </a:r>
          </a:p>
          <a:p>
            <a:r>
              <a:rPr lang="en-US" dirty="0"/>
              <a:t>&lt;click&gt; and treat these programs as programs in the combined language.</a:t>
            </a:r>
          </a:p>
          <a:p>
            <a:endParaRPr lang="en-US" dirty="0"/>
          </a:p>
          <a:p>
            <a:pPr marL="0" marR="0" lvl="0" indent="0" defTabSz="457200" eaLnBrk="1" fontAlgn="auto" latinLnBrk="0" hangingPunct="1">
              <a:lnSpc>
                <a:spcPct val="117999"/>
              </a:lnSpc>
              <a:spcBef>
                <a:spcPts val="0"/>
              </a:spcBef>
              <a:spcAft>
                <a:spcPts val="0"/>
              </a:spcAft>
              <a:buClrTx/>
              <a:buSzTx/>
              <a:buFontTx/>
              <a:buNone/>
              <a:tabLst/>
              <a:defRPr/>
            </a:pPr>
            <a:r>
              <a:rPr lang="en-US" dirty="0"/>
              <a:t>This is an idea from Matthews and </a:t>
            </a:r>
            <a:r>
              <a:rPr lang="en-US" dirty="0" err="1"/>
              <a:t>Findler</a:t>
            </a:r>
            <a:r>
              <a:rPr lang="en-US" dirty="0"/>
              <a:t>, and it’s often referred to as the multi-language semantics approach. This is brilliant and necessary for the general case, but it is also a clunky way to reason about multi-language programs. It requires extra indirection, duplicated proof efforts, etc.</a:t>
            </a:r>
          </a:p>
          <a:p>
            <a:endParaRPr lang="en-US" dirty="0"/>
          </a:p>
          <a:p>
            <a:r>
              <a:rPr lang="en-US" dirty="0"/>
              <a:t>But what if we didn’t have to cover the general case? Can we avoid this formula then? We think we can because the languages we choose have a particular overlap.</a:t>
            </a:r>
          </a:p>
        </p:txBody>
      </p:sp>
    </p:spTree>
    <p:extLst>
      <p:ext uri="{BB962C8B-B14F-4D97-AF65-F5344CB8AC3E}">
        <p14:creationId xmlns:p14="http://schemas.microsoft.com/office/powerpoint/2010/main" val="2321626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1BEB75-E906-6A9D-5886-D4D7098C2C0E}"/>
            </a:ext>
          </a:extLst>
        </p:cNvPr>
        <p:cNvGrpSpPr/>
        <p:nvPr/>
      </p:nvGrpSpPr>
      <p:grpSpPr>
        <a:xfrm>
          <a:off x="0" y="0"/>
          <a:ext cx="0" cy="0"/>
          <a:chOff x="0" y="0"/>
          <a:chExt cx="0" cy="0"/>
        </a:xfrm>
      </p:grpSpPr>
      <p:sp>
        <p:nvSpPr>
          <p:cNvPr id="334" name="Shape 334">
            <a:extLst>
              <a:ext uri="{FF2B5EF4-FFF2-40B4-BE49-F238E27FC236}">
                <a16:creationId xmlns:a16="http://schemas.microsoft.com/office/drawing/2014/main" id="{6DFD1A98-10C7-B408-691C-B1EAED426B10}"/>
              </a:ext>
            </a:extLst>
          </p:cNvPr>
          <p:cNvSpPr>
            <a:spLocks noGrp="1" noRot="1" noChangeAspect="1"/>
          </p:cNvSpPr>
          <p:nvPr>
            <p:ph type="sldImg"/>
          </p:nvPr>
        </p:nvSpPr>
        <p:spPr>
          <a:prstGeom prst="rect">
            <a:avLst/>
          </a:prstGeom>
        </p:spPr>
        <p:txBody>
          <a:bodyPr/>
          <a:lstStyle/>
          <a:p>
            <a:endParaRPr/>
          </a:p>
        </p:txBody>
      </p:sp>
      <p:sp>
        <p:nvSpPr>
          <p:cNvPr id="335" name="Shape 335">
            <a:extLst>
              <a:ext uri="{FF2B5EF4-FFF2-40B4-BE49-F238E27FC236}">
                <a16:creationId xmlns:a16="http://schemas.microsoft.com/office/drawing/2014/main" id="{80E1848C-8A38-6CE4-1966-F1EFCB3EBD22}"/>
              </a:ext>
            </a:extLst>
          </p:cNvPr>
          <p:cNvSpPr>
            <a:spLocks noGrp="1"/>
          </p:cNvSpPr>
          <p:nvPr>
            <p:ph type="body" sz="quarter" idx="1"/>
          </p:nvPr>
        </p:nvSpPr>
        <p:spPr>
          <a:prstGeom prst="rect">
            <a:avLst/>
          </a:prstGeom>
        </p:spPr>
        <p:txBody>
          <a:bodyPr/>
          <a:lstStyle/>
          <a:p>
            <a:r>
              <a:rPr lang="en-US" dirty="0"/>
              <a:t>That overlap goes like this: We have some Coq code and some C code that we want to link together.</a:t>
            </a:r>
          </a:p>
          <a:p>
            <a:endParaRPr lang="en-US" dirty="0"/>
          </a:p>
          <a:p>
            <a:r>
              <a:rPr lang="en-US" dirty="0"/>
              <a:t>&lt;click&gt; But we also have a verified compiler from Coq to C. This is the </a:t>
            </a:r>
            <a:r>
              <a:rPr lang="en-US" dirty="0" err="1"/>
              <a:t>CertiCoq</a:t>
            </a:r>
            <a:r>
              <a:rPr lang="en-US" dirty="0"/>
              <a:t> project that has been in the works for 10 years or so.</a:t>
            </a:r>
          </a:p>
          <a:p>
            <a:r>
              <a:rPr lang="en-US" dirty="0"/>
              <a:t>&lt;click&gt; Now that we have the C version of our Coq program, we can link that with our C program and reason about the combined program, using the Verified Software Toolchain (VST), which includes a program logic for C, based on separation logic.</a:t>
            </a:r>
            <a:br>
              <a:rPr lang="en-US" dirty="0"/>
            </a:br>
            <a:br>
              <a:rPr lang="en-US" b="1" dirty="0"/>
            </a:br>
            <a:r>
              <a:rPr lang="en-US" b="1" dirty="0"/>
              <a:t>So I want this to be takeaway one: </a:t>
            </a:r>
            <a:br>
              <a:rPr lang="en-US" b="1" dirty="0"/>
            </a:br>
            <a:r>
              <a:rPr lang="en-US" b="1" dirty="0"/>
              <a:t>&lt;click&gt; Since the source language of our compiler and our language of reasoning coincide (they are both Coq), and the target language of our compiler and our language of foreign functions coincide (they are both C), we can avoid the traditional approach to multi-language semantics.</a:t>
            </a:r>
            <a:br>
              <a:rPr lang="en-US" b="1" dirty="0"/>
            </a:br>
            <a:endParaRPr lang="en-US" b="1" dirty="0"/>
          </a:p>
          <a:p>
            <a:r>
              <a:rPr lang="en-US" b="0" dirty="0"/>
              <a:t>Just to get a better sense of the big picture,</a:t>
            </a:r>
            <a:br>
              <a:rPr lang="en-US" b="1" dirty="0"/>
            </a:br>
            <a:r>
              <a:rPr lang="en-US" dirty="0"/>
              <a:t>&lt;click&gt; we also have a verified garbage collector implementation, thanks to Wang et al. We build our work upon their graph library.</a:t>
            </a:r>
          </a:p>
        </p:txBody>
      </p:sp>
    </p:spTree>
    <p:extLst>
      <p:ext uri="{BB962C8B-B14F-4D97-AF65-F5344CB8AC3E}">
        <p14:creationId xmlns:p14="http://schemas.microsoft.com/office/powerpoint/2010/main" val="758817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 name="Shape 1089"/>
          <p:cNvSpPr>
            <a:spLocks noGrp="1" noRot="1" noChangeAspect="1"/>
          </p:cNvSpPr>
          <p:nvPr>
            <p:ph type="sldImg"/>
          </p:nvPr>
        </p:nvSpPr>
        <p:spPr>
          <a:prstGeom prst="rect">
            <a:avLst/>
          </a:prstGeom>
        </p:spPr>
        <p:txBody>
          <a:bodyPr/>
          <a:lstStyle/>
          <a:p>
            <a:endParaRPr/>
          </a:p>
        </p:txBody>
      </p:sp>
      <p:sp>
        <p:nvSpPr>
          <p:cNvPr id="1090" name="Shape 1090"/>
          <p:cNvSpPr>
            <a:spLocks noGrp="1"/>
          </p:cNvSpPr>
          <p:nvPr>
            <p:ph type="body" sz="quarter" idx="1"/>
          </p:nvPr>
        </p:nvSpPr>
        <p:spPr>
          <a:prstGeom prst="rect">
            <a:avLst/>
          </a:prstGeom>
        </p:spPr>
        <p:txBody>
          <a:bodyPr/>
          <a:lstStyle/>
          <a:p>
            <a:r>
              <a:rPr lang="en-US" dirty="0"/>
              <a:t>And this setup constitutes our project, </a:t>
            </a:r>
            <a:r>
              <a:rPr lang="en-US" dirty="0" err="1"/>
              <a:t>VeriFFI</a:t>
            </a:r>
            <a:r>
              <a:rPr lang="en-US" dirty="0"/>
              <a:t>,&lt;click&gt; which is a Verified Foreign Function Interface between Coq and C, where you can call C functions from Coq.</a:t>
            </a:r>
            <a:br>
              <a:rPr lang="en-US" dirty="0"/>
            </a:br>
            <a:br>
              <a:rPr lang="en-US" dirty="0"/>
            </a:br>
            <a:r>
              <a:rPr lang="en-US" dirty="0"/>
              <a:t>Coq program components are proved correct directly in Coq.</a:t>
            </a:r>
            <a:br>
              <a:rPr lang="en-US" dirty="0"/>
            </a:br>
            <a:r>
              <a:rPr lang="en-US" dirty="0"/>
              <a:t>C program components are locally proved correct using the Verified Software Toolchain (VST).</a:t>
            </a:r>
            <a:br>
              <a:rPr lang="en-US" dirty="0"/>
            </a:br>
            <a:r>
              <a:rPr lang="en-US" dirty="0"/>
              <a:t>The connection is made via VST function specifications that are generated by our system.</a:t>
            </a:r>
          </a:p>
        </p:txBody>
      </p:sp>
    </p:spTree>
    <p:extLst>
      <p:ext uri="{BB962C8B-B14F-4D97-AF65-F5344CB8AC3E}">
        <p14:creationId xmlns:p14="http://schemas.microsoft.com/office/powerpoint/2010/main" val="3243781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0DE508-DAB0-0529-E775-153AEB238D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90816A-7659-8895-87FA-54011AA5B2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0E6DDF-C100-6195-4533-1BD726524B38}"/>
              </a:ext>
            </a:extLst>
          </p:cNvPr>
          <p:cNvSpPr>
            <a:spLocks noGrp="1"/>
          </p:cNvSpPr>
          <p:nvPr>
            <p:ph type="body" idx="1"/>
          </p:nvPr>
        </p:nvSpPr>
        <p:spPr/>
        <p:txBody>
          <a:bodyPr/>
          <a:lstStyle/>
          <a:p>
            <a:r>
              <a:rPr lang="en-US" dirty="0"/>
              <a:t>Let’s dig a little deeper into our setup.</a:t>
            </a:r>
          </a:p>
          <a:p>
            <a:pPr marL="0" marR="0" lvl="0" indent="0" defTabSz="457200" eaLnBrk="1" fontAlgn="auto" latinLnBrk="0" hangingPunct="1">
              <a:lnSpc>
                <a:spcPct val="117999"/>
              </a:lnSpc>
              <a:spcBef>
                <a:spcPts val="0"/>
              </a:spcBef>
              <a:spcAft>
                <a:spcPts val="0"/>
              </a:spcAft>
              <a:buClrTx/>
              <a:buSzTx/>
              <a:buFontTx/>
              <a:buNone/>
              <a:tabLst/>
              <a:defRPr/>
            </a:pPr>
            <a:endParaRPr lang="en-US" dirty="0"/>
          </a:p>
          <a:p>
            <a:pPr marL="0" marR="0" lvl="0" indent="0" defTabSz="457200" eaLnBrk="1" fontAlgn="auto" latinLnBrk="0" hangingPunct="1">
              <a:lnSpc>
                <a:spcPct val="117999"/>
              </a:lnSpc>
              <a:spcBef>
                <a:spcPts val="0"/>
              </a:spcBef>
              <a:spcAft>
                <a:spcPts val="0"/>
              </a:spcAft>
              <a:buClrTx/>
              <a:buSzTx/>
              <a:buFontTx/>
              <a:buNone/>
              <a:tabLst/>
              <a:defRPr/>
            </a:pPr>
            <a:r>
              <a:rPr lang="en-US" dirty="0"/>
              <a:t>Suppose we want to write a program that uses machine integers. Until recently, that wasn’t possible, you’d have to use an inductive type for integers in your program. There are hacks you can do in extraction but those can disregard the hard-earned guarantees you got, through the proofs you finished through blood, sweat and tears. We don’t want that! Here is the setup we propose.</a:t>
            </a:r>
          </a:p>
          <a:p>
            <a:pPr marL="0" marR="0" lvl="0" indent="0" defTabSz="457200" eaLnBrk="1" fontAlgn="auto" latinLnBrk="0" hangingPunct="1">
              <a:lnSpc>
                <a:spcPct val="117999"/>
              </a:lnSpc>
              <a:spcBef>
                <a:spcPts val="0"/>
              </a:spcBef>
              <a:spcAft>
                <a:spcPts val="0"/>
              </a:spcAft>
              <a:buClrTx/>
              <a:buSzTx/>
              <a:buFontTx/>
              <a:buNone/>
              <a:tabLst/>
              <a:defRPr/>
            </a:pPr>
            <a:endParaRPr lang="en-US" dirty="0"/>
          </a:p>
          <a:p>
            <a:r>
              <a:rPr lang="en-US" dirty="0"/>
              <a:t>We define an API for unsigned 63-bit integers in the standard way: as a module type in Coq, which is like a module signature in ML.</a:t>
            </a:r>
            <a:br>
              <a:rPr lang="en-US" dirty="0"/>
            </a:br>
            <a:r>
              <a:rPr lang="en-US" dirty="0"/>
              <a:t>&lt;click&gt; We have an abstract type, and some operations defined on that abstract type.</a:t>
            </a:r>
          </a:p>
          <a:p>
            <a:endParaRPr lang="en-US" dirty="0"/>
          </a:p>
          <a:p>
            <a:r>
              <a:rPr lang="en-US" dirty="0"/>
              <a:t>&lt;click&gt; We want to write proofs about this interface, so we give a purely functional definition of this interface, and we can reason about client programs of this interface using that functional model.</a:t>
            </a:r>
            <a:br>
              <a:rPr lang="en-US" dirty="0"/>
            </a:br>
            <a:r>
              <a:rPr lang="en-US" dirty="0"/>
              <a:t>&lt;click&gt; and all that reasoning is plain, conventional Coq!</a:t>
            </a:r>
            <a:br>
              <a:rPr lang="en-US" dirty="0"/>
            </a:br>
            <a:br>
              <a:rPr lang="en-US" dirty="0"/>
            </a:br>
            <a:r>
              <a:rPr lang="en-US" dirty="0"/>
              <a:t>&lt;click&gt; On the other hand, we write foreign functions that satisfy this interface, and we prove that these functions play nicely with the Coq program compiled to C via </a:t>
            </a:r>
            <a:r>
              <a:rPr lang="en-US" dirty="0" err="1"/>
              <a:t>CertiCoq</a:t>
            </a:r>
            <a:r>
              <a:rPr lang="en-US" dirty="0"/>
              <a:t>, and that they play nicely with the functional model.</a:t>
            </a:r>
            <a:br>
              <a:rPr lang="en-US" dirty="0"/>
            </a:br>
            <a:r>
              <a:rPr lang="en-US" dirty="0"/>
              <a:t>&lt;click&gt; and all that reasoning is a conventional VST proof!</a:t>
            </a:r>
            <a:br>
              <a:rPr lang="en-US" dirty="0"/>
            </a:br>
            <a:br>
              <a:rPr lang="en-US" dirty="0"/>
            </a:br>
            <a:r>
              <a:rPr lang="en-US" dirty="0"/>
              <a:t>&lt;click&gt; All the required mechanisms in the middle are generated by our system, </a:t>
            </a:r>
            <a:r>
              <a:rPr lang="en-US" dirty="0" err="1"/>
              <a:t>VeriFFI</a:t>
            </a:r>
            <a:r>
              <a:rPr lang="en-US" dirty="0"/>
              <a:t>.</a:t>
            </a:r>
            <a:br>
              <a:rPr lang="en-US" dirty="0"/>
            </a:br>
            <a:r>
              <a:rPr lang="en-US" b="1" dirty="0"/>
              <a:t>This is takeaway two:</a:t>
            </a:r>
            <a:br>
              <a:rPr lang="en-US" b="1" dirty="0"/>
            </a:br>
            <a:r>
              <a:rPr lang="en-US" b="1" dirty="0" err="1"/>
              <a:t>VeriFFI</a:t>
            </a:r>
            <a:r>
              <a:rPr lang="en-US" b="1" dirty="0"/>
              <a:t> allows you to do conventional reasoning in Coq and VST separately, and connects these proofs together.</a:t>
            </a:r>
            <a:endParaRPr lang="en-US" dirty="0"/>
          </a:p>
        </p:txBody>
      </p:sp>
    </p:spTree>
    <p:extLst>
      <p:ext uri="{BB962C8B-B14F-4D97-AF65-F5344CB8AC3E}">
        <p14:creationId xmlns:p14="http://schemas.microsoft.com/office/powerpoint/2010/main" val="3659759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BC6-4A8F-1764-E01E-4CDC37CCD6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8D90E8-6F34-A96D-71AA-BD90AB93F7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FD2794-50DE-1CE5-4202-43C85CBCA72E}"/>
              </a:ext>
            </a:extLst>
          </p:cNvPr>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dirty="0"/>
              <a:t>Let’s start with the operational side.</a:t>
            </a:r>
            <a:br>
              <a:rPr lang="en-US" dirty="0"/>
            </a:br>
            <a:r>
              <a:rPr lang="en-US" dirty="0"/>
              <a:t>&lt;click&gt; We declare an axiom for the type itself and the operations on it, in order to tell Coq that they don’t have a plain Coq implementation. These functions will be realized when we compile  to C and link with the foreign functions written in C. This is standard practice in Coq when you want to define foreign functions as well.</a:t>
            </a:r>
            <a:br>
              <a:rPr lang="en-US" dirty="0"/>
            </a:br>
            <a:r>
              <a:rPr lang="en-US" dirty="0"/>
              <a:t>&lt;click&gt; We register these references with Coq, and actually provide the C implementations of these functions.</a:t>
            </a:r>
          </a:p>
          <a:p>
            <a:r>
              <a:rPr lang="en-US" dirty="0"/>
              <a:t>&lt;click&gt; Now we are free to write our own functions that use integers. Like this dot product function on lists of integers. We can then compile this function to C using </a:t>
            </a:r>
            <a:r>
              <a:rPr lang="en-US" dirty="0" err="1"/>
              <a:t>CertiCoq</a:t>
            </a:r>
            <a:r>
              <a:rPr lang="en-US" dirty="0"/>
              <a:t>. This is enough for the operational part of the foreign function interface! We’re now conceptually at the state of the art for 1995!</a:t>
            </a:r>
          </a:p>
          <a:p>
            <a:endParaRPr lang="en-US" dirty="0"/>
          </a:p>
          <a:p>
            <a:r>
              <a:rPr lang="en-US" dirty="0"/>
              <a:t>Now, let’s talk about the correctness of these functions. How do we know that the C functions we wrote are 1) safe, and 2) functionally correct? Our idea is to write and prove VST specifications about these C functions that express that. Let us start with the functional correctness.</a:t>
            </a:r>
          </a:p>
        </p:txBody>
      </p:sp>
    </p:spTree>
    <p:extLst>
      <p:ext uri="{BB962C8B-B14F-4D97-AF65-F5344CB8AC3E}">
        <p14:creationId xmlns:p14="http://schemas.microsoft.com/office/powerpoint/2010/main" val="2792352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5AD076-2959-12D8-2ADC-E26188E793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14DE89-FFF9-52FC-B1BC-DC33A6736E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CE6609-9222-333A-8781-E4B2658B097D}"/>
              </a:ext>
            </a:extLst>
          </p:cNvPr>
          <p:cNvSpPr>
            <a:spLocks noGrp="1"/>
          </p:cNvSpPr>
          <p:nvPr>
            <p:ph type="body" idx="1"/>
          </p:nvPr>
        </p:nvSpPr>
        <p:spPr/>
        <p:txBody>
          <a:bodyPr/>
          <a:lstStyle/>
          <a:p>
            <a:r>
              <a:rPr lang="en-US" dirty="0"/>
              <a:t>To reason about the functional correctness of the C function, we must write a purely functional model in plain Coq, of what these C functions actually do. This can be a module that implements the module type we had before.</a:t>
            </a:r>
          </a:p>
          <a:p>
            <a:endParaRPr lang="en-US" dirty="0"/>
          </a:p>
          <a:p>
            <a:r>
              <a:rPr lang="en-US" dirty="0"/>
              <a:t>In this module we define the integer type to be the inductive natural number type with a bound. We define its operations to respect modulo wrapping, just like machine integers. If we were to actually run this, it would have terrible performance, but that is okay, since this is only for the proofs, and it is an easier interface to write proofs for!</a:t>
            </a:r>
          </a:p>
        </p:txBody>
      </p:sp>
    </p:spTree>
    <p:extLst>
      <p:ext uri="{BB962C8B-B14F-4D97-AF65-F5344CB8AC3E}">
        <p14:creationId xmlns:p14="http://schemas.microsoft.com/office/powerpoint/2010/main" val="2586927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C7D703-473C-81A5-4598-7D9C70243A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B8D85B-09E5-6810-F1FC-7BEF64A9BE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F45E8B-42BE-5F4F-907E-B00DEB7EB006}"/>
              </a:ext>
            </a:extLst>
          </p:cNvPr>
          <p:cNvSpPr>
            <a:spLocks noGrp="1"/>
          </p:cNvSpPr>
          <p:nvPr>
            <p:ph type="body" idx="1"/>
          </p:nvPr>
        </p:nvSpPr>
        <p:spPr/>
        <p:txBody>
          <a:bodyPr/>
          <a:lstStyle/>
          <a:p>
            <a:r>
              <a:rPr lang="en-US" dirty="0"/>
              <a:t>Let’s attempt such a proof, we can take </a:t>
            </a:r>
            <a:r>
              <a:rPr lang="en-US" dirty="0" err="1"/>
              <a:t>to_nat</a:t>
            </a:r>
            <a:r>
              <a:rPr lang="en-US" dirty="0"/>
              <a:t> here as an example, which is a function that converts a machine integer to a Coq natural number.</a:t>
            </a:r>
          </a:p>
          <a:p>
            <a:endParaRPr lang="en-US" dirty="0"/>
          </a:p>
          <a:p>
            <a:r>
              <a:rPr lang="en-US" dirty="0"/>
              <a:t>We want to state as a specification that the C implementation of </a:t>
            </a:r>
            <a:r>
              <a:rPr lang="en-US" dirty="0" err="1"/>
              <a:t>to_nat</a:t>
            </a:r>
            <a:r>
              <a:rPr lang="en-US" dirty="0"/>
              <a:t> does the same thing as our functional model definition of </a:t>
            </a:r>
            <a:r>
              <a:rPr lang="en-US" dirty="0" err="1"/>
              <a:t>to_nat</a:t>
            </a:r>
            <a:r>
              <a:rPr lang="en-US" dirty="0"/>
              <a:t>. Thankfully, VST is a great tool for such proofs!</a:t>
            </a:r>
          </a:p>
        </p:txBody>
      </p:sp>
    </p:spTree>
    <p:extLst>
      <p:ext uri="{BB962C8B-B14F-4D97-AF65-F5344CB8AC3E}">
        <p14:creationId xmlns:p14="http://schemas.microsoft.com/office/powerpoint/2010/main" val="1932520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bg>
      <p:bgPr>
        <a:gradFill flip="none" rotWithShape="1">
          <a:gsLst>
            <a:gs pos="0">
              <a:srgbClr val="FFFFD3"/>
            </a:gs>
            <a:gs pos="100000">
              <a:schemeClr val="accent4">
                <a:hueOff val="-1371093"/>
                <a:satOff val="3959"/>
                <a:lumOff val="25414"/>
              </a:schemeClr>
            </a:gs>
          </a:gsLst>
          <a:lin ang="5400000" scaled="0"/>
        </a:gradFill>
        <a:effectLst/>
      </p:bgPr>
    </p:bg>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xfrm>
            <a:off x="6328884" y="9309100"/>
            <a:ext cx="340259" cy="324306"/>
          </a:xfrm>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bg>
      <p:bgPr>
        <a:solidFill>
          <a:srgbClr val="FFFFFF"/>
        </a:solidFill>
        <a:effectLst/>
      </p:bgPr>
    </p:bg>
    <p:spTree>
      <p:nvGrpSpPr>
        <p:cNvPr id="1" name=""/>
        <p:cNvGrpSpPr/>
        <p:nvPr/>
      </p:nvGrpSpPr>
      <p:grpSpPr>
        <a:xfrm>
          <a:off x="0" y="0"/>
          <a:ext cx="0" cy="0"/>
          <a:chOff x="0" y="0"/>
          <a:chExt cx="0" cy="0"/>
        </a:xfrm>
      </p:grpSpPr>
      <p:sp>
        <p:nvSpPr>
          <p:cNvPr id="102" name="Image"/>
          <p:cNvSpPr>
            <a:spLocks noGrp="1"/>
          </p:cNvSpPr>
          <p:nvPr>
            <p:ph type="pic" idx="13"/>
          </p:nvPr>
        </p:nvSpPr>
        <p:spPr>
          <a:xfrm>
            <a:off x="-949853" y="0"/>
            <a:ext cx="14904506" cy="99441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Other code">
    <p:bg>
      <p:bgPr>
        <a:solidFill>
          <a:srgbClr val="C7D0E5"/>
        </a:solidFill>
        <a:effectLst/>
      </p:bgPr>
    </p:bg>
    <p:spTree>
      <p:nvGrpSpPr>
        <p:cNvPr id="1" name=""/>
        <p:cNvGrpSpPr/>
        <p:nvPr/>
      </p:nvGrpSpPr>
      <p:grpSpPr>
        <a:xfrm>
          <a:off x="0" y="0"/>
          <a:ext cx="0" cy="0"/>
          <a:chOff x="0" y="0"/>
          <a:chExt cx="0" cy="0"/>
        </a:xfrm>
      </p:grpSpPr>
      <p:sp>
        <p:nvSpPr>
          <p:cNvPr id="145" name="Title Text"/>
          <p:cNvSpPr txBox="1">
            <a:spLocks noGrp="1"/>
          </p:cNvSpPr>
          <p:nvPr>
            <p:ph type="title"/>
          </p:nvPr>
        </p:nvSpPr>
        <p:spPr>
          <a:xfrm>
            <a:off x="660400" y="609600"/>
            <a:ext cx="11684000" cy="1422400"/>
          </a:xfrm>
          <a:prstGeom prst="rect">
            <a:avLst/>
          </a:prstGeom>
        </p:spPr>
        <p:txBody>
          <a:bodyPr anchor="t"/>
          <a:lstStyle>
            <a:lvl1pPr algn="l">
              <a:defRPr sz="4500" cap="all" spc="720">
                <a:solidFill>
                  <a:srgbClr val="1E3C6E"/>
                </a:solidFill>
                <a:latin typeface="Avenir Light"/>
                <a:ea typeface="Avenir Light"/>
                <a:cs typeface="Avenir Light"/>
                <a:sym typeface="Avenir Light"/>
              </a:defRPr>
            </a:lvl1pPr>
          </a:lstStyle>
          <a:p>
            <a:r>
              <a:t>Title Text</a:t>
            </a:r>
          </a:p>
        </p:txBody>
      </p:sp>
      <p:sp>
        <p:nvSpPr>
          <p:cNvPr id="146" name="Slide Number"/>
          <p:cNvSpPr txBox="1">
            <a:spLocks noGrp="1"/>
          </p:cNvSpPr>
          <p:nvPr>
            <p:ph type="sldNum" sz="quarter" idx="2"/>
          </p:nvPr>
        </p:nvSpPr>
        <p:spPr>
          <a:xfrm>
            <a:off x="6311897" y="9258300"/>
            <a:ext cx="352045" cy="419100"/>
          </a:xfrm>
          <a:prstGeom prst="rect">
            <a:avLst/>
          </a:prstGeom>
        </p:spPr>
        <p:txBody>
          <a:bodyPr/>
          <a:lstStyle>
            <a:lvl1pPr>
              <a:defRPr sz="1800">
                <a:solidFill>
                  <a:srgbClr val="FFFFFF"/>
                </a:solidFill>
                <a:latin typeface="Avenir Light"/>
                <a:ea typeface="Avenir Light"/>
                <a:cs typeface="Avenir Light"/>
                <a:sym typeface="Avenir Light"/>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0293272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22088" y="289099"/>
            <a:ext cx="9753603" cy="6505789"/>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13"/>
          </p:nvPr>
        </p:nvSpPr>
        <p:spPr>
          <a:xfrm>
            <a:off x="2263775" y="613833"/>
            <a:ext cx="12401550" cy="82677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idx="13"/>
          </p:nvPr>
        </p:nvSpPr>
        <p:spPr>
          <a:xfrm>
            <a:off x="4086225" y="2586566"/>
            <a:ext cx="9429750" cy="6286501"/>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680200" y="5029200"/>
            <a:ext cx="6054748" cy="40386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502400" y="889000"/>
            <a:ext cx="5867400" cy="3911601"/>
          </a:xfrm>
          <a:prstGeom prst="rect">
            <a:avLst/>
          </a:prstGeom>
        </p:spPr>
        <p:txBody>
          <a:bodyPr lIns="91439" tIns="45719" rIns="91439" bIns="45719" anchor="t">
            <a:noAutofit/>
          </a:bodyPr>
          <a:lstStyle/>
          <a:p>
            <a:endParaRPr/>
          </a:p>
        </p:txBody>
      </p:sp>
      <p:sp>
        <p:nvSpPr>
          <p:cNvPr id="85" name="Image"/>
          <p:cNvSpPr>
            <a:spLocks noGrp="1"/>
          </p:cNvSpPr>
          <p:nvPr>
            <p:ph type="pic" idx="15"/>
          </p:nvPr>
        </p:nvSpPr>
        <p:spPr>
          <a:xfrm>
            <a:off x="-2374900" y="889000"/>
            <a:ext cx="11982450" cy="79883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Type a quote here.”"/>
          <p:cNvSpPr txBox="1">
            <a:spLocks noGrp="1"/>
          </p:cNvSpPr>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hueOff val="438943"/>
                <a:satOff val="4338"/>
                <a:lumOff val="38407"/>
              </a:schemeClr>
            </a:gs>
            <a:gs pos="100000">
              <a:schemeClr val="accent4">
                <a:hueOff val="-1371093"/>
                <a:satOff val="3959"/>
                <a:lumOff val="25414"/>
              </a:schemeClr>
            </a:gs>
          </a:gsLst>
          <a:lin ang="5400000" scaled="0"/>
        </a:gra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2" r:id="rId12"/>
    <p:sldLayoutId id="2147483663" r:id="rId13"/>
  </p:sldLayoutIdLst>
  <p:transition spd="med"/>
  <p:hf hdr="0" ftr="0" dt="0"/>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2.svg"/><Relationship Id="rId3" Type="http://schemas.openxmlformats.org/officeDocument/2006/relationships/image" Target="../media/image1.png"/><Relationship Id="rId7" Type="http://schemas.openxmlformats.org/officeDocument/2006/relationships/image" Target="../media/image7.png"/><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2.png"/><Relationship Id="rId11" Type="http://schemas.openxmlformats.org/officeDocument/2006/relationships/image" Target="../media/image10.png"/><Relationship Id="rId5" Type="http://schemas.openxmlformats.org/officeDocument/2006/relationships/image" Target="../media/image6.png"/><Relationship Id="rId15" Type="http://schemas.openxmlformats.org/officeDocument/2006/relationships/image" Target="../media/image14.svg"/><Relationship Id="rId10" Type="http://schemas.openxmlformats.org/officeDocument/2006/relationships/image" Target="../media/image9.gif"/><Relationship Id="rId4" Type="http://schemas.openxmlformats.org/officeDocument/2006/relationships/image" Target="../media/image5.png"/><Relationship Id="rId9" Type="http://schemas.openxmlformats.org/officeDocument/2006/relationships/image" Target="../media/image3.png"/><Relationship Id="rId1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hyperlink" Target="https://github.com/CertiCoq/VeriFFI" TargetMode="External"/><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9.gif"/><Relationship Id="rId5" Type="http://schemas.openxmlformats.org/officeDocument/2006/relationships/image" Target="../media/image6.png"/><Relationship Id="rId4" Type="http://schemas.openxmlformats.org/officeDocument/2006/relationships/image" Target="../media/image18.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hueOff val="438943"/>
                <a:satOff val="4338"/>
                <a:lumOff val="38407"/>
              </a:schemeClr>
            </a:gs>
            <a:gs pos="100000">
              <a:schemeClr val="accent4">
                <a:hueOff val="-1371093"/>
                <a:satOff val="3959"/>
                <a:lumOff val="25414"/>
              </a:schemeClr>
            </a:gs>
          </a:gsLst>
          <a:lin ang="5400000" scaled="0"/>
        </a:gradFill>
        <a:effectLst/>
      </p:bgPr>
    </p:bg>
    <p:spTree>
      <p:nvGrpSpPr>
        <p:cNvPr id="1" name=""/>
        <p:cNvGrpSpPr/>
        <p:nvPr/>
      </p:nvGrpSpPr>
      <p:grpSpPr>
        <a:xfrm>
          <a:off x="0" y="0"/>
          <a:ext cx="0" cy="0"/>
          <a:chOff x="0" y="0"/>
          <a:chExt cx="0" cy="0"/>
        </a:xfrm>
      </p:grpSpPr>
      <p:sp>
        <p:nvSpPr>
          <p:cNvPr id="155" name="Foreign Function Verification…"/>
          <p:cNvSpPr txBox="1">
            <a:spLocks noGrp="1"/>
          </p:cNvSpPr>
          <p:nvPr>
            <p:ph type="ctrTitle"/>
          </p:nvPr>
        </p:nvSpPr>
        <p:spPr>
          <a:xfrm>
            <a:off x="508000" y="1570678"/>
            <a:ext cx="12124268" cy="2590578"/>
          </a:xfrm>
          <a:prstGeom prst="rect">
            <a:avLst/>
          </a:prstGeom>
        </p:spPr>
        <p:txBody>
          <a:bodyPr>
            <a:normAutofit/>
          </a:bodyPr>
          <a:lstStyle/>
          <a:p>
            <a:pPr algn="l">
              <a:defRPr sz="6400">
                <a:latin typeface="Helvetica Neue"/>
                <a:ea typeface="Helvetica Neue"/>
                <a:cs typeface="Helvetica Neue"/>
                <a:sym typeface="Helvetica Neue"/>
              </a:defRPr>
            </a:pPr>
            <a:r>
              <a:rPr lang="en-US" sz="5400" dirty="0">
                <a:latin typeface="Helvetica Neue Medium" panose="02000503000000020004" pitchFamily="2" charset="0"/>
                <a:ea typeface="Helvetica Neue Medium" panose="02000503000000020004" pitchFamily="2" charset="0"/>
                <a:cs typeface="Helvetica Neue Medium" panose="02000503000000020004" pitchFamily="2" charset="0"/>
              </a:rPr>
              <a:t>A Verified Foreign Function Interface</a:t>
            </a:r>
            <a:br>
              <a:rPr lang="en-US" sz="5400" dirty="0">
                <a:latin typeface="Helvetica Neue Medium" panose="02000503000000020004" pitchFamily="2" charset="0"/>
                <a:ea typeface="Helvetica Neue Medium" panose="02000503000000020004" pitchFamily="2" charset="0"/>
                <a:cs typeface="Helvetica Neue Medium" panose="02000503000000020004" pitchFamily="2" charset="0"/>
              </a:rPr>
            </a:br>
            <a:r>
              <a:rPr lang="en-US" sz="5400" dirty="0">
                <a:latin typeface="Helvetica Neue Medium" panose="02000503000000020004" pitchFamily="2" charset="0"/>
                <a:ea typeface="Helvetica Neue Medium" panose="02000503000000020004" pitchFamily="2" charset="0"/>
                <a:cs typeface="Helvetica Neue Medium" panose="02000503000000020004" pitchFamily="2" charset="0"/>
              </a:rPr>
              <a:t>between Coq and C</a:t>
            </a:r>
            <a:endParaRPr sz="5400" dirty="0">
              <a:latin typeface="Helvetica Neue Medium" panose="02000503000000020004" pitchFamily="2" charset="0"/>
              <a:ea typeface="Helvetica Neue Medium" panose="02000503000000020004" pitchFamily="2" charset="0"/>
              <a:cs typeface="Helvetica Neue Medium" panose="02000503000000020004" pitchFamily="2" charset="0"/>
            </a:endParaRPr>
          </a:p>
        </p:txBody>
      </p:sp>
      <p:sp>
        <p:nvSpPr>
          <p:cNvPr id="156" name="Joomy Korkut…"/>
          <p:cNvSpPr txBox="1">
            <a:spLocks noGrp="1"/>
          </p:cNvSpPr>
          <p:nvPr>
            <p:ph type="subTitle" sz="quarter" idx="1"/>
          </p:nvPr>
        </p:nvSpPr>
        <p:spPr>
          <a:xfrm>
            <a:off x="508000" y="4864210"/>
            <a:ext cx="10464800" cy="3670190"/>
          </a:xfrm>
          <a:prstGeom prst="rect">
            <a:avLst/>
          </a:prstGeom>
        </p:spPr>
        <p:txBody>
          <a:bodyPr>
            <a:normAutofit/>
          </a:bodyPr>
          <a:lstStyle/>
          <a:p>
            <a:pPr algn="l" defTabSz="531622">
              <a:defRPr sz="3003"/>
            </a:pPr>
            <a:r>
              <a:rPr sz="3000" b="1" dirty="0"/>
              <a:t>Joomy Korkut</a:t>
            </a:r>
            <a:r>
              <a:rPr lang="en-US" sz="3000" dirty="0"/>
              <a:t>,</a:t>
            </a:r>
            <a:r>
              <a:rPr lang="en-US" sz="3000" b="1" dirty="0"/>
              <a:t> </a:t>
            </a:r>
            <a:r>
              <a:rPr sz="3000" dirty="0"/>
              <a:t>Princeton University</a:t>
            </a:r>
            <a:r>
              <a:rPr lang="en-US" sz="3000" dirty="0"/>
              <a:t> &amp; Bloomberg*</a:t>
            </a:r>
          </a:p>
          <a:p>
            <a:pPr algn="l" defTabSz="531622">
              <a:defRPr sz="2457"/>
            </a:pPr>
            <a:r>
              <a:rPr lang="en-US" sz="3000" b="1" dirty="0"/>
              <a:t>Kathrin Stark</a:t>
            </a:r>
            <a:r>
              <a:rPr lang="en-US" sz="3000" dirty="0"/>
              <a:t>,</a:t>
            </a:r>
            <a:r>
              <a:rPr lang="en-US" sz="3000" b="1" dirty="0"/>
              <a:t> </a:t>
            </a:r>
            <a:r>
              <a:rPr lang="en-US" sz="3000" dirty="0"/>
              <a:t>Heriot-Watt University</a:t>
            </a:r>
            <a:br>
              <a:rPr lang="en-US" sz="3000" dirty="0"/>
            </a:br>
            <a:r>
              <a:rPr lang="en-US" sz="3000" b="1" dirty="0"/>
              <a:t>Andrew W. Appel</a:t>
            </a:r>
            <a:r>
              <a:rPr lang="en-US" sz="3000" dirty="0"/>
              <a:t>,</a:t>
            </a:r>
            <a:r>
              <a:rPr lang="en-US" sz="3000" b="1" dirty="0"/>
              <a:t> </a:t>
            </a:r>
            <a:r>
              <a:rPr lang="en-US" sz="3000" dirty="0"/>
              <a:t>Princeton University</a:t>
            </a:r>
            <a:br>
              <a:rPr lang="en-US" sz="3000" dirty="0"/>
            </a:br>
            <a:endParaRPr sz="3000" dirty="0"/>
          </a:p>
          <a:p>
            <a:pPr lvl="1" algn="l" defTabSz="531622">
              <a:defRPr sz="2275"/>
            </a:pPr>
            <a:r>
              <a:rPr lang="en-US" sz="2500" dirty="0"/>
              <a:t>POPL 2025</a:t>
            </a:r>
          </a:p>
          <a:p>
            <a:pPr lvl="1" algn="l" defTabSz="531622">
              <a:defRPr sz="2275"/>
            </a:pPr>
            <a:r>
              <a:rPr lang="en-US" sz="2500" dirty="0"/>
              <a:t>January 22, 2025</a:t>
            </a:r>
          </a:p>
        </p:txBody>
      </p:sp>
      <p:sp>
        <p:nvSpPr>
          <p:cNvPr id="2" name="TextBox 1">
            <a:extLst>
              <a:ext uri="{FF2B5EF4-FFF2-40B4-BE49-F238E27FC236}">
                <a16:creationId xmlns:a16="http://schemas.microsoft.com/office/drawing/2014/main" id="{54C49E8D-10F0-F8B6-4695-DA4668C821F8}"/>
              </a:ext>
            </a:extLst>
          </p:cNvPr>
          <p:cNvSpPr txBox="1"/>
          <p:nvPr/>
        </p:nvSpPr>
        <p:spPr>
          <a:xfrm>
            <a:off x="7637037" y="9284593"/>
            <a:ext cx="517289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r" defTabSz="5842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Helvetica Neue"/>
                <a:ea typeface="Helvetica Neue"/>
                <a:cs typeface="Helvetica Neue"/>
                <a:sym typeface="Helvetica Neue"/>
              </a:rPr>
              <a:t>* Ph.D. work done before joining Bloomberg</a:t>
            </a:r>
          </a:p>
        </p:txBody>
      </p:sp>
      <p:sp>
        <p:nvSpPr>
          <p:cNvPr id="3" name="Slide Number Placeholder 2">
            <a:extLst>
              <a:ext uri="{FF2B5EF4-FFF2-40B4-BE49-F238E27FC236}">
                <a16:creationId xmlns:a16="http://schemas.microsoft.com/office/drawing/2014/main" id="{E8DA17EF-6680-3DC9-EE2B-53313910FF69}"/>
              </a:ext>
            </a:extLst>
          </p:cNvPr>
          <p:cNvSpPr>
            <a:spLocks noGrp="1"/>
          </p:cNvSpPr>
          <p:nvPr>
            <p:ph type="sldNum" sz="quarter" idx="2"/>
          </p:nvPr>
        </p:nvSpPr>
        <p:spPr/>
        <p:txBody>
          <a:bodyPr/>
          <a:lstStyle/>
          <a:p>
            <a:fld id="{86CB4B4D-7CA3-9044-876B-883B54F8677D}" type="slidenum">
              <a:rPr lang="en-US" smtClean="0"/>
              <a:t>1</a:t>
            </a:fld>
            <a:endParaRPr 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051D35-55B7-E8FD-3844-E55E7DC987D3}"/>
            </a:ext>
          </a:extLst>
        </p:cNvPr>
        <p:cNvGrpSpPr/>
        <p:nvPr/>
      </p:nvGrpSpPr>
      <p:grpSpPr>
        <a:xfrm>
          <a:off x="0" y="0"/>
          <a:ext cx="0" cy="0"/>
          <a:chOff x="0" y="0"/>
          <a:chExt cx="0" cy="0"/>
        </a:xfrm>
      </p:grpSpPr>
      <p:grpSp>
        <p:nvGrpSpPr>
          <p:cNvPr id="170" name="Group">
            <a:extLst>
              <a:ext uri="{FF2B5EF4-FFF2-40B4-BE49-F238E27FC236}">
                <a16:creationId xmlns:a16="http://schemas.microsoft.com/office/drawing/2014/main" id="{FD9DECC0-E44B-3AA7-FAD3-EC3C6FF2A17A}"/>
              </a:ext>
            </a:extLst>
          </p:cNvPr>
          <p:cNvGrpSpPr/>
          <p:nvPr/>
        </p:nvGrpSpPr>
        <p:grpSpPr>
          <a:xfrm>
            <a:off x="3992326" y="667432"/>
            <a:ext cx="8819311" cy="8418736"/>
            <a:chOff x="0" y="0"/>
            <a:chExt cx="8819310" cy="8418734"/>
          </a:xfrm>
        </p:grpSpPr>
        <p:grpSp>
          <p:nvGrpSpPr>
            <p:cNvPr id="166" name="Group">
              <a:extLst>
                <a:ext uri="{FF2B5EF4-FFF2-40B4-BE49-F238E27FC236}">
                  <a16:creationId xmlns:a16="http://schemas.microsoft.com/office/drawing/2014/main" id="{B2BD40DA-2B97-48CC-3C68-066D834E7249}"/>
                </a:ext>
              </a:extLst>
            </p:cNvPr>
            <p:cNvGrpSpPr/>
            <p:nvPr/>
          </p:nvGrpSpPr>
          <p:grpSpPr>
            <a:xfrm>
              <a:off x="0" y="0"/>
              <a:ext cx="8819310" cy="8418734"/>
              <a:chOff x="0" y="0"/>
              <a:chExt cx="8819309" cy="8418733"/>
            </a:xfrm>
          </p:grpSpPr>
          <p:sp>
            <p:nvSpPr>
              <p:cNvPr id="162" name="Rounded Rectangle">
                <a:extLst>
                  <a:ext uri="{FF2B5EF4-FFF2-40B4-BE49-F238E27FC236}">
                    <a16:creationId xmlns:a16="http://schemas.microsoft.com/office/drawing/2014/main" id="{BA71F4FC-BF3A-B28F-7535-1D2E539BD04C}"/>
                  </a:ext>
                </a:extLst>
              </p:cNvPr>
              <p:cNvSpPr/>
              <p:nvPr/>
            </p:nvSpPr>
            <p:spPr>
              <a:xfrm>
                <a:off x="0" y="25400"/>
                <a:ext cx="8819309" cy="8393333"/>
              </a:xfrm>
              <a:prstGeom prst="roundRect">
                <a:avLst>
                  <a:gd name="adj" fmla="val 2014"/>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nvGrpSpPr>
              <p:cNvPr id="165" name="Group">
                <a:extLst>
                  <a:ext uri="{FF2B5EF4-FFF2-40B4-BE49-F238E27FC236}">
                    <a16:creationId xmlns:a16="http://schemas.microsoft.com/office/drawing/2014/main" id="{664A52E2-F2D2-2DFF-DF13-9080AAF39553}"/>
                  </a:ext>
                </a:extLst>
              </p:cNvPr>
              <p:cNvGrpSpPr/>
              <p:nvPr/>
            </p:nvGrpSpPr>
            <p:grpSpPr>
              <a:xfrm>
                <a:off x="0" y="0"/>
                <a:ext cx="8819309" cy="353171"/>
                <a:chOff x="0" y="0"/>
                <a:chExt cx="8819308" cy="353170"/>
              </a:xfrm>
            </p:grpSpPr>
            <p:sp>
              <p:nvSpPr>
                <p:cNvPr id="163" name="Rounded Rectangle">
                  <a:extLst>
                    <a:ext uri="{FF2B5EF4-FFF2-40B4-BE49-F238E27FC236}">
                      <a16:creationId xmlns:a16="http://schemas.microsoft.com/office/drawing/2014/main" id="{12979EBC-B3D7-2A4D-CD0F-667ED5BB5790}"/>
                    </a:ext>
                  </a:extLst>
                </p:cNvPr>
                <p:cNvSpPr/>
                <p:nvPr/>
              </p:nvSpPr>
              <p:spPr>
                <a:xfrm>
                  <a:off x="0" y="0"/>
                  <a:ext cx="8819308"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164" name="Rectangle">
                  <a:extLst>
                    <a:ext uri="{FF2B5EF4-FFF2-40B4-BE49-F238E27FC236}">
                      <a16:creationId xmlns:a16="http://schemas.microsoft.com/office/drawing/2014/main" id="{85922384-35A0-1669-1BE7-166219CED876}"/>
                    </a:ext>
                  </a:extLst>
                </p:cNvPr>
                <p:cNvSpPr/>
                <p:nvPr/>
              </p:nvSpPr>
              <p:spPr>
                <a:xfrm>
                  <a:off x="0" y="181846"/>
                  <a:ext cx="8819308"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grpSp>
        <p:sp>
          <p:nvSpPr>
            <p:cNvPr id="167" name="Circle">
              <a:extLst>
                <a:ext uri="{FF2B5EF4-FFF2-40B4-BE49-F238E27FC236}">
                  <a16:creationId xmlns:a16="http://schemas.microsoft.com/office/drawing/2014/main" id="{F5168B4B-0BDA-2B83-AD68-BE28C335C1EC}"/>
                </a:ext>
              </a:extLst>
            </p:cNvPr>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8" name="Circle">
              <a:extLst>
                <a:ext uri="{FF2B5EF4-FFF2-40B4-BE49-F238E27FC236}">
                  <a16:creationId xmlns:a16="http://schemas.microsoft.com/office/drawing/2014/main" id="{B8C9AA59-3F9D-DAF0-A6F8-4B6148750471}"/>
                </a:ext>
              </a:extLst>
            </p:cNvPr>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9" name="Circle">
              <a:extLst>
                <a:ext uri="{FF2B5EF4-FFF2-40B4-BE49-F238E27FC236}">
                  <a16:creationId xmlns:a16="http://schemas.microsoft.com/office/drawing/2014/main" id="{61D9AB31-33D0-744D-0D87-5300199CA337}"/>
                </a:ext>
              </a:extLst>
            </p:cNvPr>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171" name="Module Type UInt63.…">
            <a:extLst>
              <a:ext uri="{FF2B5EF4-FFF2-40B4-BE49-F238E27FC236}">
                <a16:creationId xmlns:a16="http://schemas.microsoft.com/office/drawing/2014/main" id="{9D938E5F-EC4E-B639-C05B-B91ABF43FF27}"/>
              </a:ext>
            </a:extLst>
          </p:cNvPr>
          <p:cNvSpPr txBox="1"/>
          <p:nvPr/>
        </p:nvSpPr>
        <p:spPr>
          <a:xfrm>
            <a:off x="4069432" y="1105645"/>
            <a:ext cx="9142256" cy="5886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defTabSz="457200">
              <a:spcAft>
                <a:spcPts val="130"/>
              </a:spcAft>
              <a:defRPr sz="1900" b="0" spc="-133">
                <a:solidFill>
                  <a:srgbClr val="0000FF"/>
                </a:solidFill>
                <a:latin typeface="Iosevka"/>
                <a:ea typeface="Iosevka"/>
                <a:cs typeface="Iosevka"/>
                <a:sym typeface="Iosevka"/>
              </a:defRPr>
            </a:pPr>
            <a:r>
              <a:rPr lang="en-US" sz="1800" dirty="0">
                <a:solidFill>
                  <a:schemeClr val="accent1">
                    <a:lumMod val="75000"/>
                  </a:schemeClr>
                </a:solidFill>
              </a:rPr>
              <a:t>Definition</a:t>
            </a:r>
            <a:r>
              <a:rPr lang="en-US" sz="1800" dirty="0">
                <a:solidFill>
                  <a:schemeClr val="tx1"/>
                </a:solidFill>
              </a:rPr>
              <a:t> uint63_to_nat_spec : ident * </a:t>
            </a:r>
            <a:r>
              <a:rPr lang="en-US" sz="1800" dirty="0" err="1">
                <a:solidFill>
                  <a:schemeClr val="tx1"/>
                </a:solidFill>
              </a:rPr>
              <a:t>funspec</a:t>
            </a:r>
            <a:r>
              <a:rPr lang="en-US" sz="1800" dirty="0">
                <a:solidFill>
                  <a:schemeClr val="tx1"/>
                </a:solidFill>
              </a:rPr>
              <a:t> :=</a:t>
            </a:r>
          </a:p>
          <a:p>
            <a:pPr algn="l" defTabSz="457200">
              <a:spcAft>
                <a:spcPts val="13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a:solidFill>
                  <a:schemeClr val="accent5">
                    <a:lumMod val="75000"/>
                  </a:schemeClr>
                </a:solidFill>
              </a:rPr>
              <a:t>DECLARE</a:t>
            </a:r>
            <a:r>
              <a:rPr lang="en-US" sz="1800" dirty="0">
                <a:solidFill>
                  <a:schemeClr val="tx1"/>
                </a:solidFill>
              </a:rPr>
              <a:t> _uint63_to_nat</a:t>
            </a:r>
          </a:p>
          <a:p>
            <a:pPr algn="l" defTabSz="457200">
              <a:spcAft>
                <a:spcPts val="13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a:solidFill>
                  <a:schemeClr val="accent5">
                    <a:lumMod val="75000"/>
                  </a:schemeClr>
                </a:solidFill>
              </a:rPr>
              <a:t>WITH</a:t>
            </a:r>
            <a:r>
              <a:rPr lang="en-US" sz="1800" dirty="0">
                <a:solidFill>
                  <a:schemeClr val="tx1"/>
                </a:solidFill>
              </a:rPr>
              <a:t> </a:t>
            </a:r>
            <a:r>
              <a:rPr lang="en-US" sz="1800" dirty="0" err="1">
                <a:solidFill>
                  <a:schemeClr val="tx1"/>
                </a:solidFill>
              </a:rPr>
              <a:t>gv</a:t>
            </a:r>
            <a:r>
              <a:rPr lang="en-US" sz="1800" dirty="0">
                <a:solidFill>
                  <a:schemeClr val="tx1"/>
                </a:solidFill>
              </a:rPr>
              <a:t> : </a:t>
            </a:r>
            <a:r>
              <a:rPr lang="en-US" sz="1800" dirty="0" err="1">
                <a:solidFill>
                  <a:schemeClr val="tx1"/>
                </a:solidFill>
              </a:rPr>
              <a:t>gvars</a:t>
            </a:r>
            <a:r>
              <a:rPr lang="en-US" sz="1800" dirty="0">
                <a:solidFill>
                  <a:schemeClr val="tx1"/>
                </a:solidFill>
              </a:rPr>
              <a:t>, g : graph, roots : </a:t>
            </a:r>
            <a:r>
              <a:rPr lang="en-US" sz="1800" dirty="0" err="1">
                <a:solidFill>
                  <a:schemeClr val="tx1"/>
                </a:solidFill>
              </a:rPr>
              <a:t>roots_t</a:t>
            </a:r>
            <a:r>
              <a:rPr lang="en-US" sz="1800" dirty="0">
                <a:solidFill>
                  <a:schemeClr val="tx1"/>
                </a:solidFill>
              </a:rPr>
              <a:t>, </a:t>
            </a:r>
            <a:r>
              <a:rPr lang="en-US" sz="1800" dirty="0" err="1">
                <a:solidFill>
                  <a:schemeClr val="tx1"/>
                </a:solidFill>
              </a:rPr>
              <a:t>sh</a:t>
            </a:r>
            <a:r>
              <a:rPr lang="en-US" sz="1800" dirty="0">
                <a:solidFill>
                  <a:schemeClr val="tx1"/>
                </a:solidFill>
              </a:rPr>
              <a:t> : share, x : FM.uint63 ,</a:t>
            </a:r>
          </a:p>
          <a:p>
            <a:pPr algn="l" defTabSz="457200">
              <a:spcAft>
                <a:spcPts val="130"/>
              </a:spcAft>
              <a:defRPr sz="1900" b="0" spc="-133">
                <a:solidFill>
                  <a:srgbClr val="0000FF"/>
                </a:solidFill>
                <a:latin typeface="Iosevka"/>
                <a:ea typeface="Iosevka"/>
                <a:cs typeface="Iosevka"/>
                <a:sym typeface="Iosevka"/>
              </a:defRPr>
            </a:pPr>
            <a:r>
              <a:rPr lang="en-US" sz="1800" dirty="0">
                <a:solidFill>
                  <a:schemeClr val="tx1"/>
                </a:solidFill>
              </a:rPr>
              <a:t>       p : </a:t>
            </a:r>
            <a:r>
              <a:rPr lang="en-US" sz="1800" dirty="0" err="1">
                <a:solidFill>
                  <a:schemeClr val="tx1"/>
                </a:solidFill>
              </a:rPr>
              <a:t>rep_type</a:t>
            </a:r>
            <a:r>
              <a:rPr lang="en-US" sz="1800" dirty="0">
                <a:solidFill>
                  <a:schemeClr val="tx1"/>
                </a:solidFill>
              </a:rPr>
              <a:t>, </a:t>
            </a:r>
            <a:r>
              <a:rPr lang="en-US" sz="1800" dirty="0" err="1">
                <a:solidFill>
                  <a:schemeClr val="tx1"/>
                </a:solidFill>
              </a:rPr>
              <a:t>ti</a:t>
            </a:r>
            <a:r>
              <a:rPr lang="en-US" sz="1800" dirty="0">
                <a:solidFill>
                  <a:schemeClr val="tx1"/>
                </a:solidFill>
              </a:rPr>
              <a:t> : </a:t>
            </a:r>
            <a:r>
              <a:rPr lang="en-US" sz="1800" dirty="0" err="1">
                <a:solidFill>
                  <a:schemeClr val="tx1"/>
                </a:solidFill>
              </a:rPr>
              <a:t>val</a:t>
            </a:r>
            <a:r>
              <a:rPr lang="en-US" sz="1800" dirty="0">
                <a:solidFill>
                  <a:schemeClr val="tx1"/>
                </a:solidFill>
              </a:rPr>
              <a:t>, outlier : </a:t>
            </a:r>
            <a:r>
              <a:rPr lang="en-US" sz="1800" dirty="0" err="1">
                <a:solidFill>
                  <a:schemeClr val="tx1"/>
                </a:solidFill>
              </a:rPr>
              <a:t>outlier_t</a:t>
            </a:r>
            <a:r>
              <a:rPr lang="en-US" sz="1800" dirty="0">
                <a:solidFill>
                  <a:schemeClr val="tx1"/>
                </a:solidFill>
              </a:rPr>
              <a:t>, </a:t>
            </a:r>
            <a:r>
              <a:rPr lang="en-US" sz="1800" dirty="0" err="1">
                <a:solidFill>
                  <a:schemeClr val="tx1"/>
                </a:solidFill>
              </a:rPr>
              <a:t>t_info</a:t>
            </a:r>
            <a:r>
              <a:rPr lang="en-US" sz="1800" dirty="0">
                <a:solidFill>
                  <a:schemeClr val="tx1"/>
                </a:solidFill>
              </a:rPr>
              <a:t> : </a:t>
            </a:r>
            <a:r>
              <a:rPr lang="en-US" sz="1800" dirty="0" err="1">
                <a:solidFill>
                  <a:schemeClr val="tx1"/>
                </a:solidFill>
              </a:rPr>
              <a:t>thread_info</a:t>
            </a:r>
            <a:endParaRPr lang="en-US" sz="1800" dirty="0">
              <a:solidFill>
                <a:schemeClr val="tx1"/>
              </a:solidFill>
            </a:endParaRPr>
          </a:p>
          <a:p>
            <a:pPr algn="l" defTabSz="457200">
              <a:spcAft>
                <a:spcPts val="13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a:solidFill>
                  <a:schemeClr val="accent5">
                    <a:lumMod val="75000"/>
                  </a:schemeClr>
                </a:solidFill>
              </a:rPr>
              <a:t>PRE</a:t>
            </a:r>
            <a:r>
              <a:rPr lang="en-US" sz="1800" dirty="0">
                <a:solidFill>
                  <a:schemeClr val="tx1"/>
                </a:solidFill>
              </a:rPr>
              <a:t> [ </a:t>
            </a:r>
            <a:r>
              <a:rPr lang="en-US" sz="1800" dirty="0" err="1">
                <a:solidFill>
                  <a:schemeClr val="tx1"/>
                </a:solidFill>
              </a:rPr>
              <a:t>thread_info</a:t>
            </a:r>
            <a:r>
              <a:rPr lang="en-US" sz="1800" dirty="0">
                <a:solidFill>
                  <a:schemeClr val="tx1"/>
                </a:solidFill>
              </a:rPr>
              <a:t>; </a:t>
            </a:r>
            <a:r>
              <a:rPr lang="en-US" sz="1800" dirty="0" err="1">
                <a:solidFill>
                  <a:schemeClr val="tx1"/>
                </a:solidFill>
              </a:rPr>
              <a:t>int_or_ptr_type</a:t>
            </a:r>
            <a:r>
              <a:rPr lang="en-US" sz="1800" dirty="0">
                <a:solidFill>
                  <a:schemeClr val="tx1"/>
                </a:solidFill>
              </a:rPr>
              <a:t> ]</a:t>
            </a:r>
          </a:p>
          <a:p>
            <a:pPr algn="l" defTabSz="457200">
              <a:spcAft>
                <a:spcPts val="13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a:solidFill>
                  <a:schemeClr val="accent5">
                    <a:lumMod val="75000"/>
                  </a:schemeClr>
                </a:solidFill>
              </a:rPr>
              <a:t>PROP</a:t>
            </a:r>
            <a:r>
              <a:rPr lang="en-US" sz="1800" dirty="0">
                <a:solidFill>
                  <a:schemeClr val="tx1"/>
                </a:solidFill>
              </a:rPr>
              <a:t> (</a:t>
            </a:r>
            <a:r>
              <a:rPr lang="en-US" sz="1800" dirty="0" err="1">
                <a:solidFill>
                  <a:schemeClr val="tx1"/>
                </a:solidFill>
              </a:rPr>
              <a:t>writable_share</a:t>
            </a:r>
            <a:r>
              <a:rPr lang="en-US" sz="1800" dirty="0">
                <a:solidFill>
                  <a:schemeClr val="tx1"/>
                </a:solidFill>
              </a:rPr>
              <a:t> </a:t>
            </a:r>
            <a:r>
              <a:rPr lang="en-US" sz="1800" dirty="0" err="1">
                <a:solidFill>
                  <a:schemeClr val="tx1"/>
                </a:solidFill>
              </a:rPr>
              <a:t>sh</a:t>
            </a:r>
            <a:r>
              <a:rPr lang="en-US" sz="1800" dirty="0">
                <a:solidFill>
                  <a:schemeClr val="tx1"/>
                </a:solidFill>
              </a:rPr>
              <a:t>; @</a:t>
            </a:r>
            <a:r>
              <a:rPr lang="en-US" sz="1800" dirty="0" err="1">
                <a:solidFill>
                  <a:schemeClr val="tx1"/>
                </a:solidFill>
              </a:rPr>
              <a:t>graph_predicate</a:t>
            </a:r>
            <a:r>
              <a:rPr lang="en-US" sz="1800" dirty="0">
                <a:solidFill>
                  <a:schemeClr val="tx1"/>
                </a:solidFill>
              </a:rPr>
              <a:t> FM.uint63 g outlier x p)</a:t>
            </a:r>
          </a:p>
          <a:p>
            <a:pPr algn="l" defTabSz="457200">
              <a:spcAft>
                <a:spcPts val="13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a:solidFill>
                  <a:schemeClr val="accent5">
                    <a:lumMod val="75000"/>
                  </a:schemeClr>
                </a:solidFill>
              </a:rPr>
              <a:t>PARAMS</a:t>
            </a:r>
            <a:r>
              <a:rPr lang="en-US" sz="1800" dirty="0">
                <a:solidFill>
                  <a:schemeClr val="tx1"/>
                </a:solidFill>
              </a:rPr>
              <a:t> (</a:t>
            </a:r>
            <a:r>
              <a:rPr lang="en-US" sz="1800" dirty="0" err="1">
                <a:solidFill>
                  <a:schemeClr val="tx1"/>
                </a:solidFill>
              </a:rPr>
              <a:t>ti</a:t>
            </a:r>
            <a:r>
              <a:rPr lang="en-US" sz="1800" dirty="0">
                <a:solidFill>
                  <a:schemeClr val="tx1"/>
                </a:solidFill>
              </a:rPr>
              <a:t>, </a:t>
            </a:r>
            <a:r>
              <a:rPr lang="en-US" sz="1800" dirty="0" err="1">
                <a:solidFill>
                  <a:schemeClr val="tx1"/>
                </a:solidFill>
              </a:rPr>
              <a:t>rep_type_val</a:t>
            </a:r>
            <a:r>
              <a:rPr lang="en-US" sz="1800" dirty="0">
                <a:solidFill>
                  <a:schemeClr val="tx1"/>
                </a:solidFill>
              </a:rPr>
              <a:t> g p)</a:t>
            </a:r>
          </a:p>
          <a:p>
            <a:pPr algn="l" defTabSz="457200">
              <a:spcAft>
                <a:spcPts val="13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a:solidFill>
                  <a:schemeClr val="accent5">
                    <a:lumMod val="75000"/>
                  </a:schemeClr>
                </a:solidFill>
              </a:rPr>
              <a:t>GLOBALS</a:t>
            </a:r>
            <a:r>
              <a:rPr lang="en-US" sz="1800" dirty="0">
                <a:solidFill>
                  <a:schemeClr val="tx1"/>
                </a:solidFill>
              </a:rPr>
              <a:t> (</a:t>
            </a:r>
            <a:r>
              <a:rPr lang="en-US" sz="1800" dirty="0" err="1">
                <a:solidFill>
                  <a:schemeClr val="tx1"/>
                </a:solidFill>
              </a:rPr>
              <a:t>gv</a:t>
            </a:r>
            <a:r>
              <a:rPr lang="en-US" sz="1800" dirty="0">
                <a:solidFill>
                  <a:schemeClr val="tx1"/>
                </a:solidFill>
              </a:rPr>
              <a:t>)</a:t>
            </a:r>
          </a:p>
          <a:p>
            <a:pPr algn="l" defTabSz="457200">
              <a:spcAft>
                <a:spcPts val="13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a:solidFill>
                  <a:schemeClr val="accent5">
                    <a:lumMod val="75000"/>
                  </a:schemeClr>
                </a:solidFill>
              </a:rPr>
              <a:t>SEP</a:t>
            </a:r>
            <a:r>
              <a:rPr lang="en-US" sz="1800" dirty="0">
                <a:solidFill>
                  <a:schemeClr val="tx1"/>
                </a:solidFill>
              </a:rPr>
              <a:t> (</a:t>
            </a:r>
            <a:r>
              <a:rPr lang="en-US" sz="1800" dirty="0" err="1">
                <a:solidFill>
                  <a:schemeClr val="tx1"/>
                </a:solidFill>
              </a:rPr>
              <a:t>full_gc</a:t>
            </a:r>
            <a:r>
              <a:rPr lang="en-US" sz="1800" dirty="0">
                <a:solidFill>
                  <a:schemeClr val="tx1"/>
                </a:solidFill>
              </a:rPr>
              <a:t> g </a:t>
            </a:r>
            <a:r>
              <a:rPr lang="en-US" sz="1800" dirty="0" err="1">
                <a:solidFill>
                  <a:schemeClr val="tx1"/>
                </a:solidFill>
              </a:rPr>
              <a:t>t_info</a:t>
            </a:r>
            <a:r>
              <a:rPr lang="en-US" sz="1800" dirty="0">
                <a:solidFill>
                  <a:schemeClr val="tx1"/>
                </a:solidFill>
              </a:rPr>
              <a:t> roots outlier </a:t>
            </a:r>
            <a:r>
              <a:rPr lang="en-US" sz="1800" dirty="0" err="1">
                <a:solidFill>
                  <a:schemeClr val="tx1"/>
                </a:solidFill>
              </a:rPr>
              <a:t>ti</a:t>
            </a:r>
            <a:r>
              <a:rPr lang="en-US" sz="1800" dirty="0">
                <a:solidFill>
                  <a:schemeClr val="tx1"/>
                </a:solidFill>
              </a:rPr>
              <a:t> </a:t>
            </a:r>
            <a:r>
              <a:rPr lang="en-US" sz="1800" dirty="0" err="1">
                <a:solidFill>
                  <a:schemeClr val="tx1"/>
                </a:solidFill>
              </a:rPr>
              <a:t>sh</a:t>
            </a:r>
            <a:r>
              <a:rPr lang="en-US" sz="1800" dirty="0">
                <a:solidFill>
                  <a:schemeClr val="tx1"/>
                </a:solidFill>
              </a:rPr>
              <a:t> </a:t>
            </a:r>
            <a:r>
              <a:rPr lang="en-US" sz="1800" dirty="0" err="1">
                <a:solidFill>
                  <a:schemeClr val="tx1"/>
                </a:solidFill>
              </a:rPr>
              <a:t>gv</a:t>
            </a:r>
            <a:r>
              <a:rPr lang="en-US" sz="1800" dirty="0">
                <a:solidFill>
                  <a:schemeClr val="tx1"/>
                </a:solidFill>
              </a:rPr>
              <a:t>; </a:t>
            </a:r>
            <a:r>
              <a:rPr lang="en-US" sz="1800" dirty="0" err="1">
                <a:solidFill>
                  <a:schemeClr val="tx1"/>
                </a:solidFill>
              </a:rPr>
              <a:t>mem_mgr</a:t>
            </a:r>
            <a:r>
              <a:rPr lang="en-US" sz="1800" dirty="0">
                <a:solidFill>
                  <a:schemeClr val="tx1"/>
                </a:solidFill>
              </a:rPr>
              <a:t> </a:t>
            </a:r>
            <a:r>
              <a:rPr lang="en-US" sz="1800" dirty="0" err="1">
                <a:solidFill>
                  <a:schemeClr val="tx1"/>
                </a:solidFill>
              </a:rPr>
              <a:t>gv</a:t>
            </a:r>
            <a:r>
              <a:rPr lang="en-US" sz="1800" dirty="0">
                <a:solidFill>
                  <a:schemeClr val="tx1"/>
                </a:solidFill>
              </a:rPr>
              <a:t>)</a:t>
            </a:r>
          </a:p>
          <a:p>
            <a:pPr algn="l" defTabSz="457200">
              <a:spcAft>
                <a:spcPts val="13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a:solidFill>
                  <a:schemeClr val="accent5">
                    <a:lumMod val="75000"/>
                  </a:schemeClr>
                </a:solidFill>
              </a:rPr>
              <a:t>POST</a:t>
            </a:r>
            <a:r>
              <a:rPr lang="en-US" sz="1800" dirty="0">
                <a:solidFill>
                  <a:schemeClr val="tx1"/>
                </a:solidFill>
              </a:rPr>
              <a:t> [ </a:t>
            </a:r>
            <a:r>
              <a:rPr lang="en-US" sz="1800" dirty="0" err="1">
                <a:solidFill>
                  <a:schemeClr val="tx1"/>
                </a:solidFill>
              </a:rPr>
              <a:t>int_or_ptr_type</a:t>
            </a:r>
            <a:r>
              <a:rPr lang="en-US" sz="1800" dirty="0">
                <a:solidFill>
                  <a:schemeClr val="tx1"/>
                </a:solidFill>
              </a:rPr>
              <a:t> ]</a:t>
            </a:r>
          </a:p>
          <a:p>
            <a:pPr algn="l" defTabSz="457200">
              <a:spcAft>
                <a:spcPts val="13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a:solidFill>
                  <a:schemeClr val="accent5">
                    <a:lumMod val="75000"/>
                  </a:schemeClr>
                </a:solidFill>
              </a:rPr>
              <a:t>EX</a:t>
            </a:r>
            <a:r>
              <a:rPr lang="en-US" sz="1800" dirty="0">
                <a:solidFill>
                  <a:schemeClr val="tx1"/>
                </a:solidFill>
              </a:rPr>
              <a:t> (p' : </a:t>
            </a:r>
            <a:r>
              <a:rPr lang="en-US" sz="1800" dirty="0" err="1">
                <a:solidFill>
                  <a:schemeClr val="tx1"/>
                </a:solidFill>
              </a:rPr>
              <a:t>rep_type</a:t>
            </a:r>
            <a:r>
              <a:rPr lang="en-US" sz="1800" dirty="0">
                <a:solidFill>
                  <a:schemeClr val="tx1"/>
                </a:solidFill>
              </a:rPr>
              <a:t>) (g' : graph) (roots': </a:t>
            </a:r>
            <a:r>
              <a:rPr lang="en-US" sz="1800" dirty="0" err="1">
                <a:solidFill>
                  <a:schemeClr val="tx1"/>
                </a:solidFill>
              </a:rPr>
              <a:t>roots_t</a:t>
            </a:r>
            <a:r>
              <a:rPr lang="en-US" sz="1800" dirty="0">
                <a:solidFill>
                  <a:schemeClr val="tx1"/>
                </a:solidFill>
              </a:rPr>
              <a:t>) (</a:t>
            </a:r>
            <a:r>
              <a:rPr lang="en-US" sz="1800" dirty="0" err="1">
                <a:solidFill>
                  <a:schemeClr val="tx1"/>
                </a:solidFill>
              </a:rPr>
              <a:t>t_info</a:t>
            </a:r>
            <a:r>
              <a:rPr lang="en-US" sz="1800" dirty="0">
                <a:solidFill>
                  <a:schemeClr val="tx1"/>
                </a:solidFill>
              </a:rPr>
              <a:t>': </a:t>
            </a:r>
            <a:r>
              <a:rPr lang="en-US" sz="1800" dirty="0" err="1">
                <a:solidFill>
                  <a:schemeClr val="tx1"/>
                </a:solidFill>
              </a:rPr>
              <a:t>thread_info</a:t>
            </a:r>
            <a:r>
              <a:rPr lang="en-US" sz="1800" dirty="0">
                <a:solidFill>
                  <a:schemeClr val="tx1"/>
                </a:solidFill>
              </a:rPr>
              <a:t>),</a:t>
            </a:r>
          </a:p>
          <a:p>
            <a:pPr algn="l" defTabSz="457200">
              <a:spcAft>
                <a:spcPts val="13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a:solidFill>
                  <a:schemeClr val="accent5">
                    <a:lumMod val="75000"/>
                  </a:schemeClr>
                </a:solidFill>
              </a:rPr>
              <a:t>PROP</a:t>
            </a:r>
            <a:r>
              <a:rPr lang="en-US" sz="1800" dirty="0">
                <a:solidFill>
                  <a:schemeClr val="tx1"/>
                </a:solidFill>
              </a:rPr>
              <a:t> (@</a:t>
            </a:r>
            <a:r>
              <a:rPr lang="en-US" sz="1800" dirty="0" err="1">
                <a:solidFill>
                  <a:schemeClr val="tx1"/>
                </a:solidFill>
              </a:rPr>
              <a:t>graph_predicate</a:t>
            </a:r>
            <a:r>
              <a:rPr lang="en-US" sz="1800" dirty="0">
                <a:solidFill>
                  <a:schemeClr val="tx1"/>
                </a:solidFill>
              </a:rPr>
              <a:t> </a:t>
            </a:r>
            <a:r>
              <a:rPr lang="en-US" sz="1800" dirty="0" err="1">
                <a:solidFill>
                  <a:schemeClr val="tx1"/>
                </a:solidFill>
              </a:rPr>
              <a:t>nat</a:t>
            </a:r>
            <a:r>
              <a:rPr lang="en-US" sz="1800" dirty="0">
                <a:solidFill>
                  <a:schemeClr val="tx1"/>
                </a:solidFill>
              </a:rPr>
              <a:t> g' outlier ( </a:t>
            </a:r>
            <a:r>
              <a:rPr lang="en-US" sz="1800" dirty="0" err="1">
                <a:solidFill>
                  <a:schemeClr val="tx1"/>
                </a:solidFill>
              </a:rPr>
              <a:t>FM.to_nat</a:t>
            </a:r>
            <a:r>
              <a:rPr lang="en-US" sz="1800" dirty="0">
                <a:solidFill>
                  <a:schemeClr val="tx1"/>
                </a:solidFill>
              </a:rPr>
              <a:t> x ) p’;</a:t>
            </a:r>
          </a:p>
          <a:p>
            <a:pPr algn="l" defTabSz="457200">
              <a:spcAft>
                <a:spcPts val="13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err="1">
                <a:solidFill>
                  <a:schemeClr val="tx1"/>
                </a:solidFill>
              </a:rPr>
              <a:t>gc_graph_iso</a:t>
            </a:r>
            <a:r>
              <a:rPr lang="en-US" sz="1800" dirty="0">
                <a:solidFill>
                  <a:schemeClr val="tx1"/>
                </a:solidFill>
              </a:rPr>
              <a:t> g roots g' roots’;</a:t>
            </a:r>
          </a:p>
          <a:p>
            <a:pPr algn="l" defTabSz="457200">
              <a:spcAft>
                <a:spcPts val="13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err="1">
                <a:solidFill>
                  <a:schemeClr val="tx1"/>
                </a:solidFill>
              </a:rPr>
              <a:t>frame_shells_eq</a:t>
            </a:r>
            <a:r>
              <a:rPr lang="en-US" sz="1800" dirty="0">
                <a:solidFill>
                  <a:schemeClr val="tx1"/>
                </a:solidFill>
              </a:rPr>
              <a:t> (</a:t>
            </a:r>
            <a:r>
              <a:rPr lang="en-US" sz="1800" dirty="0" err="1">
                <a:solidFill>
                  <a:schemeClr val="tx1"/>
                </a:solidFill>
              </a:rPr>
              <a:t>ti_frames</a:t>
            </a:r>
            <a:r>
              <a:rPr lang="en-US" sz="1800" dirty="0">
                <a:solidFill>
                  <a:schemeClr val="tx1"/>
                </a:solidFill>
              </a:rPr>
              <a:t> </a:t>
            </a:r>
            <a:r>
              <a:rPr lang="en-US" sz="1800" dirty="0" err="1">
                <a:solidFill>
                  <a:schemeClr val="tx1"/>
                </a:solidFill>
              </a:rPr>
              <a:t>t_info</a:t>
            </a:r>
            <a:r>
              <a:rPr lang="en-US" sz="1800" dirty="0">
                <a:solidFill>
                  <a:schemeClr val="tx1"/>
                </a:solidFill>
              </a:rPr>
              <a:t>) (</a:t>
            </a:r>
            <a:r>
              <a:rPr lang="en-US" sz="1800" dirty="0" err="1">
                <a:solidFill>
                  <a:schemeClr val="tx1"/>
                </a:solidFill>
              </a:rPr>
              <a:t>ti_frames</a:t>
            </a:r>
            <a:r>
              <a:rPr lang="en-US" sz="1800" dirty="0">
                <a:solidFill>
                  <a:schemeClr val="tx1"/>
                </a:solidFill>
              </a:rPr>
              <a:t> </a:t>
            </a:r>
            <a:r>
              <a:rPr lang="en-US" sz="1800" dirty="0" err="1">
                <a:solidFill>
                  <a:schemeClr val="tx1"/>
                </a:solidFill>
              </a:rPr>
              <a:t>t_info</a:t>
            </a:r>
            <a:r>
              <a:rPr lang="en-US" sz="1800" dirty="0">
                <a:solidFill>
                  <a:schemeClr val="tx1"/>
                </a:solidFill>
              </a:rPr>
              <a:t>’))</a:t>
            </a:r>
          </a:p>
          <a:p>
            <a:pPr algn="l" defTabSz="457200">
              <a:spcAft>
                <a:spcPts val="13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a:solidFill>
                  <a:schemeClr val="accent5">
                    <a:lumMod val="75000"/>
                  </a:schemeClr>
                </a:solidFill>
              </a:rPr>
              <a:t>RETURN</a:t>
            </a:r>
            <a:r>
              <a:rPr lang="en-US" sz="1800" dirty="0">
                <a:solidFill>
                  <a:schemeClr val="tx1"/>
                </a:solidFill>
              </a:rPr>
              <a:t> (</a:t>
            </a:r>
            <a:r>
              <a:rPr lang="en-US" sz="1800" dirty="0" err="1">
                <a:solidFill>
                  <a:schemeClr val="tx1"/>
                </a:solidFill>
              </a:rPr>
              <a:t>rep_type_val</a:t>
            </a:r>
            <a:r>
              <a:rPr lang="en-US" sz="1800" dirty="0">
                <a:solidFill>
                  <a:schemeClr val="tx1"/>
                </a:solidFill>
              </a:rPr>
              <a:t> g' p’)</a:t>
            </a:r>
          </a:p>
          <a:p>
            <a:pPr algn="l" defTabSz="457200">
              <a:spcAft>
                <a:spcPts val="13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a:solidFill>
                  <a:schemeClr val="accent5">
                    <a:lumMod val="75000"/>
                  </a:schemeClr>
                </a:solidFill>
              </a:rPr>
              <a:t>SEP</a:t>
            </a:r>
            <a:r>
              <a:rPr lang="en-US" sz="1800" dirty="0">
                <a:solidFill>
                  <a:schemeClr val="tx1"/>
                </a:solidFill>
              </a:rPr>
              <a:t> (</a:t>
            </a:r>
            <a:r>
              <a:rPr lang="en-US" sz="1800" dirty="0" err="1">
                <a:solidFill>
                  <a:schemeClr val="tx1"/>
                </a:solidFill>
              </a:rPr>
              <a:t>full_gc</a:t>
            </a:r>
            <a:r>
              <a:rPr lang="en-US" sz="1800" dirty="0">
                <a:solidFill>
                  <a:schemeClr val="tx1"/>
                </a:solidFill>
              </a:rPr>
              <a:t> g' </a:t>
            </a:r>
            <a:r>
              <a:rPr lang="en-US" sz="1800" dirty="0" err="1">
                <a:solidFill>
                  <a:schemeClr val="tx1"/>
                </a:solidFill>
              </a:rPr>
              <a:t>t_info</a:t>
            </a:r>
            <a:r>
              <a:rPr lang="en-US" sz="1800" dirty="0">
                <a:solidFill>
                  <a:schemeClr val="tx1"/>
                </a:solidFill>
              </a:rPr>
              <a:t>' roots' outlier </a:t>
            </a:r>
            <a:r>
              <a:rPr lang="en-US" sz="1800" dirty="0" err="1">
                <a:solidFill>
                  <a:schemeClr val="tx1"/>
                </a:solidFill>
              </a:rPr>
              <a:t>ti</a:t>
            </a:r>
            <a:r>
              <a:rPr lang="en-US" sz="1800" dirty="0">
                <a:solidFill>
                  <a:schemeClr val="tx1"/>
                </a:solidFill>
              </a:rPr>
              <a:t> </a:t>
            </a:r>
            <a:r>
              <a:rPr lang="en-US" sz="1800" dirty="0" err="1">
                <a:solidFill>
                  <a:schemeClr val="tx1"/>
                </a:solidFill>
              </a:rPr>
              <a:t>sh</a:t>
            </a:r>
            <a:r>
              <a:rPr lang="en-US" sz="1800" dirty="0">
                <a:solidFill>
                  <a:schemeClr val="tx1"/>
                </a:solidFill>
              </a:rPr>
              <a:t> </a:t>
            </a:r>
            <a:r>
              <a:rPr lang="en-US" sz="1800" dirty="0" err="1">
                <a:solidFill>
                  <a:schemeClr val="tx1"/>
                </a:solidFill>
              </a:rPr>
              <a:t>gv</a:t>
            </a:r>
            <a:r>
              <a:rPr lang="en-US" sz="1800" dirty="0">
                <a:solidFill>
                  <a:schemeClr val="tx1"/>
                </a:solidFill>
              </a:rPr>
              <a:t>; </a:t>
            </a:r>
            <a:r>
              <a:rPr lang="en-US" sz="1800" dirty="0" err="1">
                <a:solidFill>
                  <a:schemeClr val="tx1"/>
                </a:solidFill>
              </a:rPr>
              <a:t>mem_mgr</a:t>
            </a:r>
            <a:r>
              <a:rPr lang="en-US" sz="1800" dirty="0">
                <a:solidFill>
                  <a:schemeClr val="tx1"/>
                </a:solidFill>
              </a:rPr>
              <a:t> </a:t>
            </a:r>
            <a:r>
              <a:rPr lang="en-US" sz="1800" dirty="0" err="1">
                <a:solidFill>
                  <a:schemeClr val="tx1"/>
                </a:solidFill>
              </a:rPr>
              <a:t>gv</a:t>
            </a:r>
            <a:r>
              <a:rPr lang="en-US" sz="1800" dirty="0">
                <a:solidFill>
                  <a:schemeClr val="tx1"/>
                </a:solidFill>
              </a:rPr>
              <a:t>).</a:t>
            </a:r>
          </a:p>
          <a:p>
            <a:pPr algn="l" defTabSz="457200">
              <a:spcAft>
                <a:spcPts val="130"/>
              </a:spcAft>
              <a:defRPr sz="1900" b="0" spc="-133">
                <a:solidFill>
                  <a:srgbClr val="0000FF"/>
                </a:solidFill>
                <a:latin typeface="Iosevka"/>
                <a:ea typeface="Iosevka"/>
                <a:cs typeface="Iosevka"/>
                <a:sym typeface="Iosevka"/>
              </a:defRPr>
            </a:pPr>
            <a:endParaRPr lang="en-US" sz="1800" dirty="0">
              <a:solidFill>
                <a:schemeClr val="tx1"/>
              </a:solidFill>
            </a:endParaRPr>
          </a:p>
          <a:p>
            <a:pPr algn="l" defTabSz="457200">
              <a:spcAft>
                <a:spcPts val="130"/>
              </a:spcAft>
              <a:defRPr sz="1900" b="0" spc="-133">
                <a:solidFill>
                  <a:srgbClr val="0000FF"/>
                </a:solidFill>
                <a:latin typeface="Iosevka"/>
                <a:ea typeface="Iosevka"/>
                <a:cs typeface="Iosevka"/>
                <a:sym typeface="Iosevka"/>
              </a:defRPr>
            </a:pPr>
            <a:endParaRPr lang="en-US" sz="1800" dirty="0">
              <a:solidFill>
                <a:schemeClr val="tx1"/>
              </a:solidFill>
            </a:endParaRPr>
          </a:p>
          <a:p>
            <a:pPr algn="l" defTabSz="457200">
              <a:spcAft>
                <a:spcPts val="130"/>
              </a:spcAft>
              <a:defRPr sz="1900" b="0" spc="-133">
                <a:solidFill>
                  <a:srgbClr val="0000FF"/>
                </a:solidFill>
                <a:latin typeface="Iosevka"/>
                <a:ea typeface="Iosevka"/>
                <a:cs typeface="Iosevka"/>
                <a:sym typeface="Iosevka"/>
              </a:defRPr>
            </a:pPr>
            <a:endParaRPr lang="en-US" sz="1800" dirty="0">
              <a:solidFill>
                <a:schemeClr val="tx1"/>
              </a:solidFill>
            </a:endParaRPr>
          </a:p>
          <a:p>
            <a:pPr algn="l" defTabSz="457200">
              <a:spcAft>
                <a:spcPts val="130"/>
              </a:spcAft>
              <a:defRPr sz="1900" b="0" spc="-133">
                <a:solidFill>
                  <a:srgbClr val="0000FF"/>
                </a:solidFill>
                <a:latin typeface="Iosevka"/>
                <a:ea typeface="Iosevka"/>
                <a:cs typeface="Iosevka"/>
                <a:sym typeface="Iosevka"/>
              </a:defRPr>
            </a:pPr>
            <a:endParaRPr lang="en-US" sz="1800" dirty="0">
              <a:solidFill>
                <a:schemeClr val="tx1"/>
              </a:solidFill>
            </a:endParaRPr>
          </a:p>
        </p:txBody>
      </p:sp>
      <p:sp>
        <p:nvSpPr>
          <p:cNvPr id="172" name="user's Coq code">
            <a:extLst>
              <a:ext uri="{FF2B5EF4-FFF2-40B4-BE49-F238E27FC236}">
                <a16:creationId xmlns:a16="http://schemas.microsoft.com/office/drawing/2014/main" id="{1F930804-36A7-914E-9D8E-0CF92422815E}"/>
              </a:ext>
            </a:extLst>
          </p:cNvPr>
          <p:cNvSpPr txBox="1"/>
          <p:nvPr/>
        </p:nvSpPr>
        <p:spPr>
          <a:xfrm>
            <a:off x="7558001" y="665074"/>
            <a:ext cx="1687963" cy="3642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rPr dirty="0"/>
              <a:t>user's Coq </a:t>
            </a:r>
            <a:r>
              <a:rPr lang="en-US" dirty="0"/>
              <a:t>proof</a:t>
            </a:r>
            <a:endParaRPr dirty="0"/>
          </a:p>
        </p:txBody>
      </p:sp>
      <p:grpSp>
        <p:nvGrpSpPr>
          <p:cNvPr id="176" name="Group">
            <a:extLst>
              <a:ext uri="{FF2B5EF4-FFF2-40B4-BE49-F238E27FC236}">
                <a16:creationId xmlns:a16="http://schemas.microsoft.com/office/drawing/2014/main" id="{148414F3-98C8-E963-7188-4BF5F4255A81}"/>
              </a:ext>
            </a:extLst>
          </p:cNvPr>
          <p:cNvGrpSpPr/>
          <p:nvPr/>
        </p:nvGrpSpPr>
        <p:grpSpPr>
          <a:xfrm>
            <a:off x="0" y="6372087"/>
            <a:ext cx="10045422" cy="1025922"/>
            <a:chOff x="-4069803" y="9667"/>
            <a:chExt cx="10045420" cy="1025915"/>
          </a:xfrm>
        </p:grpSpPr>
        <p:sp>
          <p:nvSpPr>
            <p:cNvPr id="173" name="Rounded Rectangle">
              <a:extLst>
                <a:ext uri="{FF2B5EF4-FFF2-40B4-BE49-F238E27FC236}">
                  <a16:creationId xmlns:a16="http://schemas.microsoft.com/office/drawing/2014/main" id="{7AEB7387-80B0-684D-9DC1-AD575B660A4A}"/>
                </a:ext>
              </a:extLst>
            </p:cNvPr>
            <p:cNvSpPr/>
            <p:nvPr/>
          </p:nvSpPr>
          <p:spPr>
            <a:xfrm>
              <a:off x="0" y="47835"/>
              <a:ext cx="5975617" cy="599251"/>
            </a:xfrm>
            <a:prstGeom prst="roundRect">
              <a:avLst>
                <a:gd name="adj" fmla="val 20339"/>
              </a:avLst>
            </a:prstGeom>
            <a:noFill/>
            <a:ln w="38100" cap="flat">
              <a:solidFill>
                <a:srgbClr val="FF8D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highlight>
                  <a:srgbClr val="FF8D00"/>
                </a:highlight>
              </a:endParaRPr>
            </a:p>
          </p:txBody>
        </p:sp>
        <p:sp>
          <p:nvSpPr>
            <p:cNvPr id="174" name="Line">
              <a:extLst>
                <a:ext uri="{FF2B5EF4-FFF2-40B4-BE49-F238E27FC236}">
                  <a16:creationId xmlns:a16="http://schemas.microsoft.com/office/drawing/2014/main" id="{1555EC02-CEA2-7299-04BA-0EC5E41DD098}"/>
                </a:ext>
              </a:extLst>
            </p:cNvPr>
            <p:cNvSpPr/>
            <p:nvPr/>
          </p:nvSpPr>
          <p:spPr>
            <a:xfrm flipH="1" flipV="1">
              <a:off x="-1488072" y="389943"/>
              <a:ext cx="1488073" cy="0"/>
            </a:xfrm>
            <a:prstGeom prst="line">
              <a:avLst/>
            </a:prstGeom>
            <a:noFill/>
            <a:ln w="38100" cap="flat">
              <a:solidFill>
                <a:srgbClr val="FF8D00"/>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highlight>
                  <a:srgbClr val="FF8D00"/>
                </a:highlight>
              </a:endParaRPr>
            </a:p>
          </p:txBody>
        </p:sp>
        <p:sp>
          <p:nvSpPr>
            <p:cNvPr id="175" name="abstract type">
              <a:extLst>
                <a:ext uri="{FF2B5EF4-FFF2-40B4-BE49-F238E27FC236}">
                  <a16:creationId xmlns:a16="http://schemas.microsoft.com/office/drawing/2014/main" id="{77E9350D-C99B-736E-08DB-2273730D746D}"/>
                </a:ext>
              </a:extLst>
            </p:cNvPr>
            <p:cNvSpPr/>
            <p:nvPr/>
          </p:nvSpPr>
          <p:spPr>
            <a:xfrm>
              <a:off x="-4069803" y="9667"/>
              <a:ext cx="2581731" cy="102591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r">
                <a:defRPr sz="2100" b="0">
                  <a:solidFill>
                    <a:schemeClr val="accent6"/>
                  </a:solidFill>
                  <a:latin typeface="+mn-lt"/>
                  <a:ea typeface="+mn-ea"/>
                  <a:cs typeface="+mn-cs"/>
                  <a:sym typeface="Helvetica Neue Medium"/>
                </a:defRPr>
              </a:lvl1pPr>
            </a:lstStyle>
            <a:p>
              <a:r>
                <a:rPr lang="en-US" sz="2000" dirty="0">
                  <a:solidFill>
                    <a:srgbClr val="FF8D00"/>
                  </a:solidFill>
                </a:rPr>
                <a:t>We claim that</a:t>
              </a:r>
            </a:p>
            <a:p>
              <a:r>
                <a:rPr lang="en-US" sz="2000" dirty="0">
                  <a:solidFill>
                    <a:srgbClr val="FF8D00"/>
                  </a:solidFill>
                </a:rPr>
                <a:t>the function body</a:t>
              </a:r>
              <a:r>
                <a:rPr sz="2000" dirty="0">
                  <a:solidFill>
                    <a:srgbClr val="FF8D00"/>
                  </a:solidFill>
                </a:rPr>
                <a:t> </a:t>
              </a:r>
              <a:r>
                <a:rPr lang="en-US" sz="2000" dirty="0">
                  <a:solidFill>
                    <a:srgbClr val="FF8D00"/>
                  </a:solidFill>
                </a:rPr>
                <a:t>satisfies this spec.</a:t>
              </a:r>
              <a:endParaRPr sz="2000" dirty="0">
                <a:solidFill>
                  <a:srgbClr val="FF8D00"/>
                </a:solidFill>
              </a:endParaRPr>
            </a:p>
          </p:txBody>
        </p:sp>
      </p:grpSp>
      <p:grpSp>
        <p:nvGrpSpPr>
          <p:cNvPr id="20" name="Group 19">
            <a:extLst>
              <a:ext uri="{FF2B5EF4-FFF2-40B4-BE49-F238E27FC236}">
                <a16:creationId xmlns:a16="http://schemas.microsoft.com/office/drawing/2014/main" id="{CD07FD6E-B12A-ABBD-CBB2-BB4B76A4C238}"/>
              </a:ext>
            </a:extLst>
          </p:cNvPr>
          <p:cNvGrpSpPr/>
          <p:nvPr/>
        </p:nvGrpSpPr>
        <p:grpSpPr>
          <a:xfrm>
            <a:off x="4735892" y="1661524"/>
            <a:ext cx="6481067" cy="5684237"/>
            <a:chOff x="3061472" y="1661524"/>
            <a:chExt cx="6481067" cy="5684237"/>
          </a:xfrm>
        </p:grpSpPr>
        <p:sp>
          <p:nvSpPr>
            <p:cNvPr id="10" name="Rounded Rectangle 9">
              <a:extLst>
                <a:ext uri="{FF2B5EF4-FFF2-40B4-BE49-F238E27FC236}">
                  <a16:creationId xmlns:a16="http://schemas.microsoft.com/office/drawing/2014/main" id="{E134693D-50B1-1929-A379-B190CA3CA005}"/>
                </a:ext>
              </a:extLst>
            </p:cNvPr>
            <p:cNvSpPr/>
            <p:nvPr/>
          </p:nvSpPr>
          <p:spPr>
            <a:xfrm>
              <a:off x="8506117" y="1661524"/>
              <a:ext cx="1036422" cy="419973"/>
            </a:xfrm>
            <a:prstGeom prst="roundRect">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rPr>
                <a:t>FM.uint63</a:t>
              </a:r>
            </a:p>
          </p:txBody>
        </p:sp>
        <p:sp>
          <p:nvSpPr>
            <p:cNvPr id="16" name="Rounded Rectangle 15">
              <a:extLst>
                <a:ext uri="{FF2B5EF4-FFF2-40B4-BE49-F238E27FC236}">
                  <a16:creationId xmlns:a16="http://schemas.microsoft.com/office/drawing/2014/main" id="{6542F9D2-A396-49EA-377B-1885060E4CA4}"/>
                </a:ext>
              </a:extLst>
            </p:cNvPr>
            <p:cNvSpPr/>
            <p:nvPr/>
          </p:nvSpPr>
          <p:spPr>
            <a:xfrm>
              <a:off x="6846981" y="2524987"/>
              <a:ext cx="1036422" cy="419973"/>
            </a:xfrm>
            <a:prstGeom prst="roundRect">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rPr>
                <a:t>FM.uint63</a:t>
              </a:r>
            </a:p>
          </p:txBody>
        </p:sp>
        <p:sp>
          <p:nvSpPr>
            <p:cNvPr id="17" name="Rounded Rectangle 16">
              <a:extLst>
                <a:ext uri="{FF2B5EF4-FFF2-40B4-BE49-F238E27FC236}">
                  <a16:creationId xmlns:a16="http://schemas.microsoft.com/office/drawing/2014/main" id="{90507B73-AE8B-7D39-E6EB-863FE6920A51}"/>
                </a:ext>
              </a:extLst>
            </p:cNvPr>
            <p:cNvSpPr/>
            <p:nvPr/>
          </p:nvSpPr>
          <p:spPr>
            <a:xfrm>
              <a:off x="6846980" y="4252617"/>
              <a:ext cx="1227617" cy="419973"/>
            </a:xfrm>
            <a:prstGeom prst="roundRect">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0" i="0" u="none" strike="noStrike" cap="none" spc="-130" normalizeH="0" dirty="0" err="1">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rPr>
                <a:t>FM.to_nat</a:t>
              </a:r>
              <a:r>
                <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rPr>
                <a:t> x</a:t>
              </a:r>
            </a:p>
          </p:txBody>
        </p:sp>
        <p:sp>
          <p:nvSpPr>
            <p:cNvPr id="18" name="Rounded Rectangle 17">
              <a:extLst>
                <a:ext uri="{FF2B5EF4-FFF2-40B4-BE49-F238E27FC236}">
                  <a16:creationId xmlns:a16="http://schemas.microsoft.com/office/drawing/2014/main" id="{1FA0B701-E33A-8E2A-BA25-5CE6810C44B4}"/>
                </a:ext>
              </a:extLst>
            </p:cNvPr>
            <p:cNvSpPr/>
            <p:nvPr/>
          </p:nvSpPr>
          <p:spPr>
            <a:xfrm>
              <a:off x="5190449" y="4256324"/>
              <a:ext cx="448037" cy="419973"/>
            </a:xfrm>
            <a:prstGeom prst="roundRect">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0" i="0" u="none" strike="noStrike" cap="none" spc="-130" normalizeH="0" dirty="0" err="1">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rPr>
                <a:t>nat</a:t>
              </a: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19" name="Rounded Rectangle 18">
              <a:extLst>
                <a:ext uri="{FF2B5EF4-FFF2-40B4-BE49-F238E27FC236}">
                  <a16:creationId xmlns:a16="http://schemas.microsoft.com/office/drawing/2014/main" id="{58AB6958-A7A2-7EBF-5F8C-F45ABA3B27A8}"/>
                </a:ext>
              </a:extLst>
            </p:cNvPr>
            <p:cNvSpPr/>
            <p:nvPr/>
          </p:nvSpPr>
          <p:spPr>
            <a:xfrm>
              <a:off x="3061472" y="6925788"/>
              <a:ext cx="448037" cy="419973"/>
            </a:xfrm>
            <a:prstGeom prst="roundRect">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rPr>
                <a:t>...</a:t>
              </a:r>
            </a:p>
          </p:txBody>
        </p:sp>
      </p:grpSp>
      <p:grpSp>
        <p:nvGrpSpPr>
          <p:cNvPr id="21" name="Group">
            <a:extLst>
              <a:ext uri="{FF2B5EF4-FFF2-40B4-BE49-F238E27FC236}">
                <a16:creationId xmlns:a16="http://schemas.microsoft.com/office/drawing/2014/main" id="{A6CF0843-9F93-9E36-7C77-82B4F1D0A671}"/>
              </a:ext>
            </a:extLst>
          </p:cNvPr>
          <p:cNvGrpSpPr/>
          <p:nvPr/>
        </p:nvGrpSpPr>
        <p:grpSpPr>
          <a:xfrm>
            <a:off x="362805" y="1178196"/>
            <a:ext cx="12201287" cy="1117794"/>
            <a:chOff x="-3586266" y="-465121"/>
            <a:chExt cx="12201284" cy="1117786"/>
          </a:xfrm>
        </p:grpSpPr>
        <p:sp>
          <p:nvSpPr>
            <p:cNvPr id="22" name="Rounded Rectangle">
              <a:extLst>
                <a:ext uri="{FF2B5EF4-FFF2-40B4-BE49-F238E27FC236}">
                  <a16:creationId xmlns:a16="http://schemas.microsoft.com/office/drawing/2014/main" id="{307DE710-75F4-987A-48AF-CEB801669D9E}"/>
                </a:ext>
              </a:extLst>
            </p:cNvPr>
            <p:cNvSpPr/>
            <p:nvPr/>
          </p:nvSpPr>
          <p:spPr>
            <a:xfrm>
              <a:off x="-1" y="47834"/>
              <a:ext cx="8615019" cy="604831"/>
            </a:xfrm>
            <a:prstGeom prst="roundRect">
              <a:avLst>
                <a:gd name="adj" fmla="val 20339"/>
              </a:avLst>
            </a:prstGeom>
            <a:noFill/>
            <a:ln w="38100" cap="flat">
              <a:solidFill>
                <a:schemeClr val="accent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23" name="Line">
              <a:extLst>
                <a:ext uri="{FF2B5EF4-FFF2-40B4-BE49-F238E27FC236}">
                  <a16:creationId xmlns:a16="http://schemas.microsoft.com/office/drawing/2014/main" id="{D28113AB-8E86-3757-FADC-67593BE527DC}"/>
                </a:ext>
              </a:extLst>
            </p:cNvPr>
            <p:cNvSpPr/>
            <p:nvPr/>
          </p:nvSpPr>
          <p:spPr>
            <a:xfrm flipH="1">
              <a:off x="-469604" y="362120"/>
              <a:ext cx="469603" cy="0"/>
            </a:xfrm>
            <a:prstGeom prst="line">
              <a:avLst/>
            </a:prstGeom>
            <a:noFill/>
            <a:ln w="38100" cap="flat">
              <a:solidFill>
                <a:schemeClr val="accent6"/>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 name="abstract type">
              <a:extLst>
                <a:ext uri="{FF2B5EF4-FFF2-40B4-BE49-F238E27FC236}">
                  <a16:creationId xmlns:a16="http://schemas.microsoft.com/office/drawing/2014/main" id="{B4C75650-B669-5FCE-F2E3-92BD1F818470}"/>
                </a:ext>
              </a:extLst>
            </p:cNvPr>
            <p:cNvSpPr/>
            <p:nvPr/>
          </p:nvSpPr>
          <p:spPr>
            <a:xfrm>
              <a:off x="-3586266" y="-465121"/>
              <a:ext cx="3095035" cy="102591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r">
                <a:defRPr sz="2100" b="0">
                  <a:solidFill>
                    <a:schemeClr val="accent6"/>
                  </a:solidFill>
                  <a:latin typeface="+mn-lt"/>
                  <a:ea typeface="+mn-ea"/>
                  <a:cs typeface="+mn-cs"/>
                  <a:sym typeface="Helvetica Neue Medium"/>
                </a:defRPr>
              </a:lvl1pPr>
            </a:lstStyle>
            <a:p>
              <a:r>
                <a:rPr lang="en-US" sz="2000" dirty="0"/>
                <a:t>Given some runtime info,</a:t>
              </a:r>
            </a:p>
            <a:p>
              <a:r>
                <a:rPr lang="en-US" sz="2000" dirty="0"/>
                <a:t>and an input in the </a:t>
              </a:r>
              <a:r>
                <a:rPr lang="en-US" sz="2000" b="1" dirty="0"/>
                <a:t>functional model</a:t>
              </a:r>
              <a:r>
                <a:rPr lang="en-US" sz="2000" dirty="0"/>
                <a:t>,</a:t>
              </a:r>
              <a:endParaRPr sz="2000" dirty="0"/>
            </a:p>
          </p:txBody>
        </p:sp>
      </p:grpSp>
      <p:grpSp>
        <p:nvGrpSpPr>
          <p:cNvPr id="26" name="Group">
            <a:extLst>
              <a:ext uri="{FF2B5EF4-FFF2-40B4-BE49-F238E27FC236}">
                <a16:creationId xmlns:a16="http://schemas.microsoft.com/office/drawing/2014/main" id="{42139F7D-29E4-9E5A-56EA-39D223C0D068}"/>
              </a:ext>
            </a:extLst>
          </p:cNvPr>
          <p:cNvGrpSpPr/>
          <p:nvPr/>
        </p:nvGrpSpPr>
        <p:grpSpPr>
          <a:xfrm>
            <a:off x="0" y="2304406"/>
            <a:ext cx="12559626" cy="1414975"/>
            <a:chOff x="-3944605" y="75819"/>
            <a:chExt cx="12559623" cy="1414963"/>
          </a:xfrm>
        </p:grpSpPr>
        <p:sp>
          <p:nvSpPr>
            <p:cNvPr id="27" name="Rounded Rectangle">
              <a:extLst>
                <a:ext uri="{FF2B5EF4-FFF2-40B4-BE49-F238E27FC236}">
                  <a16:creationId xmlns:a16="http://schemas.microsoft.com/office/drawing/2014/main" id="{EEDB293E-4FEE-A8D7-D746-ED31F67FCB99}"/>
                </a:ext>
              </a:extLst>
            </p:cNvPr>
            <p:cNvSpPr/>
            <p:nvPr/>
          </p:nvSpPr>
          <p:spPr>
            <a:xfrm>
              <a:off x="-1" y="75819"/>
              <a:ext cx="8615019" cy="1414963"/>
            </a:xfrm>
            <a:prstGeom prst="roundRect">
              <a:avLst>
                <a:gd name="adj" fmla="val 8509"/>
              </a:avLst>
            </a:prstGeom>
            <a:noFill/>
            <a:ln w="38100" cap="flat">
              <a:solidFill>
                <a:schemeClr val="accent2">
                  <a:lumMod val="75000"/>
                </a:schemeClr>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28" name="Line">
              <a:extLst>
                <a:ext uri="{FF2B5EF4-FFF2-40B4-BE49-F238E27FC236}">
                  <a16:creationId xmlns:a16="http://schemas.microsoft.com/office/drawing/2014/main" id="{CCB2F69A-21D2-0287-1AC3-50AF2ACFEE0F}"/>
                </a:ext>
              </a:extLst>
            </p:cNvPr>
            <p:cNvSpPr/>
            <p:nvPr/>
          </p:nvSpPr>
          <p:spPr>
            <a:xfrm flipH="1">
              <a:off x="-469604" y="362120"/>
              <a:ext cx="469603" cy="0"/>
            </a:xfrm>
            <a:prstGeom prst="line">
              <a:avLst/>
            </a:prstGeom>
            <a:noFill/>
            <a:ln w="38100" cap="flat">
              <a:solidFill>
                <a:schemeClr val="accent2">
                  <a:lumMod val="75000"/>
                </a:schemeClr>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9" name="abstract type">
              <a:extLst>
                <a:ext uri="{FF2B5EF4-FFF2-40B4-BE49-F238E27FC236}">
                  <a16:creationId xmlns:a16="http://schemas.microsoft.com/office/drawing/2014/main" id="{14DA14B2-A4E9-8FEE-9D22-CE4508EBA60E}"/>
                </a:ext>
              </a:extLst>
            </p:cNvPr>
            <p:cNvSpPr/>
            <p:nvPr/>
          </p:nvSpPr>
          <p:spPr>
            <a:xfrm>
              <a:off x="-3944605" y="136144"/>
              <a:ext cx="3457840" cy="1333687"/>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r">
                <a:defRPr sz="2100" b="0">
                  <a:solidFill>
                    <a:schemeClr val="accent6"/>
                  </a:solidFill>
                  <a:latin typeface="+mn-lt"/>
                  <a:ea typeface="+mn-ea"/>
                  <a:cs typeface="+mn-cs"/>
                  <a:sym typeface="Helvetica Neue Medium"/>
                </a:defRPr>
              </a:lvl1pPr>
            </a:lstStyle>
            <a:p>
              <a:r>
                <a:rPr lang="en-US" sz="2000" dirty="0">
                  <a:solidFill>
                    <a:schemeClr val="accent2">
                      <a:lumMod val="75000"/>
                    </a:schemeClr>
                  </a:solidFill>
                </a:rPr>
                <a:t>if the C function takes </a:t>
              </a:r>
            </a:p>
            <a:p>
              <a:r>
                <a:rPr lang="en-US" sz="2000" dirty="0">
                  <a:solidFill>
                    <a:schemeClr val="accent2">
                      <a:lumMod val="75000"/>
                    </a:schemeClr>
                  </a:solidFill>
                </a:rPr>
                <a:t>a value that corresponds to the functional model input,</a:t>
              </a:r>
            </a:p>
            <a:p>
              <a:endParaRPr sz="2000" dirty="0">
                <a:solidFill>
                  <a:schemeClr val="accent2">
                    <a:lumMod val="75000"/>
                  </a:schemeClr>
                </a:solidFill>
              </a:endParaRPr>
            </a:p>
          </p:txBody>
        </p:sp>
      </p:grpSp>
      <p:grpSp>
        <p:nvGrpSpPr>
          <p:cNvPr id="30" name="Group">
            <a:extLst>
              <a:ext uri="{FF2B5EF4-FFF2-40B4-BE49-F238E27FC236}">
                <a16:creationId xmlns:a16="http://schemas.microsoft.com/office/drawing/2014/main" id="{816B5B4E-2C1C-569B-2B55-A49B583ED37A}"/>
              </a:ext>
            </a:extLst>
          </p:cNvPr>
          <p:cNvGrpSpPr/>
          <p:nvPr/>
        </p:nvGrpSpPr>
        <p:grpSpPr>
          <a:xfrm>
            <a:off x="346825" y="3737020"/>
            <a:ext cx="12197579" cy="2002698"/>
            <a:chOff x="-3582558" y="75820"/>
            <a:chExt cx="12197576" cy="2002682"/>
          </a:xfrm>
        </p:grpSpPr>
        <p:sp>
          <p:nvSpPr>
            <p:cNvPr id="31" name="Rounded Rectangle">
              <a:extLst>
                <a:ext uri="{FF2B5EF4-FFF2-40B4-BE49-F238E27FC236}">
                  <a16:creationId xmlns:a16="http://schemas.microsoft.com/office/drawing/2014/main" id="{2ABD0954-148C-0ECF-A8D9-1EA2A754561F}"/>
                </a:ext>
              </a:extLst>
            </p:cNvPr>
            <p:cNvSpPr/>
            <p:nvPr/>
          </p:nvSpPr>
          <p:spPr>
            <a:xfrm>
              <a:off x="-1" y="75820"/>
              <a:ext cx="8615019" cy="2002682"/>
            </a:xfrm>
            <a:prstGeom prst="roundRect">
              <a:avLst>
                <a:gd name="adj" fmla="val 7323"/>
              </a:avLst>
            </a:prstGeom>
            <a:noFill/>
            <a:ln w="38100" cap="flat">
              <a:solidFill>
                <a:schemeClr val="accent1">
                  <a:lumMod val="75000"/>
                </a:schemeClr>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32" name="Line">
              <a:extLst>
                <a:ext uri="{FF2B5EF4-FFF2-40B4-BE49-F238E27FC236}">
                  <a16:creationId xmlns:a16="http://schemas.microsoft.com/office/drawing/2014/main" id="{6F9610D2-7AA3-98F0-A5FC-0EAF7E5DD6BD}"/>
                </a:ext>
              </a:extLst>
            </p:cNvPr>
            <p:cNvSpPr/>
            <p:nvPr/>
          </p:nvSpPr>
          <p:spPr>
            <a:xfrm flipH="1">
              <a:off x="-469604" y="362120"/>
              <a:ext cx="469603" cy="0"/>
            </a:xfrm>
            <a:prstGeom prst="line">
              <a:avLst/>
            </a:prstGeom>
            <a:noFill/>
            <a:ln w="38100" cap="flat">
              <a:solidFill>
                <a:schemeClr val="accent1">
                  <a:lumMod val="75000"/>
                </a:schemeClr>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3" name="abstract type">
              <a:extLst>
                <a:ext uri="{FF2B5EF4-FFF2-40B4-BE49-F238E27FC236}">
                  <a16:creationId xmlns:a16="http://schemas.microsoft.com/office/drawing/2014/main" id="{DFACED77-D9FC-3061-D1B6-E6A06BF49A78}"/>
                </a:ext>
              </a:extLst>
            </p:cNvPr>
            <p:cNvSpPr/>
            <p:nvPr/>
          </p:nvSpPr>
          <p:spPr>
            <a:xfrm>
              <a:off x="-3582558" y="117511"/>
              <a:ext cx="3095035" cy="1333687"/>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r">
                <a:defRPr sz="2100" b="0">
                  <a:solidFill>
                    <a:schemeClr val="accent6"/>
                  </a:solidFill>
                  <a:latin typeface="+mn-lt"/>
                  <a:ea typeface="+mn-ea"/>
                  <a:cs typeface="+mn-cs"/>
                  <a:sym typeface="Helvetica Neue Medium"/>
                </a:defRPr>
              </a:lvl1pPr>
            </a:lstStyle>
            <a:p>
              <a:r>
                <a:rPr lang="en-US" sz="2000" dirty="0">
                  <a:solidFill>
                    <a:schemeClr val="accent1">
                      <a:lumMod val="75000"/>
                    </a:schemeClr>
                  </a:solidFill>
                </a:rPr>
                <a:t>then the C function returns a value that corresponds to the functional model output. </a:t>
              </a:r>
              <a:endParaRPr sz="2000" dirty="0">
                <a:solidFill>
                  <a:schemeClr val="accent1">
                    <a:lumMod val="75000"/>
                  </a:schemeClr>
                </a:solidFill>
              </a:endParaRPr>
            </a:p>
          </p:txBody>
        </p:sp>
      </p:grpSp>
      <p:sp>
        <p:nvSpPr>
          <p:cNvPr id="34" name="Module Type UInt63.…">
            <a:extLst>
              <a:ext uri="{FF2B5EF4-FFF2-40B4-BE49-F238E27FC236}">
                <a16:creationId xmlns:a16="http://schemas.microsoft.com/office/drawing/2014/main" id="{22B54D48-31F7-BC7D-91CE-CD2481E0D6D9}"/>
              </a:ext>
            </a:extLst>
          </p:cNvPr>
          <p:cNvSpPr txBox="1"/>
          <p:nvPr/>
        </p:nvSpPr>
        <p:spPr>
          <a:xfrm>
            <a:off x="4081225" y="6378111"/>
            <a:ext cx="9142256" cy="9592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accent1">
                    <a:lumMod val="75000"/>
                  </a:schemeClr>
                </a:solidFill>
              </a:rPr>
              <a:t>Lemma</a:t>
            </a:r>
            <a:r>
              <a:rPr lang="en-US" sz="1800" dirty="0">
                <a:solidFill>
                  <a:schemeClr val="tx1"/>
                </a:solidFill>
              </a:rPr>
              <a:t> body_uint63_to_nat : </a:t>
            </a: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err="1">
                <a:solidFill>
                  <a:schemeClr val="tx1"/>
                </a:solidFill>
              </a:rPr>
              <a:t>semax_body</a:t>
            </a:r>
            <a:r>
              <a:rPr lang="en-US" sz="1800" dirty="0">
                <a:solidFill>
                  <a:schemeClr val="tx1"/>
                </a:solidFill>
              </a:rPr>
              <a:t> </a:t>
            </a:r>
            <a:r>
              <a:rPr lang="en-US" sz="1800" dirty="0" err="1">
                <a:solidFill>
                  <a:schemeClr val="tx1"/>
                </a:solidFill>
              </a:rPr>
              <a:t>Vprog</a:t>
            </a:r>
            <a:r>
              <a:rPr lang="en-US" sz="1800" dirty="0">
                <a:solidFill>
                  <a:schemeClr val="tx1"/>
                </a:solidFill>
              </a:rPr>
              <a:t> </a:t>
            </a:r>
            <a:r>
              <a:rPr lang="en-US" sz="1800" dirty="0" err="1">
                <a:solidFill>
                  <a:schemeClr val="tx1"/>
                </a:solidFill>
              </a:rPr>
              <a:t>Gprog</a:t>
            </a:r>
            <a:r>
              <a:rPr lang="en-US" sz="1800" dirty="0">
                <a:solidFill>
                  <a:schemeClr val="tx1"/>
                </a:solidFill>
              </a:rPr>
              <a:t> f_uint63_to_nat uint63_to_nat_spec.</a:t>
            </a: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accent1">
                    <a:lumMod val="75000"/>
                  </a:schemeClr>
                </a:solidFill>
              </a:rPr>
              <a:t>Proof</a:t>
            </a:r>
            <a:r>
              <a:rPr lang="en-US" sz="1800" dirty="0">
                <a:solidFill>
                  <a:schemeClr val="tx1"/>
                </a:solidFill>
              </a:rPr>
              <a:t>. ... </a:t>
            </a:r>
            <a:r>
              <a:rPr lang="en-US" sz="1800" dirty="0" err="1">
                <a:solidFill>
                  <a:schemeClr val="accent1">
                    <a:lumMod val="75000"/>
                  </a:schemeClr>
                </a:solidFill>
              </a:rPr>
              <a:t>Qed</a:t>
            </a:r>
            <a:r>
              <a:rPr lang="en-US" sz="1800" dirty="0">
                <a:solidFill>
                  <a:schemeClr val="tx1"/>
                </a:solidFill>
              </a:rPr>
              <a:t>.</a:t>
            </a:r>
          </a:p>
        </p:txBody>
      </p:sp>
      <p:sp>
        <p:nvSpPr>
          <p:cNvPr id="2" name="Slide Number Placeholder 1">
            <a:extLst>
              <a:ext uri="{FF2B5EF4-FFF2-40B4-BE49-F238E27FC236}">
                <a16:creationId xmlns:a16="http://schemas.microsoft.com/office/drawing/2014/main" id="{B231454B-C95C-B59D-7013-C6A9B4FC98F7}"/>
              </a:ext>
            </a:extLst>
          </p:cNvPr>
          <p:cNvSpPr>
            <a:spLocks noGrp="1"/>
          </p:cNvSpPr>
          <p:nvPr>
            <p:ph type="sldNum" sz="quarter" idx="2"/>
          </p:nvPr>
        </p:nvSpPr>
        <p:spPr/>
        <p:txBody>
          <a:bodyPr/>
          <a:lstStyle/>
          <a:p>
            <a:fld id="{86CB4B4D-7CA3-9044-876B-883B54F8677D}" type="slidenum">
              <a:rPr lang="en-US" smtClean="0"/>
              <a:t>10</a:t>
            </a:fld>
            <a:endParaRPr lang="en-US"/>
          </a:p>
        </p:txBody>
      </p:sp>
    </p:spTree>
    <p:extLst>
      <p:ext uri="{BB962C8B-B14F-4D97-AF65-F5344CB8AC3E}">
        <p14:creationId xmlns:p14="http://schemas.microsoft.com/office/powerpoint/2010/main" val="32096351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0" nodeType="clickEffect">
                                  <p:stCondLst>
                                    <p:cond delay="0"/>
                                  </p:stCondLst>
                                  <p:iterate>
                                    <p:tmAbs val="0"/>
                                  </p:iterate>
                                  <p:childTnLst>
                                    <p:set>
                                      <p:cBhvr>
                                        <p:cTn id="21" fill="hold"/>
                                        <p:tgtEl>
                                          <p:spTgt spid="176"/>
                                        </p:tgtEl>
                                        <p:attrNameLst>
                                          <p:attrName>style.visibility</p:attrName>
                                        </p:attrNameLst>
                                      </p:cBhvr>
                                      <p:to>
                                        <p:strVal val="visible"/>
                                      </p:to>
                                    </p:set>
                                    <p:animEffect transition="in" filter="fade">
                                      <p:cBhvr>
                                        <p:cTn id="22" dur="500"/>
                                        <p:tgtEl>
                                          <p:spTgt spid="17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dissolve">
                                      <p:cBhvr>
                                        <p:cTn id="27" dur="500"/>
                                        <p:tgtEl>
                                          <p:spTgt spid="20"/>
                                        </p:tgtEl>
                                      </p:cBhvr>
                                    </p:animEffect>
                                  </p:childTnLst>
                                </p:cTn>
                              </p:par>
                              <p:par>
                                <p:cTn id="28" presetID="9" presetClass="emph" presetSubtype="0" grpId="0" nodeType="withEffect">
                                  <p:stCondLst>
                                    <p:cond delay="0"/>
                                  </p:stCondLst>
                                  <p:childTnLst>
                                    <p:set>
                                      <p:cBhvr>
                                        <p:cTn id="29" dur="indefinite"/>
                                        <p:tgtEl>
                                          <p:spTgt spid="171"/>
                                        </p:tgtEl>
                                        <p:attrNameLst>
                                          <p:attrName>style.opacity</p:attrName>
                                        </p:attrNameLst>
                                      </p:cBhvr>
                                      <p:to>
                                        <p:strVal val="0.4"/>
                                      </p:to>
                                    </p:set>
                                    <p:animEffect filter="image" prLst="opacity: 0.4">
                                      <p:cBhvr rctx="IE">
                                        <p:cTn id="30" dur="indefinite"/>
                                        <p:tgtEl>
                                          <p:spTgt spid="171"/>
                                        </p:tgtEl>
                                      </p:cBhvr>
                                    </p:animEffect>
                                  </p:childTnLst>
                                </p:cTn>
                              </p:par>
                              <p:par>
                                <p:cTn id="31" presetID="9" presetClass="emph" presetSubtype="0" grpId="0" nodeType="withEffect">
                                  <p:stCondLst>
                                    <p:cond delay="0"/>
                                  </p:stCondLst>
                                  <p:childTnLst>
                                    <p:set>
                                      <p:cBhvr>
                                        <p:cTn id="32" dur="indefinite"/>
                                        <p:tgtEl>
                                          <p:spTgt spid="34"/>
                                        </p:tgtEl>
                                        <p:attrNameLst>
                                          <p:attrName>style.opacity</p:attrName>
                                        </p:attrNameLst>
                                      </p:cBhvr>
                                      <p:to>
                                        <p:strVal val="0.4"/>
                                      </p:to>
                                    </p:set>
                                    <p:animEffect filter="image" prLst="opacity: 0.4">
                                      <p:cBhvr rctx="IE">
                                        <p:cTn id="33" dur="indefinite"/>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animBg="1"/>
      <p:bldP spid="176" grpId="0" animBg="1" advAuto="0"/>
      <p:bldP spid="21" grpId="0" animBg="1" advAuto="0"/>
      <p:bldP spid="26" grpId="0" animBg="1" advAuto="0"/>
      <p:bldP spid="30" grpId="0" animBg="1" advAuto="0"/>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FEDE5-1719-341C-3B21-39DE9BD5491B}"/>
            </a:ext>
          </a:extLst>
        </p:cNvPr>
        <p:cNvGrpSpPr/>
        <p:nvPr/>
      </p:nvGrpSpPr>
      <p:grpSpPr>
        <a:xfrm>
          <a:off x="0" y="0"/>
          <a:ext cx="0" cy="0"/>
          <a:chOff x="0" y="0"/>
          <a:chExt cx="0" cy="0"/>
        </a:xfrm>
      </p:grpSpPr>
      <p:grpSp>
        <p:nvGrpSpPr>
          <p:cNvPr id="170" name="Group">
            <a:extLst>
              <a:ext uri="{FF2B5EF4-FFF2-40B4-BE49-F238E27FC236}">
                <a16:creationId xmlns:a16="http://schemas.microsoft.com/office/drawing/2014/main" id="{8C1C2CEC-C7AE-CBA1-6CB4-23C378934910}"/>
              </a:ext>
            </a:extLst>
          </p:cNvPr>
          <p:cNvGrpSpPr/>
          <p:nvPr/>
        </p:nvGrpSpPr>
        <p:grpSpPr>
          <a:xfrm>
            <a:off x="3992326" y="667432"/>
            <a:ext cx="8819311" cy="8418736"/>
            <a:chOff x="0" y="0"/>
            <a:chExt cx="8819310" cy="8418734"/>
          </a:xfrm>
        </p:grpSpPr>
        <p:grpSp>
          <p:nvGrpSpPr>
            <p:cNvPr id="166" name="Group">
              <a:extLst>
                <a:ext uri="{FF2B5EF4-FFF2-40B4-BE49-F238E27FC236}">
                  <a16:creationId xmlns:a16="http://schemas.microsoft.com/office/drawing/2014/main" id="{03AD5E5C-9814-0D3D-6A74-219AA551CA98}"/>
                </a:ext>
              </a:extLst>
            </p:cNvPr>
            <p:cNvGrpSpPr/>
            <p:nvPr/>
          </p:nvGrpSpPr>
          <p:grpSpPr>
            <a:xfrm>
              <a:off x="0" y="0"/>
              <a:ext cx="8819310" cy="8418734"/>
              <a:chOff x="0" y="0"/>
              <a:chExt cx="8819309" cy="8418733"/>
            </a:xfrm>
          </p:grpSpPr>
          <p:sp>
            <p:nvSpPr>
              <p:cNvPr id="162" name="Rounded Rectangle">
                <a:extLst>
                  <a:ext uri="{FF2B5EF4-FFF2-40B4-BE49-F238E27FC236}">
                    <a16:creationId xmlns:a16="http://schemas.microsoft.com/office/drawing/2014/main" id="{2DF9469C-11B9-4719-B1B6-ABBFB8AF0E8E}"/>
                  </a:ext>
                </a:extLst>
              </p:cNvPr>
              <p:cNvSpPr/>
              <p:nvPr/>
            </p:nvSpPr>
            <p:spPr>
              <a:xfrm>
                <a:off x="0" y="25400"/>
                <a:ext cx="8819309" cy="8393333"/>
              </a:xfrm>
              <a:prstGeom prst="roundRect">
                <a:avLst>
                  <a:gd name="adj" fmla="val 2014"/>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nvGrpSpPr>
              <p:cNvPr id="165" name="Group">
                <a:extLst>
                  <a:ext uri="{FF2B5EF4-FFF2-40B4-BE49-F238E27FC236}">
                    <a16:creationId xmlns:a16="http://schemas.microsoft.com/office/drawing/2014/main" id="{EFD0CD2E-A3A3-683A-6A14-97CDE8721CA5}"/>
                  </a:ext>
                </a:extLst>
              </p:cNvPr>
              <p:cNvGrpSpPr/>
              <p:nvPr/>
            </p:nvGrpSpPr>
            <p:grpSpPr>
              <a:xfrm>
                <a:off x="0" y="0"/>
                <a:ext cx="8819309" cy="353171"/>
                <a:chOff x="0" y="0"/>
                <a:chExt cx="8819308" cy="353170"/>
              </a:xfrm>
            </p:grpSpPr>
            <p:sp>
              <p:nvSpPr>
                <p:cNvPr id="163" name="Rounded Rectangle">
                  <a:extLst>
                    <a:ext uri="{FF2B5EF4-FFF2-40B4-BE49-F238E27FC236}">
                      <a16:creationId xmlns:a16="http://schemas.microsoft.com/office/drawing/2014/main" id="{3E449540-FBF2-8C1D-4DB0-99C2EA9265E4}"/>
                    </a:ext>
                  </a:extLst>
                </p:cNvPr>
                <p:cNvSpPr/>
                <p:nvPr/>
              </p:nvSpPr>
              <p:spPr>
                <a:xfrm>
                  <a:off x="0" y="0"/>
                  <a:ext cx="8819308"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164" name="Rectangle">
                  <a:extLst>
                    <a:ext uri="{FF2B5EF4-FFF2-40B4-BE49-F238E27FC236}">
                      <a16:creationId xmlns:a16="http://schemas.microsoft.com/office/drawing/2014/main" id="{66A4F3C3-B687-38C0-1B1E-3D1280D2ED76}"/>
                    </a:ext>
                  </a:extLst>
                </p:cNvPr>
                <p:cNvSpPr/>
                <p:nvPr/>
              </p:nvSpPr>
              <p:spPr>
                <a:xfrm>
                  <a:off x="0" y="181846"/>
                  <a:ext cx="8819308"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grpSp>
        <p:sp>
          <p:nvSpPr>
            <p:cNvPr id="167" name="Circle">
              <a:extLst>
                <a:ext uri="{FF2B5EF4-FFF2-40B4-BE49-F238E27FC236}">
                  <a16:creationId xmlns:a16="http://schemas.microsoft.com/office/drawing/2014/main" id="{26DCD3CC-AE8E-3B70-D477-A59121EF8F78}"/>
                </a:ext>
              </a:extLst>
            </p:cNvPr>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8" name="Circle">
              <a:extLst>
                <a:ext uri="{FF2B5EF4-FFF2-40B4-BE49-F238E27FC236}">
                  <a16:creationId xmlns:a16="http://schemas.microsoft.com/office/drawing/2014/main" id="{6A6F1792-02CD-761F-9004-2D2F2C21632B}"/>
                </a:ext>
              </a:extLst>
            </p:cNvPr>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9" name="Circle">
              <a:extLst>
                <a:ext uri="{FF2B5EF4-FFF2-40B4-BE49-F238E27FC236}">
                  <a16:creationId xmlns:a16="http://schemas.microsoft.com/office/drawing/2014/main" id="{380B449B-27CE-E1CA-FAD0-D0F1FE91697F}"/>
                </a:ext>
              </a:extLst>
            </p:cNvPr>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171" name="Module Type UInt63.…">
            <a:extLst>
              <a:ext uri="{FF2B5EF4-FFF2-40B4-BE49-F238E27FC236}">
                <a16:creationId xmlns:a16="http://schemas.microsoft.com/office/drawing/2014/main" id="{48867235-8E05-82A4-67D0-CE13CF063473}"/>
              </a:ext>
            </a:extLst>
          </p:cNvPr>
          <p:cNvSpPr txBox="1"/>
          <p:nvPr/>
        </p:nvSpPr>
        <p:spPr>
          <a:xfrm>
            <a:off x="4069432" y="1105645"/>
            <a:ext cx="9142256" cy="618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accent1">
                    <a:lumMod val="75000"/>
                  </a:schemeClr>
                </a:solidFill>
              </a:rPr>
              <a:t>Definition</a:t>
            </a:r>
            <a:r>
              <a:rPr lang="en-US" sz="2000" dirty="0">
                <a:solidFill>
                  <a:schemeClr val="tx1"/>
                </a:solidFill>
              </a:rPr>
              <a:t> </a:t>
            </a:r>
            <a:r>
              <a:rPr lang="en-US" sz="2000" dirty="0" err="1">
                <a:solidFill>
                  <a:schemeClr val="tx1"/>
                </a:solidFill>
              </a:rPr>
              <a:t>to_nat_desc</a:t>
            </a:r>
            <a:r>
              <a:rPr lang="en-US" sz="2000" dirty="0">
                <a:solidFill>
                  <a:schemeClr val="tx1"/>
                </a:solidFill>
              </a:rPr>
              <a:t> : </a:t>
            </a:r>
            <a:r>
              <a:rPr lang="en-US" sz="2000" dirty="0" err="1">
                <a:solidFill>
                  <a:schemeClr val="tx1"/>
                </a:solidFill>
              </a:rPr>
              <a:t>fn_desc</a:t>
            </a:r>
            <a:r>
              <a:rPr lang="en-US" sz="20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fn_type_reified</a:t>
            </a:r>
            <a:r>
              <a:rPr lang="en-US" sz="20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a:t>
            </a:r>
            <a:r>
              <a:rPr lang="en-US" sz="20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ARG</a:t>
            </a:r>
            <a:r>
              <a:rPr lang="en-US" sz="2000" dirty="0">
                <a:solidFill>
                  <a:schemeClr val="tx1"/>
                </a:solidFill>
              </a:rPr>
              <a:t> FM.uint63 opaque (</a:t>
            </a:r>
            <a:r>
              <a:rPr lang="en-US" sz="2000" dirty="0">
                <a:solidFill>
                  <a:srgbClr val="FF0000"/>
                </a:solidFill>
              </a:rPr>
              <a:t>fun</a:t>
            </a:r>
            <a:r>
              <a:rPr lang="en-US" sz="2000" dirty="0">
                <a:solidFill>
                  <a:schemeClr val="tx1"/>
                </a:solidFill>
              </a:rPr>
              <a:t> _ =&gt;</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a:t>
            </a:r>
            <a:r>
              <a:rPr lang="en-US" sz="20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RES</a:t>
            </a:r>
            <a:r>
              <a:rPr lang="en-US" sz="2000" dirty="0">
                <a:solidFill>
                  <a:schemeClr val="tx1"/>
                </a:solidFill>
              </a:rPr>
              <a:t> </a:t>
            </a:r>
            <a:r>
              <a:rPr lang="en-US" sz="2000" dirty="0" err="1">
                <a:solidFill>
                  <a:schemeClr val="tx1"/>
                </a:solidFill>
              </a:rPr>
              <a:t>nat</a:t>
            </a:r>
            <a:r>
              <a:rPr lang="en-US" sz="2000" dirty="0">
                <a:solidFill>
                  <a:schemeClr val="tx1"/>
                </a:solidFill>
              </a:rPr>
              <a:t> transparent)</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foreign_fn</a:t>
            </a:r>
            <a:r>
              <a:rPr lang="en-US" sz="2000" dirty="0">
                <a:solidFill>
                  <a:schemeClr val="tx1"/>
                </a:solidFill>
              </a:rPr>
              <a:t> := </a:t>
            </a:r>
            <a:r>
              <a:rPr lang="en-US" sz="2000" dirty="0" err="1">
                <a:solidFill>
                  <a:schemeClr val="tx1"/>
                </a:solidFill>
              </a:rPr>
              <a:t>C.to_nat</a:t>
            </a: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model_fn</a:t>
            </a:r>
            <a:r>
              <a:rPr lang="en-US" sz="2000" dirty="0">
                <a:solidFill>
                  <a:schemeClr val="tx1"/>
                </a:solidFill>
              </a:rPr>
              <a:t> := </a:t>
            </a:r>
            <a:r>
              <a:rPr lang="en-US" sz="2000" dirty="0">
                <a:solidFill>
                  <a:srgbClr val="FF0000"/>
                </a:solidFill>
              </a:rPr>
              <a:t>fun</a:t>
            </a:r>
            <a:r>
              <a:rPr lang="en-US" sz="2000" dirty="0">
                <a:solidFill>
                  <a:schemeClr val="tx1"/>
                </a:solidFill>
              </a:rPr>
              <a:t> '(x; </a:t>
            </a:r>
            <a:r>
              <a:rPr lang="en-US" sz="2000" dirty="0" err="1">
                <a:solidFill>
                  <a:schemeClr val="tx1"/>
                </a:solidFill>
              </a:rPr>
              <a:t>tt</a:t>
            </a:r>
            <a:r>
              <a:rPr lang="en-US" sz="2000" dirty="0">
                <a:solidFill>
                  <a:schemeClr val="tx1"/>
                </a:solidFill>
              </a:rPr>
              <a:t>) =&gt; </a:t>
            </a:r>
            <a:r>
              <a:rPr lang="en-US" sz="2000" dirty="0" err="1">
                <a:solidFill>
                  <a:schemeClr val="tx1"/>
                </a:solidFill>
              </a:rPr>
              <a:t>FM.to_nat</a:t>
            </a:r>
            <a:r>
              <a:rPr lang="en-US" sz="2000" dirty="0">
                <a:solidFill>
                  <a:schemeClr val="tx1"/>
                </a:solidFill>
              </a:rPr>
              <a:t> x</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fn_arity</a:t>
            </a:r>
            <a:r>
              <a:rPr lang="en-US" sz="2000" dirty="0">
                <a:solidFill>
                  <a:schemeClr val="tx1"/>
                </a:solidFill>
              </a:rPr>
              <a:t> := 1</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c_name</a:t>
            </a:r>
            <a:r>
              <a:rPr lang="en-US" sz="2000" dirty="0">
                <a:solidFill>
                  <a:schemeClr val="tx1"/>
                </a:solidFill>
              </a:rPr>
              <a:t> := "int63_to_nat"</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accent1">
                    <a:lumMod val="75000"/>
                  </a:schemeClr>
                </a:solidFill>
              </a:rPr>
              <a:t>Lemma</a:t>
            </a:r>
            <a:r>
              <a:rPr lang="en-US" sz="2000" dirty="0">
                <a:solidFill>
                  <a:schemeClr val="tx1"/>
                </a:solidFill>
              </a:rPr>
              <a:t> body_uint63_to_nat : </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a:t>
            </a:r>
            <a:r>
              <a:rPr lang="en-US" sz="2000" dirty="0" err="1">
                <a:solidFill>
                  <a:schemeClr val="tx1"/>
                </a:solidFill>
              </a:rPr>
              <a:t>semax_body</a:t>
            </a:r>
            <a:r>
              <a:rPr lang="en-US" sz="2000" dirty="0">
                <a:solidFill>
                  <a:schemeClr val="tx1"/>
                </a:solidFill>
              </a:rPr>
              <a:t> </a:t>
            </a:r>
            <a:r>
              <a:rPr lang="en-US" sz="2000" dirty="0" err="1">
                <a:solidFill>
                  <a:schemeClr val="tx1"/>
                </a:solidFill>
              </a:rPr>
              <a:t>Vprog</a:t>
            </a:r>
            <a:r>
              <a:rPr lang="en-US" sz="2000" dirty="0">
                <a:solidFill>
                  <a:schemeClr val="tx1"/>
                </a:solidFill>
              </a:rPr>
              <a:t> </a:t>
            </a:r>
            <a:r>
              <a:rPr lang="en-US" sz="2000" dirty="0" err="1">
                <a:solidFill>
                  <a:schemeClr val="tx1"/>
                </a:solidFill>
              </a:rPr>
              <a:t>Gprog</a:t>
            </a:r>
            <a:r>
              <a:rPr lang="en-US" sz="2000" dirty="0">
                <a:solidFill>
                  <a:schemeClr val="tx1"/>
                </a:solidFill>
              </a:rPr>
              <a:t> </a:t>
            </a:r>
            <a:r>
              <a:rPr lang="en-US" sz="20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f_uint63_to_nat</a:t>
            </a:r>
            <a:r>
              <a:rPr lang="en-US" sz="200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lang="en-US" sz="2000" dirty="0">
                <a:solidFill>
                  <a:schemeClr val="tx1"/>
                </a:solidFill>
              </a:rPr>
              <a:t>(</a:t>
            </a:r>
            <a:r>
              <a:rPr lang="en-US" sz="2000" dirty="0" err="1">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funspec_of_foreign</a:t>
            </a:r>
            <a:r>
              <a:rPr lang="en-US" sz="2000" dirty="0">
                <a:solidFill>
                  <a:schemeClr val="tx1"/>
                </a:solidFill>
              </a:rPr>
              <a:t> @</a:t>
            </a:r>
            <a:r>
              <a:rPr lang="en-US" sz="2000" dirty="0" err="1">
                <a:solidFill>
                  <a:schemeClr val="tx1"/>
                </a:solidFill>
              </a:rPr>
              <a:t>C.to_nat</a:t>
            </a:r>
            <a:r>
              <a:rPr lang="en-US" sz="200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accent1">
                    <a:lumMod val="75000"/>
                  </a:schemeClr>
                </a:solidFill>
              </a:rPr>
              <a:t>Proof</a:t>
            </a:r>
            <a:r>
              <a:rPr lang="en-US" sz="20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p>
          <a:p>
            <a:pPr algn="l" defTabSz="457200">
              <a:spcAft>
                <a:spcPts val="100"/>
              </a:spcAft>
              <a:defRPr sz="1900" b="0" spc="-133">
                <a:solidFill>
                  <a:srgbClr val="0000FF"/>
                </a:solidFill>
                <a:latin typeface="Iosevka"/>
                <a:ea typeface="Iosevka"/>
                <a:cs typeface="Iosevka"/>
                <a:sym typeface="Iosevka"/>
              </a:defRPr>
            </a:pPr>
            <a:r>
              <a:rPr lang="en-US" sz="2000" dirty="0" err="1">
                <a:solidFill>
                  <a:schemeClr val="accent1">
                    <a:lumMod val="75000"/>
                  </a:schemeClr>
                </a:solidFill>
              </a:rPr>
              <a:t>Qed</a:t>
            </a:r>
            <a:r>
              <a:rPr lang="en-US" sz="200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p:txBody>
      </p:sp>
      <p:sp>
        <p:nvSpPr>
          <p:cNvPr id="172" name="user's Coq code">
            <a:extLst>
              <a:ext uri="{FF2B5EF4-FFF2-40B4-BE49-F238E27FC236}">
                <a16:creationId xmlns:a16="http://schemas.microsoft.com/office/drawing/2014/main" id="{FCD8C7B0-0AAF-FEE4-ED98-DD1F578DC6A7}"/>
              </a:ext>
            </a:extLst>
          </p:cNvPr>
          <p:cNvSpPr txBox="1"/>
          <p:nvPr/>
        </p:nvSpPr>
        <p:spPr>
          <a:xfrm>
            <a:off x="7558001" y="665074"/>
            <a:ext cx="1687963" cy="3642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rPr dirty="0"/>
              <a:t>user's Coq </a:t>
            </a:r>
            <a:r>
              <a:rPr lang="en-US" dirty="0"/>
              <a:t>proof</a:t>
            </a:r>
            <a:endParaRPr dirty="0"/>
          </a:p>
        </p:txBody>
      </p:sp>
      <p:grpSp>
        <p:nvGrpSpPr>
          <p:cNvPr id="6" name="Group">
            <a:extLst>
              <a:ext uri="{FF2B5EF4-FFF2-40B4-BE49-F238E27FC236}">
                <a16:creationId xmlns:a16="http://schemas.microsoft.com/office/drawing/2014/main" id="{6F1C5E89-72E7-9A4B-693F-75A0FF3DB73E}"/>
              </a:ext>
            </a:extLst>
          </p:cNvPr>
          <p:cNvGrpSpPr/>
          <p:nvPr/>
        </p:nvGrpSpPr>
        <p:grpSpPr>
          <a:xfrm>
            <a:off x="68337" y="953182"/>
            <a:ext cx="9297336" cy="3144131"/>
            <a:chOff x="-3929687" y="-102724"/>
            <a:chExt cx="9297334" cy="3144108"/>
          </a:xfrm>
        </p:grpSpPr>
        <p:sp>
          <p:nvSpPr>
            <p:cNvPr id="7" name="Rounded Rectangle">
              <a:extLst>
                <a:ext uri="{FF2B5EF4-FFF2-40B4-BE49-F238E27FC236}">
                  <a16:creationId xmlns:a16="http://schemas.microsoft.com/office/drawing/2014/main" id="{333A0E20-56AC-9B68-A20D-E94D0DD23A0B}"/>
                </a:ext>
              </a:extLst>
            </p:cNvPr>
            <p:cNvSpPr/>
            <p:nvPr/>
          </p:nvSpPr>
          <p:spPr>
            <a:xfrm>
              <a:off x="-1" y="75820"/>
              <a:ext cx="5367648" cy="2965564"/>
            </a:xfrm>
            <a:prstGeom prst="roundRect">
              <a:avLst>
                <a:gd name="adj" fmla="val 3560"/>
              </a:avLst>
            </a:prstGeom>
            <a:noFill/>
            <a:ln w="38100" cap="flat">
              <a:solidFill>
                <a:schemeClr val="accent2">
                  <a:lumMod val="75000"/>
                </a:schemeClr>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8" name="Line">
              <a:extLst>
                <a:ext uri="{FF2B5EF4-FFF2-40B4-BE49-F238E27FC236}">
                  <a16:creationId xmlns:a16="http://schemas.microsoft.com/office/drawing/2014/main" id="{54C369D9-119A-C0C8-32BE-50A88EB07494}"/>
                </a:ext>
              </a:extLst>
            </p:cNvPr>
            <p:cNvSpPr/>
            <p:nvPr/>
          </p:nvSpPr>
          <p:spPr>
            <a:xfrm flipH="1">
              <a:off x="-471847" y="249925"/>
              <a:ext cx="469603" cy="0"/>
            </a:xfrm>
            <a:prstGeom prst="line">
              <a:avLst/>
            </a:prstGeom>
            <a:noFill/>
            <a:ln w="38100" cap="flat">
              <a:solidFill>
                <a:schemeClr val="accent2">
                  <a:lumMod val="75000"/>
                </a:schemeClr>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 name="abstract type">
              <a:extLst>
                <a:ext uri="{FF2B5EF4-FFF2-40B4-BE49-F238E27FC236}">
                  <a16:creationId xmlns:a16="http://schemas.microsoft.com/office/drawing/2014/main" id="{3622B4C1-A1F6-809C-663B-5144F0AED577}"/>
                </a:ext>
              </a:extLst>
            </p:cNvPr>
            <p:cNvSpPr/>
            <p:nvPr/>
          </p:nvSpPr>
          <p:spPr>
            <a:xfrm>
              <a:off x="-3929687" y="-102724"/>
              <a:ext cx="3457840" cy="71814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r">
                <a:defRPr sz="2100" b="0">
                  <a:solidFill>
                    <a:schemeClr val="accent6"/>
                  </a:solidFill>
                  <a:latin typeface="+mn-lt"/>
                  <a:ea typeface="+mn-ea"/>
                  <a:cs typeface="+mn-cs"/>
                  <a:sym typeface="Helvetica Neue Medium"/>
                </a:defRPr>
              </a:lvl1pPr>
            </a:lstStyle>
            <a:p>
              <a:r>
                <a:rPr lang="en-US" sz="2000" dirty="0">
                  <a:solidFill>
                    <a:schemeClr val="accent2">
                      <a:lumMod val="75000"/>
                    </a:schemeClr>
                  </a:solidFill>
                </a:rPr>
                <a:t>function</a:t>
              </a:r>
              <a:br>
                <a:rPr lang="en-US" sz="2000" dirty="0">
                  <a:solidFill>
                    <a:schemeClr val="accent2">
                      <a:lumMod val="75000"/>
                    </a:schemeClr>
                  </a:solidFill>
                </a:rPr>
              </a:br>
              <a:r>
                <a:rPr lang="en-US" sz="2000" dirty="0">
                  <a:solidFill>
                    <a:schemeClr val="accent2">
                      <a:lumMod val="75000"/>
                    </a:schemeClr>
                  </a:solidFill>
                </a:rPr>
                <a:t>description</a:t>
              </a:r>
              <a:endParaRPr sz="2000" dirty="0">
                <a:solidFill>
                  <a:schemeClr val="accent2">
                    <a:lumMod val="75000"/>
                  </a:schemeClr>
                </a:solidFill>
              </a:endParaRPr>
            </a:p>
          </p:txBody>
        </p:sp>
      </p:grpSp>
      <p:grpSp>
        <p:nvGrpSpPr>
          <p:cNvPr id="11" name="Group">
            <a:extLst>
              <a:ext uri="{FF2B5EF4-FFF2-40B4-BE49-F238E27FC236}">
                <a16:creationId xmlns:a16="http://schemas.microsoft.com/office/drawing/2014/main" id="{B3D7381E-0914-2FCA-7D52-1DCF1272A1B0}"/>
              </a:ext>
            </a:extLst>
          </p:cNvPr>
          <p:cNvGrpSpPr/>
          <p:nvPr/>
        </p:nvGrpSpPr>
        <p:grpSpPr>
          <a:xfrm>
            <a:off x="407758" y="4307545"/>
            <a:ext cx="12182509" cy="718145"/>
            <a:chOff x="-3567488" y="75820"/>
            <a:chExt cx="12182506" cy="718139"/>
          </a:xfrm>
        </p:grpSpPr>
        <p:sp>
          <p:nvSpPr>
            <p:cNvPr id="12" name="Rounded Rectangle">
              <a:extLst>
                <a:ext uri="{FF2B5EF4-FFF2-40B4-BE49-F238E27FC236}">
                  <a16:creationId xmlns:a16="http://schemas.microsoft.com/office/drawing/2014/main" id="{93D2C7C5-75AA-C537-4073-B5DF2623E437}"/>
                </a:ext>
              </a:extLst>
            </p:cNvPr>
            <p:cNvSpPr/>
            <p:nvPr/>
          </p:nvSpPr>
          <p:spPr>
            <a:xfrm>
              <a:off x="-1" y="75820"/>
              <a:ext cx="8615019" cy="652373"/>
            </a:xfrm>
            <a:prstGeom prst="roundRect">
              <a:avLst>
                <a:gd name="adj" fmla="val 12438"/>
              </a:avLst>
            </a:prstGeom>
            <a:noFill/>
            <a:ln w="38100" cap="flat">
              <a:solidFill>
                <a:schemeClr val="accent1">
                  <a:lumMod val="75000"/>
                </a:schemeClr>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13" name="Line">
              <a:extLst>
                <a:ext uri="{FF2B5EF4-FFF2-40B4-BE49-F238E27FC236}">
                  <a16:creationId xmlns:a16="http://schemas.microsoft.com/office/drawing/2014/main" id="{D6708356-048B-79BB-5325-ED8C409CD99F}"/>
                </a:ext>
              </a:extLst>
            </p:cNvPr>
            <p:cNvSpPr/>
            <p:nvPr/>
          </p:nvSpPr>
          <p:spPr>
            <a:xfrm flipH="1">
              <a:off x="-469604" y="362120"/>
              <a:ext cx="469603" cy="0"/>
            </a:xfrm>
            <a:prstGeom prst="line">
              <a:avLst/>
            </a:prstGeom>
            <a:noFill/>
            <a:ln w="38100" cap="flat">
              <a:solidFill>
                <a:schemeClr val="accent1">
                  <a:lumMod val="75000"/>
                </a:schemeClr>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4" name="abstract type">
              <a:extLst>
                <a:ext uri="{FF2B5EF4-FFF2-40B4-BE49-F238E27FC236}">
                  <a16:creationId xmlns:a16="http://schemas.microsoft.com/office/drawing/2014/main" id="{B877E0F9-7309-FAF0-5DB0-5FD30C659D69}"/>
                </a:ext>
              </a:extLst>
            </p:cNvPr>
            <p:cNvSpPr/>
            <p:nvPr/>
          </p:nvSpPr>
          <p:spPr>
            <a:xfrm>
              <a:off x="-3567488" y="75820"/>
              <a:ext cx="3095035" cy="71813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r">
                <a:defRPr sz="2100" b="0">
                  <a:solidFill>
                    <a:schemeClr val="accent6"/>
                  </a:solidFill>
                  <a:latin typeface="+mn-lt"/>
                  <a:ea typeface="+mn-ea"/>
                  <a:cs typeface="+mn-cs"/>
                  <a:sym typeface="Helvetica Neue Medium"/>
                </a:defRPr>
              </a:lvl1pPr>
            </a:lstStyle>
            <a:p>
              <a:r>
                <a:rPr lang="en-US" sz="2000" dirty="0">
                  <a:solidFill>
                    <a:schemeClr val="accent1">
                      <a:lumMod val="75000"/>
                    </a:schemeClr>
                  </a:solidFill>
                </a:rPr>
                <a:t>generate function specification</a:t>
              </a:r>
            </a:p>
          </p:txBody>
        </p:sp>
      </p:grpSp>
      <p:sp>
        <p:nvSpPr>
          <p:cNvPr id="2" name="Rounded Rectangle 1">
            <a:extLst>
              <a:ext uri="{FF2B5EF4-FFF2-40B4-BE49-F238E27FC236}">
                <a16:creationId xmlns:a16="http://schemas.microsoft.com/office/drawing/2014/main" id="{B1955AEB-0EAD-6836-210E-DEAAFBFDA492}"/>
              </a:ext>
            </a:extLst>
          </p:cNvPr>
          <p:cNvSpPr/>
          <p:nvPr/>
        </p:nvSpPr>
        <p:spPr>
          <a:xfrm>
            <a:off x="4958620" y="1796022"/>
            <a:ext cx="3478798" cy="622986"/>
          </a:xfrm>
          <a:prstGeom prst="roundRect">
            <a:avLst>
              <a:gd name="adj" fmla="val 6279"/>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3" name="Rounded Rectangle 2">
            <a:extLst>
              <a:ext uri="{FF2B5EF4-FFF2-40B4-BE49-F238E27FC236}">
                <a16:creationId xmlns:a16="http://schemas.microsoft.com/office/drawing/2014/main" id="{C2B32335-970B-62BE-2DB9-58EBC970FBDE}"/>
              </a:ext>
            </a:extLst>
          </p:cNvPr>
          <p:cNvSpPr/>
          <p:nvPr/>
        </p:nvSpPr>
        <p:spPr>
          <a:xfrm>
            <a:off x="6499012" y="1793255"/>
            <a:ext cx="775727" cy="314260"/>
          </a:xfrm>
          <a:prstGeom prst="roundRect">
            <a:avLst>
              <a:gd name="adj" fmla="val 6279"/>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4" name="Rounded Rectangle 3">
            <a:extLst>
              <a:ext uri="{FF2B5EF4-FFF2-40B4-BE49-F238E27FC236}">
                <a16:creationId xmlns:a16="http://schemas.microsoft.com/office/drawing/2014/main" id="{7F96756A-E34B-67EF-3656-0B77E4418231}"/>
              </a:ext>
            </a:extLst>
          </p:cNvPr>
          <p:cNvSpPr/>
          <p:nvPr/>
        </p:nvSpPr>
        <p:spPr>
          <a:xfrm>
            <a:off x="6058934" y="2120495"/>
            <a:ext cx="1280542" cy="285532"/>
          </a:xfrm>
          <a:prstGeom prst="roundRect">
            <a:avLst>
              <a:gd name="adj" fmla="val 6279"/>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5" name="Slide Number Placeholder 4">
            <a:extLst>
              <a:ext uri="{FF2B5EF4-FFF2-40B4-BE49-F238E27FC236}">
                <a16:creationId xmlns:a16="http://schemas.microsoft.com/office/drawing/2014/main" id="{851720F5-5159-125B-B5EB-80128B6BB5D5}"/>
              </a:ext>
            </a:extLst>
          </p:cNvPr>
          <p:cNvSpPr>
            <a:spLocks noGrp="1"/>
          </p:cNvSpPr>
          <p:nvPr>
            <p:ph type="sldNum" sz="quarter" idx="2"/>
          </p:nvPr>
        </p:nvSpPr>
        <p:spPr/>
        <p:txBody>
          <a:bodyPr/>
          <a:lstStyle/>
          <a:p>
            <a:fld id="{86CB4B4D-7CA3-9044-876B-883B54F8677D}" type="slidenum">
              <a:rPr lang="en-US" smtClean="0"/>
              <a:t>11</a:t>
            </a:fld>
            <a:endParaRPr lang="en-US"/>
          </a:p>
        </p:txBody>
      </p:sp>
    </p:spTree>
    <p:extLst>
      <p:ext uri="{BB962C8B-B14F-4D97-AF65-F5344CB8AC3E}">
        <p14:creationId xmlns:p14="http://schemas.microsoft.com/office/powerpoint/2010/main" val="29838520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1" nodeType="clickEffect">
                                  <p:stCondLst>
                                    <p:cond delay="0"/>
                                  </p:stCondLst>
                                  <p:childTnLst>
                                    <p:animEffect transition="out" filter="dissolv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par>
                                <p:cTn id="13" presetID="9"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fill="hold" grpId="0" nodeType="clickEffect">
                                  <p:stCondLst>
                                    <p:cond delay="0"/>
                                  </p:stCondLst>
                                  <p:iterate>
                                    <p:tmAbs val="0"/>
                                  </p:iterate>
                                  <p:childTnLst>
                                    <p:set>
                                      <p:cBhvr>
                                        <p:cTn id="22" fill="hold"/>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dvAuto="0"/>
      <p:bldP spid="2" grpId="0" animBg="1"/>
      <p:bldP spid="2" grpId="1" animBg="1"/>
      <p:bldP spid="3" grpId="0" animBg="1"/>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7407C9-E3D3-F6F4-B2FB-816F2EB98443}"/>
            </a:ext>
          </a:extLst>
        </p:cNvPr>
        <p:cNvGrpSpPr/>
        <p:nvPr/>
      </p:nvGrpSpPr>
      <p:grpSpPr>
        <a:xfrm>
          <a:off x="0" y="0"/>
          <a:ext cx="0" cy="0"/>
          <a:chOff x="0" y="0"/>
          <a:chExt cx="0" cy="0"/>
        </a:xfrm>
      </p:grpSpPr>
      <p:grpSp>
        <p:nvGrpSpPr>
          <p:cNvPr id="170" name="Group">
            <a:extLst>
              <a:ext uri="{FF2B5EF4-FFF2-40B4-BE49-F238E27FC236}">
                <a16:creationId xmlns:a16="http://schemas.microsoft.com/office/drawing/2014/main" id="{681A29CD-BE04-E738-F171-1EBCFB2133D7}"/>
              </a:ext>
            </a:extLst>
          </p:cNvPr>
          <p:cNvGrpSpPr/>
          <p:nvPr/>
        </p:nvGrpSpPr>
        <p:grpSpPr>
          <a:xfrm>
            <a:off x="3992326" y="667432"/>
            <a:ext cx="8819311" cy="8418736"/>
            <a:chOff x="0" y="0"/>
            <a:chExt cx="8819310" cy="8418734"/>
          </a:xfrm>
        </p:grpSpPr>
        <p:grpSp>
          <p:nvGrpSpPr>
            <p:cNvPr id="166" name="Group">
              <a:extLst>
                <a:ext uri="{FF2B5EF4-FFF2-40B4-BE49-F238E27FC236}">
                  <a16:creationId xmlns:a16="http://schemas.microsoft.com/office/drawing/2014/main" id="{097685BE-E95F-8393-32E3-44D610A937DC}"/>
                </a:ext>
              </a:extLst>
            </p:cNvPr>
            <p:cNvGrpSpPr/>
            <p:nvPr/>
          </p:nvGrpSpPr>
          <p:grpSpPr>
            <a:xfrm>
              <a:off x="0" y="0"/>
              <a:ext cx="8819310" cy="8418734"/>
              <a:chOff x="0" y="0"/>
              <a:chExt cx="8819309" cy="8418733"/>
            </a:xfrm>
          </p:grpSpPr>
          <p:sp>
            <p:nvSpPr>
              <p:cNvPr id="162" name="Rounded Rectangle">
                <a:extLst>
                  <a:ext uri="{FF2B5EF4-FFF2-40B4-BE49-F238E27FC236}">
                    <a16:creationId xmlns:a16="http://schemas.microsoft.com/office/drawing/2014/main" id="{1782C8AA-6878-F09F-FC05-7FE7C2AF1BC0}"/>
                  </a:ext>
                </a:extLst>
              </p:cNvPr>
              <p:cNvSpPr/>
              <p:nvPr/>
            </p:nvSpPr>
            <p:spPr>
              <a:xfrm>
                <a:off x="0" y="25400"/>
                <a:ext cx="8819309" cy="8393333"/>
              </a:xfrm>
              <a:prstGeom prst="roundRect">
                <a:avLst>
                  <a:gd name="adj" fmla="val 2014"/>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nvGrpSpPr>
              <p:cNvPr id="165" name="Group">
                <a:extLst>
                  <a:ext uri="{FF2B5EF4-FFF2-40B4-BE49-F238E27FC236}">
                    <a16:creationId xmlns:a16="http://schemas.microsoft.com/office/drawing/2014/main" id="{903477DB-A4C8-32C9-9DD6-4DAA946FEBFF}"/>
                  </a:ext>
                </a:extLst>
              </p:cNvPr>
              <p:cNvGrpSpPr/>
              <p:nvPr/>
            </p:nvGrpSpPr>
            <p:grpSpPr>
              <a:xfrm>
                <a:off x="0" y="0"/>
                <a:ext cx="8819309" cy="353171"/>
                <a:chOff x="0" y="0"/>
                <a:chExt cx="8819308" cy="353170"/>
              </a:xfrm>
            </p:grpSpPr>
            <p:sp>
              <p:nvSpPr>
                <p:cNvPr id="163" name="Rounded Rectangle">
                  <a:extLst>
                    <a:ext uri="{FF2B5EF4-FFF2-40B4-BE49-F238E27FC236}">
                      <a16:creationId xmlns:a16="http://schemas.microsoft.com/office/drawing/2014/main" id="{7CFDAC0D-8E3E-8FF8-ABD5-F4C9034F2816}"/>
                    </a:ext>
                  </a:extLst>
                </p:cNvPr>
                <p:cNvSpPr/>
                <p:nvPr/>
              </p:nvSpPr>
              <p:spPr>
                <a:xfrm>
                  <a:off x="0" y="0"/>
                  <a:ext cx="8819308"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164" name="Rectangle">
                  <a:extLst>
                    <a:ext uri="{FF2B5EF4-FFF2-40B4-BE49-F238E27FC236}">
                      <a16:creationId xmlns:a16="http://schemas.microsoft.com/office/drawing/2014/main" id="{2F237E2B-CE9A-296A-2B5E-8A1CD6116009}"/>
                    </a:ext>
                  </a:extLst>
                </p:cNvPr>
                <p:cNvSpPr/>
                <p:nvPr/>
              </p:nvSpPr>
              <p:spPr>
                <a:xfrm>
                  <a:off x="0" y="181846"/>
                  <a:ext cx="8819308"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grpSp>
        <p:sp>
          <p:nvSpPr>
            <p:cNvPr id="167" name="Circle">
              <a:extLst>
                <a:ext uri="{FF2B5EF4-FFF2-40B4-BE49-F238E27FC236}">
                  <a16:creationId xmlns:a16="http://schemas.microsoft.com/office/drawing/2014/main" id="{DBA38DAB-770F-62E7-F55A-D800BAC8CC7E}"/>
                </a:ext>
              </a:extLst>
            </p:cNvPr>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8" name="Circle">
              <a:extLst>
                <a:ext uri="{FF2B5EF4-FFF2-40B4-BE49-F238E27FC236}">
                  <a16:creationId xmlns:a16="http://schemas.microsoft.com/office/drawing/2014/main" id="{FD48EAB2-8099-498F-014B-333C47548656}"/>
                </a:ext>
              </a:extLst>
            </p:cNvPr>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9" name="Circle">
              <a:extLst>
                <a:ext uri="{FF2B5EF4-FFF2-40B4-BE49-F238E27FC236}">
                  <a16:creationId xmlns:a16="http://schemas.microsoft.com/office/drawing/2014/main" id="{C050E576-2F9E-1646-EFC2-226F82B55070}"/>
                </a:ext>
              </a:extLst>
            </p:cNvPr>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171" name="Module Type UInt63.…">
            <a:extLst>
              <a:ext uri="{FF2B5EF4-FFF2-40B4-BE49-F238E27FC236}">
                <a16:creationId xmlns:a16="http://schemas.microsoft.com/office/drawing/2014/main" id="{E4315BD8-C66A-741C-E8EB-268A55E4456C}"/>
              </a:ext>
            </a:extLst>
          </p:cNvPr>
          <p:cNvSpPr txBox="1"/>
          <p:nvPr/>
        </p:nvSpPr>
        <p:spPr>
          <a:xfrm>
            <a:off x="4069432" y="1105645"/>
            <a:ext cx="9142256" cy="618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defTabSz="457200">
              <a:spcAft>
                <a:spcPts val="100"/>
              </a:spcAft>
              <a:defRPr sz="1900" b="0" spc="-133">
                <a:solidFill>
                  <a:srgbClr val="0000FF"/>
                </a:solidFill>
                <a:latin typeface="Iosevka"/>
                <a:ea typeface="Iosevka"/>
                <a:cs typeface="Iosevka"/>
                <a:sym typeface="Iosevka"/>
              </a:defRPr>
            </a:pPr>
            <a:r>
              <a:rPr lang="en-US" sz="2000" dirty="0" err="1">
                <a:solidFill>
                  <a:schemeClr val="accent1">
                    <a:lumMod val="75000"/>
                  </a:schemeClr>
                </a:solidFill>
              </a:rPr>
              <a:t>MetaCoq</a:t>
            </a:r>
            <a:r>
              <a:rPr lang="en-US" sz="2000" dirty="0">
                <a:solidFill>
                  <a:schemeClr val="accent1">
                    <a:lumMod val="75000"/>
                  </a:schemeClr>
                </a:solidFill>
              </a:rPr>
              <a:t> Run </a:t>
            </a:r>
            <a:r>
              <a:rPr lang="en-US" sz="2000" dirty="0">
                <a:solidFill>
                  <a:schemeClr val="tx1"/>
                </a:solidFill>
              </a:rPr>
              <a:t>(</a:t>
            </a:r>
            <a:r>
              <a:rPr lang="en-US" sz="2000" dirty="0" err="1">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fn_desc_gen</a:t>
            </a:r>
            <a:r>
              <a:rPr lang="en-US" sz="20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 </a:t>
            </a:r>
            <a:r>
              <a:rPr lang="en-US" sz="2000" dirty="0" err="1">
                <a:solidFill>
                  <a:schemeClr val="tx1"/>
                </a:solidFill>
              </a:rPr>
              <a:t>FM.to_nat</a:t>
            </a:r>
            <a:r>
              <a:rPr lang="en-US" sz="2000" dirty="0">
                <a:solidFill>
                  <a:schemeClr val="tx1"/>
                </a:solidFill>
              </a:rPr>
              <a:t> </a:t>
            </a:r>
            <a:r>
              <a:rPr lang="en-US" sz="2000" dirty="0" err="1">
                <a:solidFill>
                  <a:schemeClr val="tx1"/>
                </a:solidFill>
              </a:rPr>
              <a:t>C.to_nat</a:t>
            </a:r>
            <a:r>
              <a:rPr lang="en-US" sz="2000" dirty="0">
                <a:solidFill>
                  <a:schemeClr val="tx1"/>
                </a:solidFill>
              </a:rPr>
              <a:t> "uint63_to_nat").</a:t>
            </a: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accent1">
                    <a:lumMod val="75000"/>
                  </a:schemeClr>
                </a:solidFill>
              </a:rPr>
              <a:t>Lemma</a:t>
            </a:r>
            <a:r>
              <a:rPr lang="en-US" sz="2000" dirty="0">
                <a:solidFill>
                  <a:schemeClr val="tx1"/>
                </a:solidFill>
              </a:rPr>
              <a:t> body_uint63_to_nat : </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a:t>
            </a:r>
            <a:r>
              <a:rPr lang="en-US" sz="2000" dirty="0" err="1">
                <a:solidFill>
                  <a:schemeClr val="tx1"/>
                </a:solidFill>
              </a:rPr>
              <a:t>semax_body</a:t>
            </a:r>
            <a:r>
              <a:rPr lang="en-US" sz="2000" dirty="0">
                <a:solidFill>
                  <a:schemeClr val="tx1"/>
                </a:solidFill>
              </a:rPr>
              <a:t> </a:t>
            </a:r>
            <a:r>
              <a:rPr lang="en-US" sz="2000" dirty="0" err="1">
                <a:solidFill>
                  <a:schemeClr val="tx1"/>
                </a:solidFill>
              </a:rPr>
              <a:t>Vprog</a:t>
            </a:r>
            <a:r>
              <a:rPr lang="en-US" sz="2000" dirty="0">
                <a:solidFill>
                  <a:schemeClr val="tx1"/>
                </a:solidFill>
              </a:rPr>
              <a:t> </a:t>
            </a:r>
            <a:r>
              <a:rPr lang="en-US" sz="2000" dirty="0" err="1">
                <a:solidFill>
                  <a:schemeClr val="tx1"/>
                </a:solidFill>
              </a:rPr>
              <a:t>Gprog</a:t>
            </a:r>
            <a:r>
              <a:rPr lang="en-US" sz="2000" dirty="0">
                <a:solidFill>
                  <a:schemeClr val="tx1"/>
                </a:solidFill>
              </a:rPr>
              <a:t> f_uint63_to_nat (</a:t>
            </a:r>
            <a:r>
              <a:rPr lang="en-US" sz="2000" dirty="0" err="1">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funspec_of_foreign</a:t>
            </a:r>
            <a:r>
              <a:rPr lang="en-US" sz="2000" dirty="0">
                <a:solidFill>
                  <a:schemeClr val="tx1"/>
                </a:solidFill>
              </a:rPr>
              <a:t> @</a:t>
            </a:r>
            <a:r>
              <a:rPr lang="en-US" sz="2000" dirty="0" err="1">
                <a:solidFill>
                  <a:schemeClr val="tx1"/>
                </a:solidFill>
              </a:rPr>
              <a:t>C.to_nat</a:t>
            </a:r>
            <a:r>
              <a:rPr lang="en-US" sz="200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accent1">
                    <a:lumMod val="75000"/>
                  </a:schemeClr>
                </a:solidFill>
              </a:rPr>
              <a:t>Proof</a:t>
            </a:r>
            <a:r>
              <a:rPr lang="en-US" sz="20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p>
          <a:p>
            <a:pPr algn="l" defTabSz="457200">
              <a:spcAft>
                <a:spcPts val="100"/>
              </a:spcAft>
              <a:defRPr sz="1900" b="0" spc="-133">
                <a:solidFill>
                  <a:srgbClr val="0000FF"/>
                </a:solidFill>
                <a:latin typeface="Iosevka"/>
                <a:ea typeface="Iosevka"/>
                <a:cs typeface="Iosevka"/>
                <a:sym typeface="Iosevka"/>
              </a:defRPr>
            </a:pPr>
            <a:r>
              <a:rPr lang="en-US" sz="2000" dirty="0" err="1">
                <a:solidFill>
                  <a:schemeClr val="accent1">
                    <a:lumMod val="75000"/>
                  </a:schemeClr>
                </a:solidFill>
              </a:rPr>
              <a:t>Qed</a:t>
            </a:r>
            <a:r>
              <a:rPr lang="en-US" sz="200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p:txBody>
      </p:sp>
      <p:sp>
        <p:nvSpPr>
          <p:cNvPr id="172" name="user's Coq code">
            <a:extLst>
              <a:ext uri="{FF2B5EF4-FFF2-40B4-BE49-F238E27FC236}">
                <a16:creationId xmlns:a16="http://schemas.microsoft.com/office/drawing/2014/main" id="{F23E83B6-E848-2427-B535-14E6A8F995DA}"/>
              </a:ext>
            </a:extLst>
          </p:cNvPr>
          <p:cNvSpPr txBox="1"/>
          <p:nvPr/>
        </p:nvSpPr>
        <p:spPr>
          <a:xfrm>
            <a:off x="7558001" y="665074"/>
            <a:ext cx="1687963" cy="3642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rPr dirty="0"/>
              <a:t>user's Coq </a:t>
            </a:r>
            <a:r>
              <a:rPr lang="en-US" dirty="0"/>
              <a:t>proof</a:t>
            </a:r>
            <a:endParaRPr dirty="0"/>
          </a:p>
        </p:txBody>
      </p:sp>
      <p:grpSp>
        <p:nvGrpSpPr>
          <p:cNvPr id="6" name="Group">
            <a:extLst>
              <a:ext uri="{FF2B5EF4-FFF2-40B4-BE49-F238E27FC236}">
                <a16:creationId xmlns:a16="http://schemas.microsoft.com/office/drawing/2014/main" id="{30D21879-9501-A8E8-5759-9896E09E29E3}"/>
              </a:ext>
            </a:extLst>
          </p:cNvPr>
          <p:cNvGrpSpPr/>
          <p:nvPr/>
        </p:nvGrpSpPr>
        <p:grpSpPr>
          <a:xfrm>
            <a:off x="68337" y="953182"/>
            <a:ext cx="12544708" cy="718145"/>
            <a:chOff x="-3929687" y="-102724"/>
            <a:chExt cx="12544705" cy="718140"/>
          </a:xfrm>
        </p:grpSpPr>
        <p:sp>
          <p:nvSpPr>
            <p:cNvPr id="7" name="Rounded Rectangle">
              <a:extLst>
                <a:ext uri="{FF2B5EF4-FFF2-40B4-BE49-F238E27FC236}">
                  <a16:creationId xmlns:a16="http://schemas.microsoft.com/office/drawing/2014/main" id="{E42D3841-B034-350D-E228-B84CB874C913}"/>
                </a:ext>
              </a:extLst>
            </p:cNvPr>
            <p:cNvSpPr/>
            <p:nvPr/>
          </p:nvSpPr>
          <p:spPr>
            <a:xfrm>
              <a:off x="-1" y="75820"/>
              <a:ext cx="8615019" cy="357724"/>
            </a:xfrm>
            <a:prstGeom prst="roundRect">
              <a:avLst>
                <a:gd name="adj" fmla="val 21055"/>
              </a:avLst>
            </a:prstGeom>
            <a:noFill/>
            <a:ln w="38100" cap="flat">
              <a:solidFill>
                <a:schemeClr val="accent2">
                  <a:lumMod val="75000"/>
                </a:schemeClr>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8" name="Line">
              <a:extLst>
                <a:ext uri="{FF2B5EF4-FFF2-40B4-BE49-F238E27FC236}">
                  <a16:creationId xmlns:a16="http://schemas.microsoft.com/office/drawing/2014/main" id="{36B830E0-7155-78C3-E0A6-84C7B9192F1D}"/>
                </a:ext>
              </a:extLst>
            </p:cNvPr>
            <p:cNvSpPr/>
            <p:nvPr/>
          </p:nvSpPr>
          <p:spPr>
            <a:xfrm flipH="1">
              <a:off x="-471847" y="249925"/>
              <a:ext cx="469603" cy="0"/>
            </a:xfrm>
            <a:prstGeom prst="line">
              <a:avLst/>
            </a:prstGeom>
            <a:noFill/>
            <a:ln w="38100" cap="flat">
              <a:solidFill>
                <a:schemeClr val="accent2">
                  <a:lumMod val="75000"/>
                </a:schemeClr>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 name="abstract type">
              <a:extLst>
                <a:ext uri="{FF2B5EF4-FFF2-40B4-BE49-F238E27FC236}">
                  <a16:creationId xmlns:a16="http://schemas.microsoft.com/office/drawing/2014/main" id="{D1AF8732-4C7F-D940-853E-5A558DC9161D}"/>
                </a:ext>
              </a:extLst>
            </p:cNvPr>
            <p:cNvSpPr/>
            <p:nvPr/>
          </p:nvSpPr>
          <p:spPr>
            <a:xfrm>
              <a:off x="-3929687" y="-102724"/>
              <a:ext cx="3457840" cy="71814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r">
                <a:defRPr sz="2100" b="0">
                  <a:solidFill>
                    <a:schemeClr val="accent6"/>
                  </a:solidFill>
                  <a:latin typeface="+mn-lt"/>
                  <a:ea typeface="+mn-ea"/>
                  <a:cs typeface="+mn-cs"/>
                  <a:sym typeface="Helvetica Neue Medium"/>
                </a:defRPr>
              </a:lvl1pPr>
            </a:lstStyle>
            <a:p>
              <a:r>
                <a:rPr lang="en-US" sz="2000" dirty="0">
                  <a:solidFill>
                    <a:schemeClr val="accent2">
                      <a:lumMod val="75000"/>
                    </a:schemeClr>
                  </a:solidFill>
                </a:rPr>
                <a:t>generating the</a:t>
              </a:r>
              <a:br>
                <a:rPr lang="en-US" sz="2000" dirty="0">
                  <a:solidFill>
                    <a:schemeClr val="accent2">
                      <a:lumMod val="75000"/>
                    </a:schemeClr>
                  </a:solidFill>
                </a:rPr>
              </a:br>
              <a:r>
                <a:rPr lang="en-US" sz="2000" dirty="0">
                  <a:solidFill>
                    <a:schemeClr val="accent2">
                      <a:lumMod val="75000"/>
                    </a:schemeClr>
                  </a:solidFill>
                </a:rPr>
                <a:t>function description</a:t>
              </a:r>
              <a:endParaRPr sz="2000" dirty="0">
                <a:solidFill>
                  <a:schemeClr val="accent2">
                    <a:lumMod val="75000"/>
                  </a:schemeClr>
                </a:solidFill>
              </a:endParaRPr>
            </a:p>
          </p:txBody>
        </p:sp>
      </p:grpSp>
      <p:grpSp>
        <p:nvGrpSpPr>
          <p:cNvPr id="17" name="Group">
            <a:extLst>
              <a:ext uri="{FF2B5EF4-FFF2-40B4-BE49-F238E27FC236}">
                <a16:creationId xmlns:a16="http://schemas.microsoft.com/office/drawing/2014/main" id="{AC05EC0D-7CAE-216B-7B56-6EED0AF18223}"/>
              </a:ext>
            </a:extLst>
          </p:cNvPr>
          <p:cNvGrpSpPr/>
          <p:nvPr/>
        </p:nvGrpSpPr>
        <p:grpSpPr>
          <a:xfrm>
            <a:off x="407758" y="4307545"/>
            <a:ext cx="12182509" cy="718145"/>
            <a:chOff x="-3567488" y="75820"/>
            <a:chExt cx="12182506" cy="718139"/>
          </a:xfrm>
        </p:grpSpPr>
        <p:sp>
          <p:nvSpPr>
            <p:cNvPr id="18" name="Rounded Rectangle">
              <a:extLst>
                <a:ext uri="{FF2B5EF4-FFF2-40B4-BE49-F238E27FC236}">
                  <a16:creationId xmlns:a16="http://schemas.microsoft.com/office/drawing/2014/main" id="{99599C80-50A4-CCBA-5659-5DF6714B90D0}"/>
                </a:ext>
              </a:extLst>
            </p:cNvPr>
            <p:cNvSpPr/>
            <p:nvPr/>
          </p:nvSpPr>
          <p:spPr>
            <a:xfrm>
              <a:off x="-1" y="75820"/>
              <a:ext cx="8615019" cy="652373"/>
            </a:xfrm>
            <a:prstGeom prst="roundRect">
              <a:avLst>
                <a:gd name="adj" fmla="val 12438"/>
              </a:avLst>
            </a:prstGeom>
            <a:noFill/>
            <a:ln w="38100" cap="flat">
              <a:solidFill>
                <a:schemeClr val="accent1">
                  <a:lumMod val="75000"/>
                </a:schemeClr>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19" name="Line">
              <a:extLst>
                <a:ext uri="{FF2B5EF4-FFF2-40B4-BE49-F238E27FC236}">
                  <a16:creationId xmlns:a16="http://schemas.microsoft.com/office/drawing/2014/main" id="{FF76CF2C-250C-B9DE-F387-6B0EAF5ADC6D}"/>
                </a:ext>
              </a:extLst>
            </p:cNvPr>
            <p:cNvSpPr/>
            <p:nvPr/>
          </p:nvSpPr>
          <p:spPr>
            <a:xfrm flipH="1">
              <a:off x="-469604" y="362120"/>
              <a:ext cx="469603" cy="0"/>
            </a:xfrm>
            <a:prstGeom prst="line">
              <a:avLst/>
            </a:prstGeom>
            <a:noFill/>
            <a:ln w="38100" cap="flat">
              <a:solidFill>
                <a:schemeClr val="accent1">
                  <a:lumMod val="75000"/>
                </a:schemeClr>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0" name="abstract type">
              <a:extLst>
                <a:ext uri="{FF2B5EF4-FFF2-40B4-BE49-F238E27FC236}">
                  <a16:creationId xmlns:a16="http://schemas.microsoft.com/office/drawing/2014/main" id="{E2513247-AE51-497E-3101-FA8A7F251239}"/>
                </a:ext>
              </a:extLst>
            </p:cNvPr>
            <p:cNvSpPr/>
            <p:nvPr/>
          </p:nvSpPr>
          <p:spPr>
            <a:xfrm>
              <a:off x="-3567488" y="75820"/>
              <a:ext cx="3095035" cy="71813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r">
                <a:defRPr sz="2100" b="0">
                  <a:solidFill>
                    <a:schemeClr val="accent6"/>
                  </a:solidFill>
                  <a:latin typeface="+mn-lt"/>
                  <a:ea typeface="+mn-ea"/>
                  <a:cs typeface="+mn-cs"/>
                  <a:sym typeface="Helvetica Neue Medium"/>
                </a:defRPr>
              </a:lvl1pPr>
            </a:lstStyle>
            <a:p>
              <a:r>
                <a:rPr lang="en-US" sz="2000" dirty="0">
                  <a:solidFill>
                    <a:schemeClr val="accent1">
                      <a:lumMod val="75000"/>
                    </a:schemeClr>
                  </a:solidFill>
                </a:rPr>
                <a:t>generate function specification</a:t>
              </a:r>
            </a:p>
          </p:txBody>
        </p:sp>
      </p:grpSp>
      <p:sp>
        <p:nvSpPr>
          <p:cNvPr id="2" name="Slide Number Placeholder 1">
            <a:extLst>
              <a:ext uri="{FF2B5EF4-FFF2-40B4-BE49-F238E27FC236}">
                <a16:creationId xmlns:a16="http://schemas.microsoft.com/office/drawing/2014/main" id="{550B3E7B-6E67-ED2A-06B3-0CE575903352}"/>
              </a:ext>
            </a:extLst>
          </p:cNvPr>
          <p:cNvSpPr>
            <a:spLocks noGrp="1"/>
          </p:cNvSpPr>
          <p:nvPr>
            <p:ph type="sldNum" sz="quarter" idx="2"/>
          </p:nvPr>
        </p:nvSpPr>
        <p:spPr/>
        <p:txBody>
          <a:bodyPr/>
          <a:lstStyle/>
          <a:p>
            <a:fld id="{86CB4B4D-7CA3-9044-876B-883B54F8677D}" type="slidenum">
              <a:rPr lang="en-US" smtClean="0"/>
              <a:t>12</a:t>
            </a:fld>
            <a:endParaRPr lang="en-US"/>
          </a:p>
        </p:txBody>
      </p:sp>
    </p:spTree>
    <p:extLst>
      <p:ext uri="{BB962C8B-B14F-4D97-AF65-F5344CB8AC3E}">
        <p14:creationId xmlns:p14="http://schemas.microsoft.com/office/powerpoint/2010/main" val="15689266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7B699A-0517-CE95-126D-A5572C9A67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D733CF-414D-323E-F453-00BF53905D78}"/>
              </a:ext>
            </a:extLst>
          </p:cNvPr>
          <p:cNvSpPr>
            <a:spLocks noGrp="1"/>
          </p:cNvSpPr>
          <p:nvPr>
            <p:ph type="title"/>
          </p:nvPr>
        </p:nvSpPr>
        <p:spPr>
          <a:xfrm>
            <a:off x="952500" y="254000"/>
            <a:ext cx="11099800" cy="1039530"/>
          </a:xfrm>
        </p:spPr>
        <p:txBody>
          <a:bodyPr>
            <a:normAutofit/>
          </a:bodyPr>
          <a:lstStyle/>
          <a:p>
            <a:r>
              <a:rPr lang="en-US" sz="4000" b="1" dirty="0">
                <a:solidFill>
                  <a:schemeClr val="accent1">
                    <a:lumMod val="75000"/>
                  </a:schemeClr>
                </a:solidFill>
              </a:rPr>
              <a:t>monolithic</a:t>
            </a:r>
            <a:r>
              <a:rPr lang="en-US" sz="4000" dirty="0"/>
              <a:t> vs. distilled generation</a:t>
            </a:r>
          </a:p>
        </p:txBody>
      </p:sp>
      <p:sp>
        <p:nvSpPr>
          <p:cNvPr id="3" name="Slide Number Placeholder 2">
            <a:extLst>
              <a:ext uri="{FF2B5EF4-FFF2-40B4-BE49-F238E27FC236}">
                <a16:creationId xmlns:a16="http://schemas.microsoft.com/office/drawing/2014/main" id="{E697FC1F-5F29-9EC8-943C-DEA0D0D5F9F4}"/>
              </a:ext>
            </a:extLst>
          </p:cNvPr>
          <p:cNvSpPr>
            <a:spLocks noGrp="1"/>
          </p:cNvSpPr>
          <p:nvPr>
            <p:ph type="sldNum" sz="quarter" idx="2"/>
          </p:nvPr>
        </p:nvSpPr>
        <p:spPr/>
        <p:txBody>
          <a:bodyPr/>
          <a:lstStyle/>
          <a:p>
            <a:fld id="{86CB4B4D-7CA3-9044-876B-883B54F8677D}" type="slidenum">
              <a:rPr lang="en-US" smtClean="0"/>
              <a:t>13</a:t>
            </a:fld>
            <a:endParaRPr lang="en-US"/>
          </a:p>
        </p:txBody>
      </p:sp>
      <p:grpSp>
        <p:nvGrpSpPr>
          <p:cNvPr id="11" name="Group">
            <a:extLst>
              <a:ext uri="{FF2B5EF4-FFF2-40B4-BE49-F238E27FC236}">
                <a16:creationId xmlns:a16="http://schemas.microsoft.com/office/drawing/2014/main" id="{A09D2113-00C6-DFF4-C176-DB3063CADA08}"/>
              </a:ext>
            </a:extLst>
          </p:cNvPr>
          <p:cNvGrpSpPr/>
          <p:nvPr/>
        </p:nvGrpSpPr>
        <p:grpSpPr>
          <a:xfrm rot="723990">
            <a:off x="3359697" y="6835451"/>
            <a:ext cx="5501290" cy="1262228"/>
            <a:chOff x="-1" y="1819162"/>
            <a:chExt cx="5501288" cy="1262228"/>
          </a:xfrm>
        </p:grpSpPr>
        <p:sp>
          <p:nvSpPr>
            <p:cNvPr id="12" name="Connection Line">
              <a:extLst>
                <a:ext uri="{FF2B5EF4-FFF2-40B4-BE49-F238E27FC236}">
                  <a16:creationId xmlns:a16="http://schemas.microsoft.com/office/drawing/2014/main" id="{E5788969-9EA9-8278-5CCE-1C2711E383EB}"/>
                </a:ext>
              </a:extLst>
            </p:cNvPr>
            <p:cNvSpPr/>
            <p:nvPr/>
          </p:nvSpPr>
          <p:spPr>
            <a:xfrm>
              <a:off x="-1" y="1819162"/>
              <a:ext cx="5501288" cy="45719"/>
            </a:xfrm>
            <a:custGeom>
              <a:avLst/>
              <a:gdLst/>
              <a:ahLst/>
              <a:cxnLst>
                <a:cxn ang="0">
                  <a:pos x="wd2" y="hd2"/>
                </a:cxn>
                <a:cxn ang="5400000">
                  <a:pos x="wd2" y="hd2"/>
                </a:cxn>
                <a:cxn ang="10800000">
                  <a:pos x="wd2" y="hd2"/>
                </a:cxn>
                <a:cxn ang="16200000">
                  <a:pos x="wd2" y="hd2"/>
                </a:cxn>
              </a:cxnLst>
              <a:rect l="0" t="0" r="r" b="b"/>
              <a:pathLst>
                <a:path w="21600" h="16201" extrusionOk="0">
                  <a:moveTo>
                    <a:pt x="0" y="0"/>
                  </a:moveTo>
                  <a:cubicBezTo>
                    <a:pt x="6877" y="21421"/>
                    <a:pt x="14077" y="21600"/>
                    <a:pt x="21600" y="536"/>
                  </a:cubicBezTo>
                </a:path>
              </a:pathLst>
            </a:custGeom>
            <a:noFill/>
            <a:ln w="63500" cap="flat">
              <a:solidFill>
                <a:srgbClr val="FF8D00"/>
              </a:solidFill>
              <a:prstDash val="solid"/>
              <a:miter lim="400000"/>
              <a:tailEnd type="triangle" w="med" len="med"/>
              <a:extLst>
                <a:ext uri="{C807C97D-BFC1-408E-A445-0C87EB9F89A2}">
                  <ask:lineSketchStyleProps xmlns:ask="http://schemas.microsoft.com/office/drawing/2018/sketchyshapes" sd="1219033472">
                    <a:custGeom>
                      <a:avLst/>
                      <a:gdLst>
                        <a:gd name="connsiteX0" fmla="*/ 0 w 5959678"/>
                        <a:gd name="connsiteY0" fmla="*/ 0 h 967816"/>
                        <a:gd name="connsiteX1" fmla="*/ 5959678 w 5959678"/>
                        <a:gd name="connsiteY1" fmla="*/ 32019 h 967816"/>
                      </a:gdLst>
                      <a:ahLst/>
                      <a:cxnLst>
                        <a:cxn ang="0">
                          <a:pos x="connsiteX0" y="connsiteY0"/>
                        </a:cxn>
                        <a:cxn ang="0">
                          <a:pos x="connsiteX1" y="connsiteY1"/>
                        </a:cxn>
                      </a:cxnLst>
                      <a:rect l="l" t="t" r="r" b="b"/>
                      <a:pathLst>
                        <a:path w="5959678" h="967816" extrusionOk="0">
                          <a:moveTo>
                            <a:pt x="0" y="0"/>
                          </a:moveTo>
                          <a:cubicBezTo>
                            <a:pt x="1726550" y="1174239"/>
                            <a:pt x="3614445" y="1391509"/>
                            <a:pt x="5959678" y="32019"/>
                          </a:cubicBezTo>
                        </a:path>
                      </a:pathLst>
                    </a:custGeom>
                    <ask:type>
                      <ask:lineSketchNone/>
                    </ask:type>
                  </ask:lineSketchStyleProps>
                </a:ext>
              </a:extLst>
            </a:ln>
            <a:effectLst/>
          </p:spPr>
          <p:txBody>
            <a:bodyPr/>
            <a:lstStyle/>
            <a:p>
              <a:endParaRPr dirty="0"/>
            </a:p>
          </p:txBody>
        </p:sp>
        <p:sp>
          <p:nvSpPr>
            <p:cNvPr id="13" name="CertiCoq">
              <a:extLst>
                <a:ext uri="{FF2B5EF4-FFF2-40B4-BE49-F238E27FC236}">
                  <a16:creationId xmlns:a16="http://schemas.microsoft.com/office/drawing/2014/main" id="{533A3131-2C00-EFDE-5FE2-C3741CB17DEF}"/>
                </a:ext>
              </a:extLst>
            </p:cNvPr>
            <p:cNvSpPr/>
            <p:nvPr/>
          </p:nvSpPr>
          <p:spPr>
            <a:xfrm rot="20876010">
              <a:off x="38195" y="2517133"/>
              <a:ext cx="5365987" cy="564257"/>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3300">
                  <a:solidFill>
                    <a:schemeClr val="accent3">
                      <a:hueOff val="362282"/>
                      <a:satOff val="31803"/>
                      <a:lumOff val="-18242"/>
                    </a:schemeClr>
                  </a:solidFill>
                </a:defRPr>
              </a:lvl1pPr>
            </a:lstStyle>
            <a:p>
              <a:r>
                <a:rPr lang="en-US" sz="3000" dirty="0">
                  <a:solidFill>
                    <a:srgbClr val="FF8D00"/>
                  </a:solidFill>
                </a:rPr>
                <a:t>writing by hand</a:t>
              </a:r>
              <a:endParaRPr sz="3000" dirty="0">
                <a:solidFill>
                  <a:srgbClr val="FF8D00"/>
                </a:solidFill>
              </a:endParaRPr>
            </a:p>
          </p:txBody>
        </p:sp>
      </p:grpSp>
      <p:sp>
        <p:nvSpPr>
          <p:cNvPr id="17" name="TextBox 16">
            <a:extLst>
              <a:ext uri="{FF2B5EF4-FFF2-40B4-BE49-F238E27FC236}">
                <a16:creationId xmlns:a16="http://schemas.microsoft.com/office/drawing/2014/main" id="{21CC9E91-0E8C-8A3B-9F63-4299DC435B29}"/>
              </a:ext>
            </a:extLst>
          </p:cNvPr>
          <p:cNvSpPr txBox="1"/>
          <p:nvPr/>
        </p:nvSpPr>
        <p:spPr>
          <a:xfrm>
            <a:off x="5683" y="6026909"/>
            <a:ext cx="4324632"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chemeClr val="accent1">
                    <a:lumMod val="75000"/>
                  </a:schemeClr>
                </a:solidFill>
                <a:effectLst/>
                <a:uFillTx/>
                <a:latin typeface="Helvetica Neue"/>
                <a:ea typeface="Helvetica Neue"/>
                <a:cs typeface="Helvetica Neue"/>
                <a:sym typeface="Helvetica Neue"/>
              </a:rPr>
              <a:t>foreign types</a:t>
            </a:r>
          </a:p>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chemeClr val="accent1">
                    <a:lumMod val="75000"/>
                  </a:schemeClr>
                </a:solidFill>
                <a:effectLst/>
                <a:uFillTx/>
                <a:latin typeface="Helvetica Neue"/>
                <a:ea typeface="Helvetica Neue"/>
                <a:cs typeface="Helvetica Neue"/>
                <a:sym typeface="Helvetica Neue"/>
              </a:rPr>
              <a:t>and functions</a:t>
            </a:r>
          </a:p>
        </p:txBody>
      </p:sp>
      <p:sp>
        <p:nvSpPr>
          <p:cNvPr id="18" name="TextBox 17">
            <a:extLst>
              <a:ext uri="{FF2B5EF4-FFF2-40B4-BE49-F238E27FC236}">
                <a16:creationId xmlns:a16="http://schemas.microsoft.com/office/drawing/2014/main" id="{5E4E516D-BF8B-ABD9-F690-336FF3BDC76D}"/>
              </a:ext>
            </a:extLst>
          </p:cNvPr>
          <p:cNvSpPr txBox="1"/>
          <p:nvPr/>
        </p:nvSpPr>
        <p:spPr>
          <a:xfrm>
            <a:off x="9227372" y="4683696"/>
            <a:ext cx="3120151"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chemeClr val="accent1">
                    <a:lumMod val="75000"/>
                  </a:schemeClr>
                </a:solidFill>
                <a:effectLst/>
                <a:uFillTx/>
                <a:latin typeface="Helvetica Neue"/>
                <a:ea typeface="Helvetica Neue"/>
                <a:cs typeface="Helvetica Neue"/>
                <a:sym typeface="Helvetica Neue"/>
              </a:rPr>
              <a:t>VST specifications</a:t>
            </a:r>
          </a:p>
        </p:txBody>
      </p:sp>
      <p:sp>
        <p:nvSpPr>
          <p:cNvPr id="21" name="TextBox 20">
            <a:extLst>
              <a:ext uri="{FF2B5EF4-FFF2-40B4-BE49-F238E27FC236}">
                <a16:creationId xmlns:a16="http://schemas.microsoft.com/office/drawing/2014/main" id="{B82C82C3-CDA3-0002-0B06-156592280DB8}"/>
              </a:ext>
            </a:extLst>
          </p:cNvPr>
          <p:cNvSpPr txBox="1"/>
          <p:nvPr/>
        </p:nvSpPr>
        <p:spPr>
          <a:xfrm>
            <a:off x="530897" y="1537308"/>
            <a:ext cx="7911354"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i="0" u="none" strike="noStrike" cap="none" spc="0" normalizeH="0" baseline="0" dirty="0">
                <a:ln>
                  <a:noFill/>
                </a:ln>
                <a:solidFill>
                  <a:srgbClr val="CB2A7A"/>
                </a:solidFill>
                <a:effectLst/>
                <a:uFillTx/>
                <a:sym typeface="Helvetica Neue"/>
              </a:rPr>
              <a:t>Problems</a:t>
            </a:r>
            <a:endParaRPr kumimoji="0" lang="en-US" b="0" i="0" u="none" strike="noStrike" cap="none" spc="0" normalizeH="0" baseline="0" dirty="0">
              <a:ln>
                <a:noFill/>
              </a:ln>
              <a:solidFill>
                <a:srgbClr val="CB2A7A"/>
              </a:solidFill>
              <a:effectLst/>
              <a:uFillTx/>
              <a:sym typeface="Helvetica Neue"/>
            </a:endParaRPr>
          </a:p>
          <a:p>
            <a:pPr lvl="2" indent="0" algn="l"/>
            <a:r>
              <a:rPr kumimoji="0" lang="en-US" b="0" i="0" u="none" strike="noStrike" cap="none" spc="0" normalizeH="0" baseline="0" dirty="0">
                <a:ln>
                  <a:noFill/>
                </a:ln>
                <a:solidFill>
                  <a:srgbClr val="CB2A7A"/>
                </a:solidFill>
                <a:effectLst/>
                <a:uFillTx/>
                <a:sym typeface="Helvetica Neue"/>
              </a:rPr>
              <a:t>1. </a:t>
            </a:r>
            <a:r>
              <a:rPr kumimoji="0" lang="en-US" b="0" i="0" u="none" strike="noStrike" cap="none" spc="0" normalizeH="0" baseline="0" dirty="0" err="1">
                <a:ln>
                  <a:noFill/>
                </a:ln>
                <a:solidFill>
                  <a:srgbClr val="CB2A7A"/>
                </a:solidFill>
                <a:effectLst/>
                <a:uFillTx/>
                <a:sym typeface="Helvetica Neue"/>
              </a:rPr>
              <a:t>MetaCoq</a:t>
            </a:r>
            <a:r>
              <a:rPr kumimoji="0" lang="en-US" b="0" i="0" u="none" strike="noStrike" cap="none" spc="0" normalizeH="0" dirty="0">
                <a:ln>
                  <a:noFill/>
                </a:ln>
                <a:solidFill>
                  <a:srgbClr val="CB2A7A"/>
                </a:solidFill>
                <a:effectLst/>
                <a:uFillTx/>
                <a:sym typeface="Helvetica Neue"/>
              </a:rPr>
              <a:t> </a:t>
            </a:r>
            <a:r>
              <a:rPr kumimoji="0" lang="en-US" b="0" i="0" u="none" strike="noStrike" cap="none" spc="0" normalizeH="0" baseline="0" dirty="0">
                <a:ln>
                  <a:noFill/>
                </a:ln>
                <a:solidFill>
                  <a:srgbClr val="CB2A7A"/>
                </a:solidFill>
                <a:effectLst/>
                <a:uFillTx/>
                <a:sym typeface="Helvetica Neue"/>
              </a:rPr>
              <a:t>is "</a:t>
            </a:r>
            <a:r>
              <a:rPr kumimoji="0" lang="en-US" i="0" u="none" strike="noStrike" cap="none" spc="0" normalizeH="0" baseline="0" dirty="0">
                <a:ln>
                  <a:noFill/>
                </a:ln>
                <a:solidFill>
                  <a:srgbClr val="CB2A7A"/>
                </a:solidFill>
                <a:effectLst/>
                <a:uFillTx/>
                <a:sym typeface="Helvetica Neue"/>
              </a:rPr>
              <a:t>low level</a:t>
            </a:r>
            <a:r>
              <a:rPr kumimoji="0" lang="en-US" b="0" i="0" u="none" strike="noStrike" cap="none" spc="0" normalizeH="0" baseline="0" dirty="0">
                <a:ln>
                  <a:noFill/>
                </a:ln>
                <a:solidFill>
                  <a:srgbClr val="CB2A7A"/>
                </a:solidFill>
                <a:effectLst/>
                <a:uFillTx/>
                <a:sym typeface="Helvetica Neue"/>
              </a:rPr>
              <a:t>" by design.</a:t>
            </a:r>
            <a:endParaRPr lang="en-US" b="0" dirty="0">
              <a:solidFill>
                <a:srgbClr val="CB2A7A"/>
              </a:solidFill>
            </a:endParaRPr>
          </a:p>
          <a:p>
            <a:pPr lvl="4" indent="0" algn="l"/>
            <a:r>
              <a:rPr lang="en-US" b="0" dirty="0">
                <a:solidFill>
                  <a:srgbClr val="CB2A7A"/>
                </a:solidFill>
              </a:rPr>
              <a:t>2. Metaprograms are </a:t>
            </a:r>
            <a:r>
              <a:rPr lang="en-US" dirty="0">
                <a:solidFill>
                  <a:srgbClr val="CB2A7A"/>
                </a:solidFill>
              </a:rPr>
              <a:t>harder</a:t>
            </a:r>
            <a:r>
              <a:rPr lang="en-US" b="0" dirty="0">
                <a:solidFill>
                  <a:srgbClr val="CB2A7A"/>
                </a:solidFill>
              </a:rPr>
              <a:t> to reason about!</a:t>
            </a:r>
          </a:p>
          <a:p>
            <a:pPr lvl="4" indent="0" algn="l"/>
            <a:r>
              <a:rPr lang="en-US" b="0" dirty="0">
                <a:solidFill>
                  <a:srgbClr val="CB2A7A"/>
                </a:solidFill>
              </a:rPr>
              <a:t>3. Requires a much deeper understanding of the system.</a:t>
            </a:r>
          </a:p>
        </p:txBody>
      </p:sp>
      <p:grpSp>
        <p:nvGrpSpPr>
          <p:cNvPr id="24" name="Group 23">
            <a:extLst>
              <a:ext uri="{FF2B5EF4-FFF2-40B4-BE49-F238E27FC236}">
                <a16:creationId xmlns:a16="http://schemas.microsoft.com/office/drawing/2014/main" id="{AE4C898E-6DE1-BCF3-6EE8-328CA0A74013}"/>
              </a:ext>
            </a:extLst>
          </p:cNvPr>
          <p:cNvGrpSpPr/>
          <p:nvPr/>
        </p:nvGrpSpPr>
        <p:grpSpPr>
          <a:xfrm>
            <a:off x="1851740" y="5433346"/>
            <a:ext cx="632517" cy="482409"/>
            <a:chOff x="2454442" y="5089443"/>
            <a:chExt cx="632517" cy="482409"/>
          </a:xfrm>
        </p:grpSpPr>
        <p:cxnSp>
          <p:nvCxnSpPr>
            <p:cNvPr id="15" name="Straight Connector 14">
              <a:extLst>
                <a:ext uri="{FF2B5EF4-FFF2-40B4-BE49-F238E27FC236}">
                  <a16:creationId xmlns:a16="http://schemas.microsoft.com/office/drawing/2014/main" id="{E69C48F7-A1B3-A08C-BB65-A5D25324FB8F}"/>
                </a:ext>
              </a:extLst>
            </p:cNvPr>
            <p:cNvCxnSpPr/>
            <p:nvPr/>
          </p:nvCxnSpPr>
          <p:spPr>
            <a:xfrm flipH="1">
              <a:off x="2454442" y="5089443"/>
              <a:ext cx="632517"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6" name="Straight Connector 15">
              <a:extLst>
                <a:ext uri="{FF2B5EF4-FFF2-40B4-BE49-F238E27FC236}">
                  <a16:creationId xmlns:a16="http://schemas.microsoft.com/office/drawing/2014/main" id="{8E40BFAF-4139-F7EA-6FB2-9732F0C330AC}"/>
                </a:ext>
              </a:extLst>
            </p:cNvPr>
            <p:cNvCxnSpPr>
              <a:cxnSpLocks/>
            </p:cNvCxnSpPr>
            <p:nvPr/>
          </p:nvCxnSpPr>
          <p:spPr>
            <a:xfrm flipH="1">
              <a:off x="2454442" y="5248718"/>
              <a:ext cx="501889"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9" name="Straight Connector 18">
              <a:extLst>
                <a:ext uri="{FF2B5EF4-FFF2-40B4-BE49-F238E27FC236}">
                  <a16:creationId xmlns:a16="http://schemas.microsoft.com/office/drawing/2014/main" id="{A1975D9B-5482-5063-84DD-1D332C19E227}"/>
                </a:ext>
              </a:extLst>
            </p:cNvPr>
            <p:cNvCxnSpPr/>
            <p:nvPr/>
          </p:nvCxnSpPr>
          <p:spPr>
            <a:xfrm flipH="1">
              <a:off x="2454442" y="5406847"/>
              <a:ext cx="632517"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0" name="Straight Connector 19">
              <a:extLst>
                <a:ext uri="{FF2B5EF4-FFF2-40B4-BE49-F238E27FC236}">
                  <a16:creationId xmlns:a16="http://schemas.microsoft.com/office/drawing/2014/main" id="{90942555-CF42-6D2B-9309-A8FBB920B80A}"/>
                </a:ext>
              </a:extLst>
            </p:cNvPr>
            <p:cNvCxnSpPr>
              <a:cxnSpLocks/>
            </p:cNvCxnSpPr>
            <p:nvPr/>
          </p:nvCxnSpPr>
          <p:spPr>
            <a:xfrm flipH="1">
              <a:off x="2454442" y="5571852"/>
              <a:ext cx="226881"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grpSp>
        <p:nvGrpSpPr>
          <p:cNvPr id="50" name="Group 49">
            <a:extLst>
              <a:ext uri="{FF2B5EF4-FFF2-40B4-BE49-F238E27FC236}">
                <a16:creationId xmlns:a16="http://schemas.microsoft.com/office/drawing/2014/main" id="{329AEC40-B13E-65DD-BB99-A2ED165E08E2}"/>
              </a:ext>
            </a:extLst>
          </p:cNvPr>
          <p:cNvGrpSpPr/>
          <p:nvPr/>
        </p:nvGrpSpPr>
        <p:grpSpPr>
          <a:xfrm>
            <a:off x="10053993" y="3318689"/>
            <a:ext cx="1466907" cy="1194363"/>
            <a:chOff x="10129535" y="2300054"/>
            <a:chExt cx="1466907" cy="1194363"/>
          </a:xfrm>
        </p:grpSpPr>
        <p:grpSp>
          <p:nvGrpSpPr>
            <p:cNvPr id="25" name="Group 24">
              <a:extLst>
                <a:ext uri="{FF2B5EF4-FFF2-40B4-BE49-F238E27FC236}">
                  <a16:creationId xmlns:a16="http://schemas.microsoft.com/office/drawing/2014/main" id="{F363B7AD-4EC4-628F-82D6-D4203584D0C0}"/>
                </a:ext>
              </a:extLst>
            </p:cNvPr>
            <p:cNvGrpSpPr/>
            <p:nvPr/>
          </p:nvGrpSpPr>
          <p:grpSpPr>
            <a:xfrm>
              <a:off x="10129536" y="2304707"/>
              <a:ext cx="632517" cy="482409"/>
              <a:chOff x="2454442" y="5089443"/>
              <a:chExt cx="632517" cy="482409"/>
            </a:xfrm>
          </p:grpSpPr>
          <p:cxnSp>
            <p:nvCxnSpPr>
              <p:cNvPr id="26" name="Straight Connector 25">
                <a:extLst>
                  <a:ext uri="{FF2B5EF4-FFF2-40B4-BE49-F238E27FC236}">
                    <a16:creationId xmlns:a16="http://schemas.microsoft.com/office/drawing/2014/main" id="{01F782E3-20DC-9DB7-B0A6-73D45473FFBE}"/>
                  </a:ext>
                </a:extLst>
              </p:cNvPr>
              <p:cNvCxnSpPr/>
              <p:nvPr/>
            </p:nvCxnSpPr>
            <p:spPr>
              <a:xfrm flipH="1">
                <a:off x="2454442" y="5089443"/>
                <a:ext cx="632517"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a:extLst>
                  <a:ext uri="{FF2B5EF4-FFF2-40B4-BE49-F238E27FC236}">
                    <a16:creationId xmlns:a16="http://schemas.microsoft.com/office/drawing/2014/main" id="{CD1E345F-2E5B-E17F-DF00-689AB426D921}"/>
                  </a:ext>
                </a:extLst>
              </p:cNvPr>
              <p:cNvCxnSpPr>
                <a:cxnSpLocks/>
              </p:cNvCxnSpPr>
              <p:nvPr/>
            </p:nvCxnSpPr>
            <p:spPr>
              <a:xfrm flipH="1">
                <a:off x="2454442" y="5248718"/>
                <a:ext cx="501889"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8" name="Straight Connector 27">
                <a:extLst>
                  <a:ext uri="{FF2B5EF4-FFF2-40B4-BE49-F238E27FC236}">
                    <a16:creationId xmlns:a16="http://schemas.microsoft.com/office/drawing/2014/main" id="{512BC48A-C6CB-EC94-C790-1DBD776ADC8B}"/>
                  </a:ext>
                </a:extLst>
              </p:cNvPr>
              <p:cNvCxnSpPr/>
              <p:nvPr/>
            </p:nvCxnSpPr>
            <p:spPr>
              <a:xfrm flipH="1">
                <a:off x="2454442" y="5406847"/>
                <a:ext cx="632517"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9" name="Straight Connector 28">
                <a:extLst>
                  <a:ext uri="{FF2B5EF4-FFF2-40B4-BE49-F238E27FC236}">
                    <a16:creationId xmlns:a16="http://schemas.microsoft.com/office/drawing/2014/main" id="{2E43A080-AD07-EB7C-EA57-2D0EA1F42E3D}"/>
                  </a:ext>
                </a:extLst>
              </p:cNvPr>
              <p:cNvCxnSpPr>
                <a:cxnSpLocks/>
              </p:cNvCxnSpPr>
              <p:nvPr/>
            </p:nvCxnSpPr>
            <p:spPr>
              <a:xfrm flipH="1">
                <a:off x="2454442" y="5571852"/>
                <a:ext cx="226881"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grpSp>
          <p:nvGrpSpPr>
            <p:cNvPr id="30" name="Group 29">
              <a:extLst>
                <a:ext uri="{FF2B5EF4-FFF2-40B4-BE49-F238E27FC236}">
                  <a16:creationId xmlns:a16="http://schemas.microsoft.com/office/drawing/2014/main" id="{460E0774-B0B2-03C9-BC62-03EDEDE11F83}"/>
                </a:ext>
              </a:extLst>
            </p:cNvPr>
            <p:cNvGrpSpPr/>
            <p:nvPr/>
          </p:nvGrpSpPr>
          <p:grpSpPr>
            <a:xfrm>
              <a:off x="10129535" y="3012008"/>
              <a:ext cx="632517" cy="482409"/>
              <a:chOff x="2454442" y="5089443"/>
              <a:chExt cx="632517" cy="482409"/>
            </a:xfrm>
          </p:grpSpPr>
          <p:cxnSp>
            <p:nvCxnSpPr>
              <p:cNvPr id="31" name="Straight Connector 30">
                <a:extLst>
                  <a:ext uri="{FF2B5EF4-FFF2-40B4-BE49-F238E27FC236}">
                    <a16:creationId xmlns:a16="http://schemas.microsoft.com/office/drawing/2014/main" id="{2D2B29C8-A33F-DB02-1552-15E55175831C}"/>
                  </a:ext>
                </a:extLst>
              </p:cNvPr>
              <p:cNvCxnSpPr/>
              <p:nvPr/>
            </p:nvCxnSpPr>
            <p:spPr>
              <a:xfrm flipH="1">
                <a:off x="2454442" y="5089443"/>
                <a:ext cx="632517"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id="{A5FF6C81-E849-FCD3-9412-0CAB905E69BF}"/>
                  </a:ext>
                </a:extLst>
              </p:cNvPr>
              <p:cNvCxnSpPr>
                <a:cxnSpLocks/>
              </p:cNvCxnSpPr>
              <p:nvPr/>
            </p:nvCxnSpPr>
            <p:spPr>
              <a:xfrm flipH="1">
                <a:off x="2454442" y="5248718"/>
                <a:ext cx="501889"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id="{0FBB3272-8328-84AD-70AF-4E41078C6295}"/>
                  </a:ext>
                </a:extLst>
              </p:cNvPr>
              <p:cNvCxnSpPr/>
              <p:nvPr/>
            </p:nvCxnSpPr>
            <p:spPr>
              <a:xfrm flipH="1">
                <a:off x="2454442" y="5406847"/>
                <a:ext cx="632517"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id="{B604AF18-4899-0227-BE47-5D2B83222C9C}"/>
                  </a:ext>
                </a:extLst>
              </p:cNvPr>
              <p:cNvCxnSpPr>
                <a:cxnSpLocks/>
              </p:cNvCxnSpPr>
              <p:nvPr/>
            </p:nvCxnSpPr>
            <p:spPr>
              <a:xfrm flipH="1">
                <a:off x="2454442" y="5571852"/>
                <a:ext cx="226881"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grpSp>
          <p:nvGrpSpPr>
            <p:cNvPr id="35" name="Group 34">
              <a:extLst>
                <a:ext uri="{FF2B5EF4-FFF2-40B4-BE49-F238E27FC236}">
                  <a16:creationId xmlns:a16="http://schemas.microsoft.com/office/drawing/2014/main" id="{30EE2C9F-B9A7-69C3-CC3C-F5085C9F51DC}"/>
                </a:ext>
              </a:extLst>
            </p:cNvPr>
            <p:cNvGrpSpPr/>
            <p:nvPr/>
          </p:nvGrpSpPr>
          <p:grpSpPr>
            <a:xfrm>
              <a:off x="10963925" y="2300054"/>
              <a:ext cx="632517" cy="482409"/>
              <a:chOff x="3288832" y="3687981"/>
              <a:chExt cx="632517" cy="482409"/>
            </a:xfrm>
          </p:grpSpPr>
          <p:cxnSp>
            <p:nvCxnSpPr>
              <p:cNvPr id="36" name="Straight Connector 35">
                <a:extLst>
                  <a:ext uri="{FF2B5EF4-FFF2-40B4-BE49-F238E27FC236}">
                    <a16:creationId xmlns:a16="http://schemas.microsoft.com/office/drawing/2014/main" id="{65C1E126-B28F-AC03-EC2C-88F5910C5D2E}"/>
                  </a:ext>
                </a:extLst>
              </p:cNvPr>
              <p:cNvCxnSpPr/>
              <p:nvPr/>
            </p:nvCxnSpPr>
            <p:spPr>
              <a:xfrm flipH="1">
                <a:off x="3288832" y="3687981"/>
                <a:ext cx="632517"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7" name="Straight Connector 36">
                <a:extLst>
                  <a:ext uri="{FF2B5EF4-FFF2-40B4-BE49-F238E27FC236}">
                    <a16:creationId xmlns:a16="http://schemas.microsoft.com/office/drawing/2014/main" id="{A209DC61-2555-37EF-C66A-9A16309DB136}"/>
                  </a:ext>
                </a:extLst>
              </p:cNvPr>
              <p:cNvCxnSpPr>
                <a:cxnSpLocks/>
              </p:cNvCxnSpPr>
              <p:nvPr/>
            </p:nvCxnSpPr>
            <p:spPr>
              <a:xfrm flipH="1">
                <a:off x="3288832" y="3847256"/>
                <a:ext cx="501889"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8" name="Straight Connector 37">
                <a:extLst>
                  <a:ext uri="{FF2B5EF4-FFF2-40B4-BE49-F238E27FC236}">
                    <a16:creationId xmlns:a16="http://schemas.microsoft.com/office/drawing/2014/main" id="{1316E313-E3CD-2957-5F05-D833655D45E9}"/>
                  </a:ext>
                </a:extLst>
              </p:cNvPr>
              <p:cNvCxnSpPr/>
              <p:nvPr/>
            </p:nvCxnSpPr>
            <p:spPr>
              <a:xfrm flipH="1">
                <a:off x="3288832" y="4005385"/>
                <a:ext cx="632517"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9" name="Straight Connector 38">
                <a:extLst>
                  <a:ext uri="{FF2B5EF4-FFF2-40B4-BE49-F238E27FC236}">
                    <a16:creationId xmlns:a16="http://schemas.microsoft.com/office/drawing/2014/main" id="{66417169-C4D1-9118-A955-14E8A54EF129}"/>
                  </a:ext>
                </a:extLst>
              </p:cNvPr>
              <p:cNvCxnSpPr>
                <a:cxnSpLocks/>
              </p:cNvCxnSpPr>
              <p:nvPr/>
            </p:nvCxnSpPr>
            <p:spPr>
              <a:xfrm flipH="1">
                <a:off x="3288832" y="4170390"/>
                <a:ext cx="226881"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grpSp>
          <p:nvGrpSpPr>
            <p:cNvPr id="40" name="Group 39">
              <a:extLst>
                <a:ext uri="{FF2B5EF4-FFF2-40B4-BE49-F238E27FC236}">
                  <a16:creationId xmlns:a16="http://schemas.microsoft.com/office/drawing/2014/main" id="{DC3964C4-0270-D470-10FF-DF1D9223EC23}"/>
                </a:ext>
              </a:extLst>
            </p:cNvPr>
            <p:cNvGrpSpPr/>
            <p:nvPr/>
          </p:nvGrpSpPr>
          <p:grpSpPr>
            <a:xfrm>
              <a:off x="10963925" y="3012008"/>
              <a:ext cx="632517" cy="482409"/>
              <a:chOff x="3288832" y="3687981"/>
              <a:chExt cx="632517" cy="482409"/>
            </a:xfrm>
          </p:grpSpPr>
          <p:cxnSp>
            <p:nvCxnSpPr>
              <p:cNvPr id="41" name="Straight Connector 40">
                <a:extLst>
                  <a:ext uri="{FF2B5EF4-FFF2-40B4-BE49-F238E27FC236}">
                    <a16:creationId xmlns:a16="http://schemas.microsoft.com/office/drawing/2014/main" id="{875935BA-11A6-E161-4225-2AA4FB027D43}"/>
                  </a:ext>
                </a:extLst>
              </p:cNvPr>
              <p:cNvCxnSpPr/>
              <p:nvPr/>
            </p:nvCxnSpPr>
            <p:spPr>
              <a:xfrm flipH="1">
                <a:off x="3288832" y="3687981"/>
                <a:ext cx="632517"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2" name="Straight Connector 41">
                <a:extLst>
                  <a:ext uri="{FF2B5EF4-FFF2-40B4-BE49-F238E27FC236}">
                    <a16:creationId xmlns:a16="http://schemas.microsoft.com/office/drawing/2014/main" id="{AF9C00BB-6066-E62E-CEB9-FED6F67DCA13}"/>
                  </a:ext>
                </a:extLst>
              </p:cNvPr>
              <p:cNvCxnSpPr>
                <a:cxnSpLocks/>
              </p:cNvCxnSpPr>
              <p:nvPr/>
            </p:nvCxnSpPr>
            <p:spPr>
              <a:xfrm flipH="1">
                <a:off x="3288832" y="3847256"/>
                <a:ext cx="501889"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3" name="Straight Connector 42">
                <a:extLst>
                  <a:ext uri="{FF2B5EF4-FFF2-40B4-BE49-F238E27FC236}">
                    <a16:creationId xmlns:a16="http://schemas.microsoft.com/office/drawing/2014/main" id="{4A60607C-42C4-2262-1A65-C0ED27748F71}"/>
                  </a:ext>
                </a:extLst>
              </p:cNvPr>
              <p:cNvCxnSpPr/>
              <p:nvPr/>
            </p:nvCxnSpPr>
            <p:spPr>
              <a:xfrm flipH="1">
                <a:off x="3288832" y="4005385"/>
                <a:ext cx="632517"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4" name="Straight Connector 43">
                <a:extLst>
                  <a:ext uri="{FF2B5EF4-FFF2-40B4-BE49-F238E27FC236}">
                    <a16:creationId xmlns:a16="http://schemas.microsoft.com/office/drawing/2014/main" id="{A9F965DB-59F2-F020-161B-5EDAE373BB91}"/>
                  </a:ext>
                </a:extLst>
              </p:cNvPr>
              <p:cNvCxnSpPr>
                <a:cxnSpLocks/>
              </p:cNvCxnSpPr>
              <p:nvPr/>
            </p:nvCxnSpPr>
            <p:spPr>
              <a:xfrm flipH="1">
                <a:off x="3288832" y="4170390"/>
                <a:ext cx="226881"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grpSp>
      <p:sp>
        <p:nvSpPr>
          <p:cNvPr id="51" name="TextBox 50">
            <a:extLst>
              <a:ext uri="{FF2B5EF4-FFF2-40B4-BE49-F238E27FC236}">
                <a16:creationId xmlns:a16="http://schemas.microsoft.com/office/drawing/2014/main" id="{B3E4A87D-3380-AFA7-77B3-D1ACCFA4D571}"/>
              </a:ext>
            </a:extLst>
          </p:cNvPr>
          <p:cNvSpPr txBox="1"/>
          <p:nvPr/>
        </p:nvSpPr>
        <p:spPr>
          <a:xfrm>
            <a:off x="9227372" y="7242556"/>
            <a:ext cx="3059246"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chemeClr val="accent1">
                    <a:lumMod val="75000"/>
                  </a:schemeClr>
                </a:solidFill>
                <a:effectLst/>
                <a:uFillTx/>
                <a:latin typeface="Helvetica Neue"/>
                <a:ea typeface="Helvetica Neue"/>
                <a:cs typeface="Helvetica Neue"/>
                <a:sym typeface="Helvetica Neue"/>
              </a:rPr>
              <a:t>VST proofs</a:t>
            </a:r>
          </a:p>
        </p:txBody>
      </p:sp>
      <p:grpSp>
        <p:nvGrpSpPr>
          <p:cNvPr id="52" name="Group 51">
            <a:extLst>
              <a:ext uri="{FF2B5EF4-FFF2-40B4-BE49-F238E27FC236}">
                <a16:creationId xmlns:a16="http://schemas.microsoft.com/office/drawing/2014/main" id="{47610D23-28E1-795F-DE5A-8DC4B7910C61}"/>
              </a:ext>
            </a:extLst>
          </p:cNvPr>
          <p:cNvGrpSpPr/>
          <p:nvPr/>
        </p:nvGrpSpPr>
        <p:grpSpPr>
          <a:xfrm>
            <a:off x="10023541" y="5890565"/>
            <a:ext cx="1466907" cy="1194363"/>
            <a:chOff x="10129535" y="2300054"/>
            <a:chExt cx="1466907" cy="1194363"/>
          </a:xfrm>
        </p:grpSpPr>
        <p:grpSp>
          <p:nvGrpSpPr>
            <p:cNvPr id="53" name="Group 52">
              <a:extLst>
                <a:ext uri="{FF2B5EF4-FFF2-40B4-BE49-F238E27FC236}">
                  <a16:creationId xmlns:a16="http://schemas.microsoft.com/office/drawing/2014/main" id="{69B734ED-CA77-2F4C-830E-83AEBAD2B141}"/>
                </a:ext>
              </a:extLst>
            </p:cNvPr>
            <p:cNvGrpSpPr/>
            <p:nvPr/>
          </p:nvGrpSpPr>
          <p:grpSpPr>
            <a:xfrm>
              <a:off x="10129536" y="2304707"/>
              <a:ext cx="632517" cy="482409"/>
              <a:chOff x="2454442" y="5089443"/>
              <a:chExt cx="632517" cy="482409"/>
            </a:xfrm>
          </p:grpSpPr>
          <p:cxnSp>
            <p:nvCxnSpPr>
              <p:cNvPr id="69" name="Straight Connector 68">
                <a:extLst>
                  <a:ext uri="{FF2B5EF4-FFF2-40B4-BE49-F238E27FC236}">
                    <a16:creationId xmlns:a16="http://schemas.microsoft.com/office/drawing/2014/main" id="{5092E4D7-4387-A51E-68A8-A7BB555DD7D4}"/>
                  </a:ext>
                </a:extLst>
              </p:cNvPr>
              <p:cNvCxnSpPr/>
              <p:nvPr/>
            </p:nvCxnSpPr>
            <p:spPr>
              <a:xfrm flipH="1">
                <a:off x="2454442" y="5089443"/>
                <a:ext cx="632517"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70" name="Straight Connector 69">
                <a:extLst>
                  <a:ext uri="{FF2B5EF4-FFF2-40B4-BE49-F238E27FC236}">
                    <a16:creationId xmlns:a16="http://schemas.microsoft.com/office/drawing/2014/main" id="{578A6AB7-C2AA-3540-2720-4AF74ACDA080}"/>
                  </a:ext>
                </a:extLst>
              </p:cNvPr>
              <p:cNvCxnSpPr>
                <a:cxnSpLocks/>
              </p:cNvCxnSpPr>
              <p:nvPr/>
            </p:nvCxnSpPr>
            <p:spPr>
              <a:xfrm flipH="1">
                <a:off x="2454442" y="5248718"/>
                <a:ext cx="501889"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71" name="Straight Connector 70">
                <a:extLst>
                  <a:ext uri="{FF2B5EF4-FFF2-40B4-BE49-F238E27FC236}">
                    <a16:creationId xmlns:a16="http://schemas.microsoft.com/office/drawing/2014/main" id="{6F619C5B-AE7B-E882-2EF1-DCE8A25A5399}"/>
                  </a:ext>
                </a:extLst>
              </p:cNvPr>
              <p:cNvCxnSpPr/>
              <p:nvPr/>
            </p:nvCxnSpPr>
            <p:spPr>
              <a:xfrm flipH="1">
                <a:off x="2454442" y="5406847"/>
                <a:ext cx="632517"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72" name="Straight Connector 71">
                <a:extLst>
                  <a:ext uri="{FF2B5EF4-FFF2-40B4-BE49-F238E27FC236}">
                    <a16:creationId xmlns:a16="http://schemas.microsoft.com/office/drawing/2014/main" id="{C9287E2B-65E7-B624-C7EF-8638F2EE4C1D}"/>
                  </a:ext>
                </a:extLst>
              </p:cNvPr>
              <p:cNvCxnSpPr>
                <a:cxnSpLocks/>
              </p:cNvCxnSpPr>
              <p:nvPr/>
            </p:nvCxnSpPr>
            <p:spPr>
              <a:xfrm flipH="1">
                <a:off x="2454442" y="5571852"/>
                <a:ext cx="226881"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grpSp>
          <p:nvGrpSpPr>
            <p:cNvPr id="54" name="Group 53">
              <a:extLst>
                <a:ext uri="{FF2B5EF4-FFF2-40B4-BE49-F238E27FC236}">
                  <a16:creationId xmlns:a16="http://schemas.microsoft.com/office/drawing/2014/main" id="{14B8E016-7F33-2BB3-A8F0-2BA8A5F48237}"/>
                </a:ext>
              </a:extLst>
            </p:cNvPr>
            <p:cNvGrpSpPr/>
            <p:nvPr/>
          </p:nvGrpSpPr>
          <p:grpSpPr>
            <a:xfrm>
              <a:off x="10129535" y="3012008"/>
              <a:ext cx="632517" cy="482409"/>
              <a:chOff x="2454442" y="5089443"/>
              <a:chExt cx="632517" cy="482409"/>
            </a:xfrm>
          </p:grpSpPr>
          <p:cxnSp>
            <p:nvCxnSpPr>
              <p:cNvPr id="65" name="Straight Connector 64">
                <a:extLst>
                  <a:ext uri="{FF2B5EF4-FFF2-40B4-BE49-F238E27FC236}">
                    <a16:creationId xmlns:a16="http://schemas.microsoft.com/office/drawing/2014/main" id="{2E966C73-4D10-1613-7D6B-FDE2CA8996F1}"/>
                  </a:ext>
                </a:extLst>
              </p:cNvPr>
              <p:cNvCxnSpPr/>
              <p:nvPr/>
            </p:nvCxnSpPr>
            <p:spPr>
              <a:xfrm flipH="1">
                <a:off x="2454442" y="5089443"/>
                <a:ext cx="632517"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6" name="Straight Connector 65">
                <a:extLst>
                  <a:ext uri="{FF2B5EF4-FFF2-40B4-BE49-F238E27FC236}">
                    <a16:creationId xmlns:a16="http://schemas.microsoft.com/office/drawing/2014/main" id="{09EE769D-BE52-3B09-557B-9FDBF6BE2344}"/>
                  </a:ext>
                </a:extLst>
              </p:cNvPr>
              <p:cNvCxnSpPr>
                <a:cxnSpLocks/>
              </p:cNvCxnSpPr>
              <p:nvPr/>
            </p:nvCxnSpPr>
            <p:spPr>
              <a:xfrm flipH="1">
                <a:off x="2454442" y="5248718"/>
                <a:ext cx="501889"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7" name="Straight Connector 66">
                <a:extLst>
                  <a:ext uri="{FF2B5EF4-FFF2-40B4-BE49-F238E27FC236}">
                    <a16:creationId xmlns:a16="http://schemas.microsoft.com/office/drawing/2014/main" id="{471A82CB-EA5E-C528-B730-1646B4022DC6}"/>
                  </a:ext>
                </a:extLst>
              </p:cNvPr>
              <p:cNvCxnSpPr/>
              <p:nvPr/>
            </p:nvCxnSpPr>
            <p:spPr>
              <a:xfrm flipH="1">
                <a:off x="2454442" y="5406847"/>
                <a:ext cx="632517"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8" name="Straight Connector 67">
                <a:extLst>
                  <a:ext uri="{FF2B5EF4-FFF2-40B4-BE49-F238E27FC236}">
                    <a16:creationId xmlns:a16="http://schemas.microsoft.com/office/drawing/2014/main" id="{CFDFD4F3-76D6-77BA-DE12-EEBAB35A4B96}"/>
                  </a:ext>
                </a:extLst>
              </p:cNvPr>
              <p:cNvCxnSpPr>
                <a:cxnSpLocks/>
              </p:cNvCxnSpPr>
              <p:nvPr/>
            </p:nvCxnSpPr>
            <p:spPr>
              <a:xfrm flipH="1">
                <a:off x="2454442" y="5571852"/>
                <a:ext cx="226881"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grpSp>
          <p:nvGrpSpPr>
            <p:cNvPr id="55" name="Group 54">
              <a:extLst>
                <a:ext uri="{FF2B5EF4-FFF2-40B4-BE49-F238E27FC236}">
                  <a16:creationId xmlns:a16="http://schemas.microsoft.com/office/drawing/2014/main" id="{895486D0-4AD3-E238-5053-608F53FAF81C}"/>
                </a:ext>
              </a:extLst>
            </p:cNvPr>
            <p:cNvGrpSpPr/>
            <p:nvPr/>
          </p:nvGrpSpPr>
          <p:grpSpPr>
            <a:xfrm>
              <a:off x="10963925" y="2300054"/>
              <a:ext cx="632517" cy="482409"/>
              <a:chOff x="3288832" y="3687981"/>
              <a:chExt cx="632517" cy="482409"/>
            </a:xfrm>
          </p:grpSpPr>
          <p:cxnSp>
            <p:nvCxnSpPr>
              <p:cNvPr id="61" name="Straight Connector 60">
                <a:extLst>
                  <a:ext uri="{FF2B5EF4-FFF2-40B4-BE49-F238E27FC236}">
                    <a16:creationId xmlns:a16="http://schemas.microsoft.com/office/drawing/2014/main" id="{B73424E9-034E-133C-7DDE-A828036D2ED5}"/>
                  </a:ext>
                </a:extLst>
              </p:cNvPr>
              <p:cNvCxnSpPr/>
              <p:nvPr/>
            </p:nvCxnSpPr>
            <p:spPr>
              <a:xfrm flipH="1">
                <a:off x="3288832" y="3687981"/>
                <a:ext cx="632517"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2" name="Straight Connector 61">
                <a:extLst>
                  <a:ext uri="{FF2B5EF4-FFF2-40B4-BE49-F238E27FC236}">
                    <a16:creationId xmlns:a16="http://schemas.microsoft.com/office/drawing/2014/main" id="{A97F7128-A788-4C23-613D-2690E5ACE08B}"/>
                  </a:ext>
                </a:extLst>
              </p:cNvPr>
              <p:cNvCxnSpPr>
                <a:cxnSpLocks/>
              </p:cNvCxnSpPr>
              <p:nvPr/>
            </p:nvCxnSpPr>
            <p:spPr>
              <a:xfrm flipH="1">
                <a:off x="3288832" y="3847256"/>
                <a:ext cx="501889"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3" name="Straight Connector 62">
                <a:extLst>
                  <a:ext uri="{FF2B5EF4-FFF2-40B4-BE49-F238E27FC236}">
                    <a16:creationId xmlns:a16="http://schemas.microsoft.com/office/drawing/2014/main" id="{E794E108-56BD-544C-E173-F79E481248FA}"/>
                  </a:ext>
                </a:extLst>
              </p:cNvPr>
              <p:cNvCxnSpPr/>
              <p:nvPr/>
            </p:nvCxnSpPr>
            <p:spPr>
              <a:xfrm flipH="1">
                <a:off x="3288832" y="4005385"/>
                <a:ext cx="632517"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4" name="Straight Connector 63">
                <a:extLst>
                  <a:ext uri="{FF2B5EF4-FFF2-40B4-BE49-F238E27FC236}">
                    <a16:creationId xmlns:a16="http://schemas.microsoft.com/office/drawing/2014/main" id="{6C6CBD7C-3C54-B4D4-5752-4880BB72F92D}"/>
                  </a:ext>
                </a:extLst>
              </p:cNvPr>
              <p:cNvCxnSpPr>
                <a:cxnSpLocks/>
              </p:cNvCxnSpPr>
              <p:nvPr/>
            </p:nvCxnSpPr>
            <p:spPr>
              <a:xfrm flipH="1">
                <a:off x="3288832" y="4170390"/>
                <a:ext cx="226881"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grpSp>
          <p:nvGrpSpPr>
            <p:cNvPr id="56" name="Group 55">
              <a:extLst>
                <a:ext uri="{FF2B5EF4-FFF2-40B4-BE49-F238E27FC236}">
                  <a16:creationId xmlns:a16="http://schemas.microsoft.com/office/drawing/2014/main" id="{55435863-E3A6-C5DB-D3D7-533E2D05D05A}"/>
                </a:ext>
              </a:extLst>
            </p:cNvPr>
            <p:cNvGrpSpPr/>
            <p:nvPr/>
          </p:nvGrpSpPr>
          <p:grpSpPr>
            <a:xfrm>
              <a:off x="10963925" y="3012008"/>
              <a:ext cx="632517" cy="482409"/>
              <a:chOff x="3288832" y="3687981"/>
              <a:chExt cx="632517" cy="482409"/>
            </a:xfrm>
          </p:grpSpPr>
          <p:cxnSp>
            <p:nvCxnSpPr>
              <p:cNvPr id="57" name="Straight Connector 56">
                <a:extLst>
                  <a:ext uri="{FF2B5EF4-FFF2-40B4-BE49-F238E27FC236}">
                    <a16:creationId xmlns:a16="http://schemas.microsoft.com/office/drawing/2014/main" id="{6AC39C4A-73C3-2025-7160-F5F8A55425E8}"/>
                  </a:ext>
                </a:extLst>
              </p:cNvPr>
              <p:cNvCxnSpPr/>
              <p:nvPr/>
            </p:nvCxnSpPr>
            <p:spPr>
              <a:xfrm flipH="1">
                <a:off x="3288832" y="3687981"/>
                <a:ext cx="632517"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8" name="Straight Connector 57">
                <a:extLst>
                  <a:ext uri="{FF2B5EF4-FFF2-40B4-BE49-F238E27FC236}">
                    <a16:creationId xmlns:a16="http://schemas.microsoft.com/office/drawing/2014/main" id="{5172C99F-287F-8DD9-402D-4E222CE8DA06}"/>
                  </a:ext>
                </a:extLst>
              </p:cNvPr>
              <p:cNvCxnSpPr>
                <a:cxnSpLocks/>
              </p:cNvCxnSpPr>
              <p:nvPr/>
            </p:nvCxnSpPr>
            <p:spPr>
              <a:xfrm flipH="1">
                <a:off x="3288832" y="3847256"/>
                <a:ext cx="501889"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9" name="Straight Connector 58">
                <a:extLst>
                  <a:ext uri="{FF2B5EF4-FFF2-40B4-BE49-F238E27FC236}">
                    <a16:creationId xmlns:a16="http://schemas.microsoft.com/office/drawing/2014/main" id="{46C5429A-7169-91C9-ADF7-14B196E53188}"/>
                  </a:ext>
                </a:extLst>
              </p:cNvPr>
              <p:cNvCxnSpPr/>
              <p:nvPr/>
            </p:nvCxnSpPr>
            <p:spPr>
              <a:xfrm flipH="1">
                <a:off x="3288832" y="4005385"/>
                <a:ext cx="632517"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0" name="Straight Connector 59">
                <a:extLst>
                  <a:ext uri="{FF2B5EF4-FFF2-40B4-BE49-F238E27FC236}">
                    <a16:creationId xmlns:a16="http://schemas.microsoft.com/office/drawing/2014/main" id="{6123AB26-DD95-AF34-3ADD-15BD45DFBEA0}"/>
                  </a:ext>
                </a:extLst>
              </p:cNvPr>
              <p:cNvCxnSpPr>
                <a:cxnSpLocks/>
              </p:cNvCxnSpPr>
              <p:nvPr/>
            </p:nvCxnSpPr>
            <p:spPr>
              <a:xfrm flipH="1">
                <a:off x="3288832" y="4170390"/>
                <a:ext cx="226881"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grpSp>
      <p:grpSp>
        <p:nvGrpSpPr>
          <p:cNvPr id="76" name="Group">
            <a:extLst>
              <a:ext uri="{FF2B5EF4-FFF2-40B4-BE49-F238E27FC236}">
                <a16:creationId xmlns:a16="http://schemas.microsoft.com/office/drawing/2014/main" id="{17808912-8AB7-73EC-7627-E91BFF7D9AA1}"/>
              </a:ext>
            </a:extLst>
          </p:cNvPr>
          <p:cNvGrpSpPr/>
          <p:nvPr/>
        </p:nvGrpSpPr>
        <p:grpSpPr>
          <a:xfrm rot="723990">
            <a:off x="3215651" y="3858346"/>
            <a:ext cx="5937793" cy="1581027"/>
            <a:chOff x="-502220" y="-241722"/>
            <a:chExt cx="5937791" cy="1581027"/>
          </a:xfrm>
        </p:grpSpPr>
        <p:sp>
          <p:nvSpPr>
            <p:cNvPr id="77" name="Connection Line">
              <a:extLst>
                <a:ext uri="{FF2B5EF4-FFF2-40B4-BE49-F238E27FC236}">
                  <a16:creationId xmlns:a16="http://schemas.microsoft.com/office/drawing/2014/main" id="{791172EA-5F11-511D-6DFA-7EF2A2303D02}"/>
                </a:ext>
              </a:extLst>
            </p:cNvPr>
            <p:cNvSpPr/>
            <p:nvPr/>
          </p:nvSpPr>
          <p:spPr>
            <a:xfrm rot="20152020" flipV="1">
              <a:off x="-65717" y="1293586"/>
              <a:ext cx="5501288" cy="45719"/>
            </a:xfrm>
            <a:custGeom>
              <a:avLst/>
              <a:gdLst/>
              <a:ahLst/>
              <a:cxnLst>
                <a:cxn ang="0">
                  <a:pos x="wd2" y="hd2"/>
                </a:cxn>
                <a:cxn ang="5400000">
                  <a:pos x="wd2" y="hd2"/>
                </a:cxn>
                <a:cxn ang="10800000">
                  <a:pos x="wd2" y="hd2"/>
                </a:cxn>
                <a:cxn ang="16200000">
                  <a:pos x="wd2" y="hd2"/>
                </a:cxn>
              </a:cxnLst>
              <a:rect l="0" t="0" r="r" b="b"/>
              <a:pathLst>
                <a:path w="21600" h="16201" extrusionOk="0">
                  <a:moveTo>
                    <a:pt x="0" y="0"/>
                  </a:moveTo>
                  <a:cubicBezTo>
                    <a:pt x="6877" y="21421"/>
                    <a:pt x="14077" y="21600"/>
                    <a:pt x="21600" y="536"/>
                  </a:cubicBezTo>
                </a:path>
              </a:pathLst>
            </a:custGeom>
            <a:noFill/>
            <a:ln w="63500" cap="flat">
              <a:solidFill>
                <a:srgbClr val="FF8D00"/>
              </a:solidFill>
              <a:prstDash val="dash"/>
              <a:miter lim="400000"/>
              <a:tailEnd type="triangle" w="med" len="med"/>
              <a:extLst>
                <a:ext uri="{C807C97D-BFC1-408E-A445-0C87EB9F89A2}">
                  <ask:lineSketchStyleProps xmlns:ask="http://schemas.microsoft.com/office/drawing/2018/sketchyshapes" sd="1219033472">
                    <a:custGeom>
                      <a:avLst/>
                      <a:gdLst>
                        <a:gd name="connsiteX0" fmla="*/ 0 w 5959678"/>
                        <a:gd name="connsiteY0" fmla="*/ 0 h 967816"/>
                        <a:gd name="connsiteX1" fmla="*/ 5959678 w 5959678"/>
                        <a:gd name="connsiteY1" fmla="*/ 32019 h 967816"/>
                      </a:gdLst>
                      <a:ahLst/>
                      <a:cxnLst>
                        <a:cxn ang="0">
                          <a:pos x="connsiteX0" y="connsiteY0"/>
                        </a:cxn>
                        <a:cxn ang="0">
                          <a:pos x="connsiteX1" y="connsiteY1"/>
                        </a:cxn>
                      </a:cxnLst>
                      <a:rect l="l" t="t" r="r" b="b"/>
                      <a:pathLst>
                        <a:path w="5959678" h="967816" extrusionOk="0">
                          <a:moveTo>
                            <a:pt x="0" y="0"/>
                          </a:moveTo>
                          <a:cubicBezTo>
                            <a:pt x="1726550" y="1174239"/>
                            <a:pt x="3614445" y="1391509"/>
                            <a:pt x="5959678" y="32019"/>
                          </a:cubicBezTo>
                        </a:path>
                      </a:pathLst>
                    </a:custGeom>
                    <ask:type>
                      <ask:lineSketchNone/>
                    </ask:type>
                  </ask:lineSketchStyleProps>
                </a:ext>
              </a:extLst>
            </a:ln>
            <a:effectLst/>
          </p:spPr>
          <p:txBody>
            <a:bodyPr/>
            <a:lstStyle/>
            <a:p>
              <a:endParaRPr dirty="0"/>
            </a:p>
          </p:txBody>
        </p:sp>
        <p:sp>
          <p:nvSpPr>
            <p:cNvPr id="78" name="CertiCoq">
              <a:extLst>
                <a:ext uri="{FF2B5EF4-FFF2-40B4-BE49-F238E27FC236}">
                  <a16:creationId xmlns:a16="http://schemas.microsoft.com/office/drawing/2014/main" id="{C1EB6AE4-FD9D-CC21-A64D-0DD9C8A34FEE}"/>
                </a:ext>
              </a:extLst>
            </p:cNvPr>
            <p:cNvSpPr/>
            <p:nvPr/>
          </p:nvSpPr>
          <p:spPr>
            <a:xfrm rot="20876010">
              <a:off x="-502220" y="-241722"/>
              <a:ext cx="5365987" cy="1025922"/>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3300">
                  <a:solidFill>
                    <a:schemeClr val="accent3">
                      <a:hueOff val="362282"/>
                      <a:satOff val="31803"/>
                      <a:lumOff val="-18242"/>
                    </a:schemeClr>
                  </a:solidFill>
                </a:defRPr>
              </a:lvl1pPr>
            </a:lstStyle>
            <a:p>
              <a:r>
                <a:rPr lang="en-US" sz="3000" dirty="0">
                  <a:solidFill>
                    <a:srgbClr val="FF8D00"/>
                  </a:solidFill>
                </a:rPr>
                <a:t>code generation</a:t>
              </a:r>
            </a:p>
            <a:p>
              <a:r>
                <a:rPr lang="en-US" sz="3000" dirty="0">
                  <a:solidFill>
                    <a:srgbClr val="FF8D00"/>
                  </a:solidFill>
                </a:rPr>
                <a:t>with metaprogramming</a:t>
              </a:r>
              <a:endParaRPr sz="3000" dirty="0">
                <a:solidFill>
                  <a:srgbClr val="FF8D00"/>
                </a:solidFill>
              </a:endParaRPr>
            </a:p>
          </p:txBody>
        </p:sp>
      </p:grpSp>
    </p:spTree>
    <p:extLst>
      <p:ext uri="{BB962C8B-B14F-4D97-AF65-F5344CB8AC3E}">
        <p14:creationId xmlns:p14="http://schemas.microsoft.com/office/powerpoint/2010/main" val="41847524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240A5E-6B5A-6A55-ABD4-78E5EE1F3E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8CD7F4-26D7-3FC2-9C19-41DF1C4A6C3C}"/>
              </a:ext>
            </a:extLst>
          </p:cNvPr>
          <p:cNvSpPr>
            <a:spLocks noGrp="1"/>
          </p:cNvSpPr>
          <p:nvPr>
            <p:ph type="title"/>
          </p:nvPr>
        </p:nvSpPr>
        <p:spPr>
          <a:xfrm>
            <a:off x="952500" y="254000"/>
            <a:ext cx="11099800" cy="1039530"/>
          </a:xfrm>
        </p:spPr>
        <p:txBody>
          <a:bodyPr>
            <a:normAutofit/>
          </a:bodyPr>
          <a:lstStyle/>
          <a:p>
            <a:r>
              <a:rPr lang="en-US" sz="4000" dirty="0">
                <a:solidFill>
                  <a:schemeClr val="tx1"/>
                </a:solidFill>
              </a:rPr>
              <a:t>monolithic</a:t>
            </a:r>
            <a:r>
              <a:rPr lang="en-US" sz="4000" dirty="0"/>
              <a:t> vs. </a:t>
            </a:r>
            <a:r>
              <a:rPr lang="en-US" sz="4000" b="1" dirty="0">
                <a:solidFill>
                  <a:srgbClr val="0070C0"/>
                </a:solidFill>
              </a:rPr>
              <a:t>distilled</a:t>
            </a:r>
            <a:r>
              <a:rPr lang="en-US" sz="4000" dirty="0"/>
              <a:t> generation</a:t>
            </a:r>
          </a:p>
        </p:txBody>
      </p:sp>
      <p:sp>
        <p:nvSpPr>
          <p:cNvPr id="3" name="Slide Number Placeholder 2">
            <a:extLst>
              <a:ext uri="{FF2B5EF4-FFF2-40B4-BE49-F238E27FC236}">
                <a16:creationId xmlns:a16="http://schemas.microsoft.com/office/drawing/2014/main" id="{C22663A7-585C-B020-2274-8BEA523A433F}"/>
              </a:ext>
            </a:extLst>
          </p:cNvPr>
          <p:cNvSpPr>
            <a:spLocks noGrp="1"/>
          </p:cNvSpPr>
          <p:nvPr>
            <p:ph type="sldNum" sz="quarter" idx="2"/>
          </p:nvPr>
        </p:nvSpPr>
        <p:spPr/>
        <p:txBody>
          <a:bodyPr/>
          <a:lstStyle/>
          <a:p>
            <a:fld id="{86CB4B4D-7CA3-9044-876B-883B54F8677D}" type="slidenum">
              <a:rPr lang="en-US" smtClean="0"/>
              <a:t>14</a:t>
            </a:fld>
            <a:endParaRPr lang="en-US"/>
          </a:p>
        </p:txBody>
      </p:sp>
      <p:sp>
        <p:nvSpPr>
          <p:cNvPr id="17" name="TextBox 16">
            <a:extLst>
              <a:ext uri="{FF2B5EF4-FFF2-40B4-BE49-F238E27FC236}">
                <a16:creationId xmlns:a16="http://schemas.microsoft.com/office/drawing/2014/main" id="{AD612F5D-A116-2955-112C-C81725A958FA}"/>
              </a:ext>
            </a:extLst>
          </p:cNvPr>
          <p:cNvSpPr txBox="1"/>
          <p:nvPr/>
        </p:nvSpPr>
        <p:spPr>
          <a:xfrm>
            <a:off x="-862997" y="6026909"/>
            <a:ext cx="4324632"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chemeClr val="accent1">
                    <a:lumMod val="75000"/>
                  </a:schemeClr>
                </a:solidFill>
                <a:effectLst/>
                <a:uFillTx/>
                <a:latin typeface="Helvetica Neue"/>
                <a:ea typeface="Helvetica Neue"/>
                <a:cs typeface="Helvetica Neue"/>
                <a:sym typeface="Helvetica Neue"/>
              </a:rPr>
              <a:t>foreign types</a:t>
            </a:r>
          </a:p>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chemeClr val="accent1">
                    <a:lumMod val="75000"/>
                  </a:schemeClr>
                </a:solidFill>
                <a:effectLst/>
                <a:uFillTx/>
                <a:latin typeface="Helvetica Neue"/>
                <a:ea typeface="Helvetica Neue"/>
                <a:cs typeface="Helvetica Neue"/>
                <a:sym typeface="Helvetica Neue"/>
              </a:rPr>
              <a:t>and functions</a:t>
            </a:r>
          </a:p>
        </p:txBody>
      </p:sp>
      <p:sp>
        <p:nvSpPr>
          <p:cNvPr id="18" name="TextBox 17">
            <a:extLst>
              <a:ext uri="{FF2B5EF4-FFF2-40B4-BE49-F238E27FC236}">
                <a16:creationId xmlns:a16="http://schemas.microsoft.com/office/drawing/2014/main" id="{BA272E41-6876-D18E-EB64-D0DC0ACCA405}"/>
              </a:ext>
            </a:extLst>
          </p:cNvPr>
          <p:cNvSpPr txBox="1"/>
          <p:nvPr/>
        </p:nvSpPr>
        <p:spPr>
          <a:xfrm>
            <a:off x="9884649" y="4683696"/>
            <a:ext cx="3120151"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chemeClr val="accent1">
                    <a:lumMod val="75000"/>
                  </a:schemeClr>
                </a:solidFill>
                <a:effectLst/>
                <a:uFillTx/>
                <a:latin typeface="Helvetica Neue"/>
                <a:ea typeface="Helvetica Neue"/>
                <a:cs typeface="Helvetica Neue"/>
                <a:sym typeface="Helvetica Neue"/>
              </a:rPr>
              <a:t>VST specifications</a:t>
            </a:r>
          </a:p>
        </p:txBody>
      </p:sp>
      <p:grpSp>
        <p:nvGrpSpPr>
          <p:cNvPr id="24" name="Group 23">
            <a:extLst>
              <a:ext uri="{FF2B5EF4-FFF2-40B4-BE49-F238E27FC236}">
                <a16:creationId xmlns:a16="http://schemas.microsoft.com/office/drawing/2014/main" id="{0E4E8180-A326-85E6-5F70-F4A60B04F24F}"/>
              </a:ext>
            </a:extLst>
          </p:cNvPr>
          <p:cNvGrpSpPr/>
          <p:nvPr/>
        </p:nvGrpSpPr>
        <p:grpSpPr>
          <a:xfrm>
            <a:off x="983060" y="5433346"/>
            <a:ext cx="632517" cy="482409"/>
            <a:chOff x="2454442" y="5089443"/>
            <a:chExt cx="632517" cy="482409"/>
          </a:xfrm>
        </p:grpSpPr>
        <p:cxnSp>
          <p:nvCxnSpPr>
            <p:cNvPr id="15" name="Straight Connector 14">
              <a:extLst>
                <a:ext uri="{FF2B5EF4-FFF2-40B4-BE49-F238E27FC236}">
                  <a16:creationId xmlns:a16="http://schemas.microsoft.com/office/drawing/2014/main" id="{9FF0C6C3-5A48-7A65-C935-20FC98D31B80}"/>
                </a:ext>
              </a:extLst>
            </p:cNvPr>
            <p:cNvCxnSpPr/>
            <p:nvPr/>
          </p:nvCxnSpPr>
          <p:spPr>
            <a:xfrm flipH="1">
              <a:off x="2454442" y="5089443"/>
              <a:ext cx="632517"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6" name="Straight Connector 15">
              <a:extLst>
                <a:ext uri="{FF2B5EF4-FFF2-40B4-BE49-F238E27FC236}">
                  <a16:creationId xmlns:a16="http://schemas.microsoft.com/office/drawing/2014/main" id="{1F1DE278-1D71-D657-A3A1-4052A38BD731}"/>
                </a:ext>
              </a:extLst>
            </p:cNvPr>
            <p:cNvCxnSpPr>
              <a:cxnSpLocks/>
            </p:cNvCxnSpPr>
            <p:nvPr/>
          </p:nvCxnSpPr>
          <p:spPr>
            <a:xfrm flipH="1">
              <a:off x="2454442" y="5248718"/>
              <a:ext cx="501889"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9" name="Straight Connector 18">
              <a:extLst>
                <a:ext uri="{FF2B5EF4-FFF2-40B4-BE49-F238E27FC236}">
                  <a16:creationId xmlns:a16="http://schemas.microsoft.com/office/drawing/2014/main" id="{1340D65B-A26B-908D-BBAF-632655945615}"/>
                </a:ext>
              </a:extLst>
            </p:cNvPr>
            <p:cNvCxnSpPr/>
            <p:nvPr/>
          </p:nvCxnSpPr>
          <p:spPr>
            <a:xfrm flipH="1">
              <a:off x="2454442" y="5406847"/>
              <a:ext cx="632517"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0" name="Straight Connector 19">
              <a:extLst>
                <a:ext uri="{FF2B5EF4-FFF2-40B4-BE49-F238E27FC236}">
                  <a16:creationId xmlns:a16="http://schemas.microsoft.com/office/drawing/2014/main" id="{84FABBC0-3121-2963-A6E2-51DA01DFF322}"/>
                </a:ext>
              </a:extLst>
            </p:cNvPr>
            <p:cNvCxnSpPr>
              <a:cxnSpLocks/>
            </p:cNvCxnSpPr>
            <p:nvPr/>
          </p:nvCxnSpPr>
          <p:spPr>
            <a:xfrm flipH="1">
              <a:off x="2454442" y="5571852"/>
              <a:ext cx="226881"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grpSp>
        <p:nvGrpSpPr>
          <p:cNvPr id="50" name="Group 49">
            <a:extLst>
              <a:ext uri="{FF2B5EF4-FFF2-40B4-BE49-F238E27FC236}">
                <a16:creationId xmlns:a16="http://schemas.microsoft.com/office/drawing/2014/main" id="{3C19F0E2-ACBF-DFB7-21F7-1028F2DF1144}"/>
              </a:ext>
            </a:extLst>
          </p:cNvPr>
          <p:cNvGrpSpPr/>
          <p:nvPr/>
        </p:nvGrpSpPr>
        <p:grpSpPr>
          <a:xfrm>
            <a:off x="10711270" y="3318689"/>
            <a:ext cx="1466907" cy="1194363"/>
            <a:chOff x="10129535" y="2300054"/>
            <a:chExt cx="1466907" cy="1194363"/>
          </a:xfrm>
        </p:grpSpPr>
        <p:grpSp>
          <p:nvGrpSpPr>
            <p:cNvPr id="25" name="Group 24">
              <a:extLst>
                <a:ext uri="{FF2B5EF4-FFF2-40B4-BE49-F238E27FC236}">
                  <a16:creationId xmlns:a16="http://schemas.microsoft.com/office/drawing/2014/main" id="{C0616597-1E35-148A-95FF-F7CED448EFB7}"/>
                </a:ext>
              </a:extLst>
            </p:cNvPr>
            <p:cNvGrpSpPr/>
            <p:nvPr/>
          </p:nvGrpSpPr>
          <p:grpSpPr>
            <a:xfrm>
              <a:off x="10129536" y="2304707"/>
              <a:ext cx="632517" cy="482409"/>
              <a:chOff x="2454442" y="5089443"/>
              <a:chExt cx="632517" cy="482409"/>
            </a:xfrm>
          </p:grpSpPr>
          <p:cxnSp>
            <p:nvCxnSpPr>
              <p:cNvPr id="26" name="Straight Connector 25">
                <a:extLst>
                  <a:ext uri="{FF2B5EF4-FFF2-40B4-BE49-F238E27FC236}">
                    <a16:creationId xmlns:a16="http://schemas.microsoft.com/office/drawing/2014/main" id="{601509CE-57C1-BD55-479F-880A050696DB}"/>
                  </a:ext>
                </a:extLst>
              </p:cNvPr>
              <p:cNvCxnSpPr/>
              <p:nvPr/>
            </p:nvCxnSpPr>
            <p:spPr>
              <a:xfrm flipH="1">
                <a:off x="2454442" y="5089443"/>
                <a:ext cx="632517"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a:extLst>
                  <a:ext uri="{FF2B5EF4-FFF2-40B4-BE49-F238E27FC236}">
                    <a16:creationId xmlns:a16="http://schemas.microsoft.com/office/drawing/2014/main" id="{B962E92F-855D-4F24-DE41-B73D72923549}"/>
                  </a:ext>
                </a:extLst>
              </p:cNvPr>
              <p:cNvCxnSpPr>
                <a:cxnSpLocks/>
              </p:cNvCxnSpPr>
              <p:nvPr/>
            </p:nvCxnSpPr>
            <p:spPr>
              <a:xfrm flipH="1">
                <a:off x="2454442" y="5248718"/>
                <a:ext cx="501889"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8" name="Straight Connector 27">
                <a:extLst>
                  <a:ext uri="{FF2B5EF4-FFF2-40B4-BE49-F238E27FC236}">
                    <a16:creationId xmlns:a16="http://schemas.microsoft.com/office/drawing/2014/main" id="{7E746A4C-ABAE-DF1D-5077-E836461AABED}"/>
                  </a:ext>
                </a:extLst>
              </p:cNvPr>
              <p:cNvCxnSpPr/>
              <p:nvPr/>
            </p:nvCxnSpPr>
            <p:spPr>
              <a:xfrm flipH="1">
                <a:off x="2454442" y="5406847"/>
                <a:ext cx="632517"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9" name="Straight Connector 28">
                <a:extLst>
                  <a:ext uri="{FF2B5EF4-FFF2-40B4-BE49-F238E27FC236}">
                    <a16:creationId xmlns:a16="http://schemas.microsoft.com/office/drawing/2014/main" id="{B89A461D-567C-C3E7-79B5-94BC84E6CD37}"/>
                  </a:ext>
                </a:extLst>
              </p:cNvPr>
              <p:cNvCxnSpPr>
                <a:cxnSpLocks/>
              </p:cNvCxnSpPr>
              <p:nvPr/>
            </p:nvCxnSpPr>
            <p:spPr>
              <a:xfrm flipH="1">
                <a:off x="2454442" y="5571852"/>
                <a:ext cx="226881"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grpSp>
          <p:nvGrpSpPr>
            <p:cNvPr id="30" name="Group 29">
              <a:extLst>
                <a:ext uri="{FF2B5EF4-FFF2-40B4-BE49-F238E27FC236}">
                  <a16:creationId xmlns:a16="http://schemas.microsoft.com/office/drawing/2014/main" id="{8B74D037-6D16-980D-9E2A-4D7E6DCFF2F8}"/>
                </a:ext>
              </a:extLst>
            </p:cNvPr>
            <p:cNvGrpSpPr/>
            <p:nvPr/>
          </p:nvGrpSpPr>
          <p:grpSpPr>
            <a:xfrm>
              <a:off x="10129535" y="3012008"/>
              <a:ext cx="632517" cy="482409"/>
              <a:chOff x="2454442" y="5089443"/>
              <a:chExt cx="632517" cy="482409"/>
            </a:xfrm>
          </p:grpSpPr>
          <p:cxnSp>
            <p:nvCxnSpPr>
              <p:cNvPr id="31" name="Straight Connector 30">
                <a:extLst>
                  <a:ext uri="{FF2B5EF4-FFF2-40B4-BE49-F238E27FC236}">
                    <a16:creationId xmlns:a16="http://schemas.microsoft.com/office/drawing/2014/main" id="{0EAAC901-9094-791C-DB7F-AE8180AA51F8}"/>
                  </a:ext>
                </a:extLst>
              </p:cNvPr>
              <p:cNvCxnSpPr/>
              <p:nvPr/>
            </p:nvCxnSpPr>
            <p:spPr>
              <a:xfrm flipH="1">
                <a:off x="2454442" y="5089443"/>
                <a:ext cx="632517"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2" name="Straight Connector 31">
                <a:extLst>
                  <a:ext uri="{FF2B5EF4-FFF2-40B4-BE49-F238E27FC236}">
                    <a16:creationId xmlns:a16="http://schemas.microsoft.com/office/drawing/2014/main" id="{0A08406C-FBBC-4863-8CCD-28092F84B957}"/>
                  </a:ext>
                </a:extLst>
              </p:cNvPr>
              <p:cNvCxnSpPr>
                <a:cxnSpLocks/>
              </p:cNvCxnSpPr>
              <p:nvPr/>
            </p:nvCxnSpPr>
            <p:spPr>
              <a:xfrm flipH="1">
                <a:off x="2454442" y="5248718"/>
                <a:ext cx="501889"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a:extLst>
                  <a:ext uri="{FF2B5EF4-FFF2-40B4-BE49-F238E27FC236}">
                    <a16:creationId xmlns:a16="http://schemas.microsoft.com/office/drawing/2014/main" id="{4DDCA4C7-AB6A-954B-6A2D-F0E13430B34A}"/>
                  </a:ext>
                </a:extLst>
              </p:cNvPr>
              <p:cNvCxnSpPr/>
              <p:nvPr/>
            </p:nvCxnSpPr>
            <p:spPr>
              <a:xfrm flipH="1">
                <a:off x="2454442" y="5406847"/>
                <a:ext cx="632517"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Connector 33">
                <a:extLst>
                  <a:ext uri="{FF2B5EF4-FFF2-40B4-BE49-F238E27FC236}">
                    <a16:creationId xmlns:a16="http://schemas.microsoft.com/office/drawing/2014/main" id="{236A41FA-4BB2-30A6-E674-96E421F9AAB6}"/>
                  </a:ext>
                </a:extLst>
              </p:cNvPr>
              <p:cNvCxnSpPr>
                <a:cxnSpLocks/>
              </p:cNvCxnSpPr>
              <p:nvPr/>
            </p:nvCxnSpPr>
            <p:spPr>
              <a:xfrm flipH="1">
                <a:off x="2454442" y="5571852"/>
                <a:ext cx="226881"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grpSp>
          <p:nvGrpSpPr>
            <p:cNvPr id="35" name="Group 34">
              <a:extLst>
                <a:ext uri="{FF2B5EF4-FFF2-40B4-BE49-F238E27FC236}">
                  <a16:creationId xmlns:a16="http://schemas.microsoft.com/office/drawing/2014/main" id="{7569539F-416D-BD1E-E0BD-204C5CD02A9C}"/>
                </a:ext>
              </a:extLst>
            </p:cNvPr>
            <p:cNvGrpSpPr/>
            <p:nvPr/>
          </p:nvGrpSpPr>
          <p:grpSpPr>
            <a:xfrm>
              <a:off x="10963925" y="2300054"/>
              <a:ext cx="632517" cy="482409"/>
              <a:chOff x="3288832" y="3687981"/>
              <a:chExt cx="632517" cy="482409"/>
            </a:xfrm>
          </p:grpSpPr>
          <p:cxnSp>
            <p:nvCxnSpPr>
              <p:cNvPr id="36" name="Straight Connector 35">
                <a:extLst>
                  <a:ext uri="{FF2B5EF4-FFF2-40B4-BE49-F238E27FC236}">
                    <a16:creationId xmlns:a16="http://schemas.microsoft.com/office/drawing/2014/main" id="{8DABD9C3-CB7D-58A4-B8AE-3CD26B398AAD}"/>
                  </a:ext>
                </a:extLst>
              </p:cNvPr>
              <p:cNvCxnSpPr/>
              <p:nvPr/>
            </p:nvCxnSpPr>
            <p:spPr>
              <a:xfrm flipH="1">
                <a:off x="3288832" y="3687981"/>
                <a:ext cx="632517"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7" name="Straight Connector 36">
                <a:extLst>
                  <a:ext uri="{FF2B5EF4-FFF2-40B4-BE49-F238E27FC236}">
                    <a16:creationId xmlns:a16="http://schemas.microsoft.com/office/drawing/2014/main" id="{3C77BCF7-CAC8-00A7-E0C0-93F6D234D713}"/>
                  </a:ext>
                </a:extLst>
              </p:cNvPr>
              <p:cNvCxnSpPr>
                <a:cxnSpLocks/>
              </p:cNvCxnSpPr>
              <p:nvPr/>
            </p:nvCxnSpPr>
            <p:spPr>
              <a:xfrm flipH="1">
                <a:off x="3288832" y="3847256"/>
                <a:ext cx="501889"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8" name="Straight Connector 37">
                <a:extLst>
                  <a:ext uri="{FF2B5EF4-FFF2-40B4-BE49-F238E27FC236}">
                    <a16:creationId xmlns:a16="http://schemas.microsoft.com/office/drawing/2014/main" id="{918C739F-20AE-93BE-6AAD-D0C5ECB10AB0}"/>
                  </a:ext>
                </a:extLst>
              </p:cNvPr>
              <p:cNvCxnSpPr/>
              <p:nvPr/>
            </p:nvCxnSpPr>
            <p:spPr>
              <a:xfrm flipH="1">
                <a:off x="3288832" y="4005385"/>
                <a:ext cx="632517"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9" name="Straight Connector 38">
                <a:extLst>
                  <a:ext uri="{FF2B5EF4-FFF2-40B4-BE49-F238E27FC236}">
                    <a16:creationId xmlns:a16="http://schemas.microsoft.com/office/drawing/2014/main" id="{F822F55B-CE7B-B0CA-540F-874E7F3134FA}"/>
                  </a:ext>
                </a:extLst>
              </p:cNvPr>
              <p:cNvCxnSpPr>
                <a:cxnSpLocks/>
              </p:cNvCxnSpPr>
              <p:nvPr/>
            </p:nvCxnSpPr>
            <p:spPr>
              <a:xfrm flipH="1">
                <a:off x="3288832" y="4170390"/>
                <a:ext cx="226881"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grpSp>
          <p:nvGrpSpPr>
            <p:cNvPr id="40" name="Group 39">
              <a:extLst>
                <a:ext uri="{FF2B5EF4-FFF2-40B4-BE49-F238E27FC236}">
                  <a16:creationId xmlns:a16="http://schemas.microsoft.com/office/drawing/2014/main" id="{419E8508-10EF-0588-1644-6F9E713B5E98}"/>
                </a:ext>
              </a:extLst>
            </p:cNvPr>
            <p:cNvGrpSpPr/>
            <p:nvPr/>
          </p:nvGrpSpPr>
          <p:grpSpPr>
            <a:xfrm>
              <a:off x="10963925" y="3012008"/>
              <a:ext cx="632517" cy="482409"/>
              <a:chOff x="3288832" y="3687981"/>
              <a:chExt cx="632517" cy="482409"/>
            </a:xfrm>
          </p:grpSpPr>
          <p:cxnSp>
            <p:nvCxnSpPr>
              <p:cNvPr id="41" name="Straight Connector 40">
                <a:extLst>
                  <a:ext uri="{FF2B5EF4-FFF2-40B4-BE49-F238E27FC236}">
                    <a16:creationId xmlns:a16="http://schemas.microsoft.com/office/drawing/2014/main" id="{6AEC9133-27BC-B34D-2A69-659CF007F462}"/>
                  </a:ext>
                </a:extLst>
              </p:cNvPr>
              <p:cNvCxnSpPr/>
              <p:nvPr/>
            </p:nvCxnSpPr>
            <p:spPr>
              <a:xfrm flipH="1">
                <a:off x="3288832" y="3687981"/>
                <a:ext cx="632517"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2" name="Straight Connector 41">
                <a:extLst>
                  <a:ext uri="{FF2B5EF4-FFF2-40B4-BE49-F238E27FC236}">
                    <a16:creationId xmlns:a16="http://schemas.microsoft.com/office/drawing/2014/main" id="{46F2819F-5EB0-0FBA-398E-D245914E9137}"/>
                  </a:ext>
                </a:extLst>
              </p:cNvPr>
              <p:cNvCxnSpPr>
                <a:cxnSpLocks/>
              </p:cNvCxnSpPr>
              <p:nvPr/>
            </p:nvCxnSpPr>
            <p:spPr>
              <a:xfrm flipH="1">
                <a:off x="3288832" y="3847256"/>
                <a:ext cx="501889"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3" name="Straight Connector 42">
                <a:extLst>
                  <a:ext uri="{FF2B5EF4-FFF2-40B4-BE49-F238E27FC236}">
                    <a16:creationId xmlns:a16="http://schemas.microsoft.com/office/drawing/2014/main" id="{74E6B59A-C5C9-B86D-3BAD-98E195BB20E7}"/>
                  </a:ext>
                </a:extLst>
              </p:cNvPr>
              <p:cNvCxnSpPr/>
              <p:nvPr/>
            </p:nvCxnSpPr>
            <p:spPr>
              <a:xfrm flipH="1">
                <a:off x="3288832" y="4005385"/>
                <a:ext cx="632517"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4" name="Straight Connector 43">
                <a:extLst>
                  <a:ext uri="{FF2B5EF4-FFF2-40B4-BE49-F238E27FC236}">
                    <a16:creationId xmlns:a16="http://schemas.microsoft.com/office/drawing/2014/main" id="{38ED81A9-04FF-D52B-F3EB-22AF0D1EDA86}"/>
                  </a:ext>
                </a:extLst>
              </p:cNvPr>
              <p:cNvCxnSpPr>
                <a:cxnSpLocks/>
              </p:cNvCxnSpPr>
              <p:nvPr/>
            </p:nvCxnSpPr>
            <p:spPr>
              <a:xfrm flipH="1">
                <a:off x="3288832" y="4170390"/>
                <a:ext cx="226881"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grpSp>
      <p:sp>
        <p:nvSpPr>
          <p:cNvPr id="51" name="TextBox 50">
            <a:extLst>
              <a:ext uri="{FF2B5EF4-FFF2-40B4-BE49-F238E27FC236}">
                <a16:creationId xmlns:a16="http://schemas.microsoft.com/office/drawing/2014/main" id="{0CEFD601-77B1-FD93-5E72-AD1237B4809F}"/>
              </a:ext>
            </a:extLst>
          </p:cNvPr>
          <p:cNvSpPr txBox="1"/>
          <p:nvPr/>
        </p:nvSpPr>
        <p:spPr>
          <a:xfrm>
            <a:off x="9884649" y="7242556"/>
            <a:ext cx="3059246"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chemeClr val="accent1">
                    <a:lumMod val="75000"/>
                  </a:schemeClr>
                </a:solidFill>
                <a:effectLst/>
                <a:uFillTx/>
                <a:latin typeface="Helvetica Neue"/>
                <a:ea typeface="Helvetica Neue"/>
                <a:cs typeface="Helvetica Neue"/>
                <a:sym typeface="Helvetica Neue"/>
              </a:rPr>
              <a:t>VST proofs</a:t>
            </a:r>
          </a:p>
        </p:txBody>
      </p:sp>
      <p:grpSp>
        <p:nvGrpSpPr>
          <p:cNvPr id="52" name="Group 51">
            <a:extLst>
              <a:ext uri="{FF2B5EF4-FFF2-40B4-BE49-F238E27FC236}">
                <a16:creationId xmlns:a16="http://schemas.microsoft.com/office/drawing/2014/main" id="{7136CC98-3A42-E3DD-3053-1D4190F6C6C6}"/>
              </a:ext>
            </a:extLst>
          </p:cNvPr>
          <p:cNvGrpSpPr/>
          <p:nvPr/>
        </p:nvGrpSpPr>
        <p:grpSpPr>
          <a:xfrm>
            <a:off x="10680818" y="5890565"/>
            <a:ext cx="1466907" cy="1194363"/>
            <a:chOff x="10129535" y="2300054"/>
            <a:chExt cx="1466907" cy="1194363"/>
          </a:xfrm>
        </p:grpSpPr>
        <p:grpSp>
          <p:nvGrpSpPr>
            <p:cNvPr id="53" name="Group 52">
              <a:extLst>
                <a:ext uri="{FF2B5EF4-FFF2-40B4-BE49-F238E27FC236}">
                  <a16:creationId xmlns:a16="http://schemas.microsoft.com/office/drawing/2014/main" id="{EFA2D5C2-3400-517A-93A3-E7F474D9357A}"/>
                </a:ext>
              </a:extLst>
            </p:cNvPr>
            <p:cNvGrpSpPr/>
            <p:nvPr/>
          </p:nvGrpSpPr>
          <p:grpSpPr>
            <a:xfrm>
              <a:off x="10129536" y="2304707"/>
              <a:ext cx="632517" cy="482409"/>
              <a:chOff x="2454442" y="5089443"/>
              <a:chExt cx="632517" cy="482409"/>
            </a:xfrm>
          </p:grpSpPr>
          <p:cxnSp>
            <p:nvCxnSpPr>
              <p:cNvPr id="69" name="Straight Connector 68">
                <a:extLst>
                  <a:ext uri="{FF2B5EF4-FFF2-40B4-BE49-F238E27FC236}">
                    <a16:creationId xmlns:a16="http://schemas.microsoft.com/office/drawing/2014/main" id="{648F2B29-F2E6-FF30-E5BF-6276425AE034}"/>
                  </a:ext>
                </a:extLst>
              </p:cNvPr>
              <p:cNvCxnSpPr/>
              <p:nvPr/>
            </p:nvCxnSpPr>
            <p:spPr>
              <a:xfrm flipH="1">
                <a:off x="2454442" y="5089443"/>
                <a:ext cx="632517"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70" name="Straight Connector 69">
                <a:extLst>
                  <a:ext uri="{FF2B5EF4-FFF2-40B4-BE49-F238E27FC236}">
                    <a16:creationId xmlns:a16="http://schemas.microsoft.com/office/drawing/2014/main" id="{2892B304-B19C-34FB-E2D5-F37403C22886}"/>
                  </a:ext>
                </a:extLst>
              </p:cNvPr>
              <p:cNvCxnSpPr>
                <a:cxnSpLocks/>
              </p:cNvCxnSpPr>
              <p:nvPr/>
            </p:nvCxnSpPr>
            <p:spPr>
              <a:xfrm flipH="1">
                <a:off x="2454442" y="5248718"/>
                <a:ext cx="501889"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71" name="Straight Connector 70">
                <a:extLst>
                  <a:ext uri="{FF2B5EF4-FFF2-40B4-BE49-F238E27FC236}">
                    <a16:creationId xmlns:a16="http://schemas.microsoft.com/office/drawing/2014/main" id="{8FD9BA7C-AAD5-BAA3-EB0F-5D07EE12DF26}"/>
                  </a:ext>
                </a:extLst>
              </p:cNvPr>
              <p:cNvCxnSpPr/>
              <p:nvPr/>
            </p:nvCxnSpPr>
            <p:spPr>
              <a:xfrm flipH="1">
                <a:off x="2454442" y="5406847"/>
                <a:ext cx="632517"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72" name="Straight Connector 71">
                <a:extLst>
                  <a:ext uri="{FF2B5EF4-FFF2-40B4-BE49-F238E27FC236}">
                    <a16:creationId xmlns:a16="http://schemas.microsoft.com/office/drawing/2014/main" id="{03DA57B0-7275-99F4-6FAC-3C5F6AB79C04}"/>
                  </a:ext>
                </a:extLst>
              </p:cNvPr>
              <p:cNvCxnSpPr>
                <a:cxnSpLocks/>
              </p:cNvCxnSpPr>
              <p:nvPr/>
            </p:nvCxnSpPr>
            <p:spPr>
              <a:xfrm flipH="1">
                <a:off x="2454442" y="5571852"/>
                <a:ext cx="226881"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grpSp>
          <p:nvGrpSpPr>
            <p:cNvPr id="54" name="Group 53">
              <a:extLst>
                <a:ext uri="{FF2B5EF4-FFF2-40B4-BE49-F238E27FC236}">
                  <a16:creationId xmlns:a16="http://schemas.microsoft.com/office/drawing/2014/main" id="{D160CBAD-CA9D-6080-7B0F-44654DDD8F52}"/>
                </a:ext>
              </a:extLst>
            </p:cNvPr>
            <p:cNvGrpSpPr/>
            <p:nvPr/>
          </p:nvGrpSpPr>
          <p:grpSpPr>
            <a:xfrm>
              <a:off x="10129535" y="3012008"/>
              <a:ext cx="632517" cy="482409"/>
              <a:chOff x="2454442" y="5089443"/>
              <a:chExt cx="632517" cy="482409"/>
            </a:xfrm>
          </p:grpSpPr>
          <p:cxnSp>
            <p:nvCxnSpPr>
              <p:cNvPr id="65" name="Straight Connector 64">
                <a:extLst>
                  <a:ext uri="{FF2B5EF4-FFF2-40B4-BE49-F238E27FC236}">
                    <a16:creationId xmlns:a16="http://schemas.microsoft.com/office/drawing/2014/main" id="{09982CD2-ED1D-5A41-C160-E11D54EE785E}"/>
                  </a:ext>
                </a:extLst>
              </p:cNvPr>
              <p:cNvCxnSpPr/>
              <p:nvPr/>
            </p:nvCxnSpPr>
            <p:spPr>
              <a:xfrm flipH="1">
                <a:off x="2454442" y="5089443"/>
                <a:ext cx="632517"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6" name="Straight Connector 65">
                <a:extLst>
                  <a:ext uri="{FF2B5EF4-FFF2-40B4-BE49-F238E27FC236}">
                    <a16:creationId xmlns:a16="http://schemas.microsoft.com/office/drawing/2014/main" id="{AB7DF7C0-52DD-3785-F6F5-3A779EA85A10}"/>
                  </a:ext>
                </a:extLst>
              </p:cNvPr>
              <p:cNvCxnSpPr>
                <a:cxnSpLocks/>
              </p:cNvCxnSpPr>
              <p:nvPr/>
            </p:nvCxnSpPr>
            <p:spPr>
              <a:xfrm flipH="1">
                <a:off x="2454442" y="5248718"/>
                <a:ext cx="501889"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7" name="Straight Connector 66">
                <a:extLst>
                  <a:ext uri="{FF2B5EF4-FFF2-40B4-BE49-F238E27FC236}">
                    <a16:creationId xmlns:a16="http://schemas.microsoft.com/office/drawing/2014/main" id="{15176F02-9B27-3AA4-50CF-F49AF3E75AAC}"/>
                  </a:ext>
                </a:extLst>
              </p:cNvPr>
              <p:cNvCxnSpPr/>
              <p:nvPr/>
            </p:nvCxnSpPr>
            <p:spPr>
              <a:xfrm flipH="1">
                <a:off x="2454442" y="5406847"/>
                <a:ext cx="632517"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8" name="Straight Connector 67">
                <a:extLst>
                  <a:ext uri="{FF2B5EF4-FFF2-40B4-BE49-F238E27FC236}">
                    <a16:creationId xmlns:a16="http://schemas.microsoft.com/office/drawing/2014/main" id="{E5F980D3-DEFE-15C0-397C-9581F7F78A8C}"/>
                  </a:ext>
                </a:extLst>
              </p:cNvPr>
              <p:cNvCxnSpPr>
                <a:cxnSpLocks/>
              </p:cNvCxnSpPr>
              <p:nvPr/>
            </p:nvCxnSpPr>
            <p:spPr>
              <a:xfrm flipH="1">
                <a:off x="2454442" y="5571852"/>
                <a:ext cx="226881"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grpSp>
          <p:nvGrpSpPr>
            <p:cNvPr id="55" name="Group 54">
              <a:extLst>
                <a:ext uri="{FF2B5EF4-FFF2-40B4-BE49-F238E27FC236}">
                  <a16:creationId xmlns:a16="http://schemas.microsoft.com/office/drawing/2014/main" id="{56C90474-C866-48DA-A29C-CED23AF5FB61}"/>
                </a:ext>
              </a:extLst>
            </p:cNvPr>
            <p:cNvGrpSpPr/>
            <p:nvPr/>
          </p:nvGrpSpPr>
          <p:grpSpPr>
            <a:xfrm>
              <a:off x="10963925" y="2300054"/>
              <a:ext cx="632517" cy="482409"/>
              <a:chOff x="3288832" y="3687981"/>
              <a:chExt cx="632517" cy="482409"/>
            </a:xfrm>
          </p:grpSpPr>
          <p:cxnSp>
            <p:nvCxnSpPr>
              <p:cNvPr id="61" name="Straight Connector 60">
                <a:extLst>
                  <a:ext uri="{FF2B5EF4-FFF2-40B4-BE49-F238E27FC236}">
                    <a16:creationId xmlns:a16="http://schemas.microsoft.com/office/drawing/2014/main" id="{DE6B309B-0AC8-9B44-C796-074F69BCC9DC}"/>
                  </a:ext>
                </a:extLst>
              </p:cNvPr>
              <p:cNvCxnSpPr/>
              <p:nvPr/>
            </p:nvCxnSpPr>
            <p:spPr>
              <a:xfrm flipH="1">
                <a:off x="3288832" y="3687981"/>
                <a:ext cx="632517"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2" name="Straight Connector 61">
                <a:extLst>
                  <a:ext uri="{FF2B5EF4-FFF2-40B4-BE49-F238E27FC236}">
                    <a16:creationId xmlns:a16="http://schemas.microsoft.com/office/drawing/2014/main" id="{E7C94B26-4D58-0B0B-D18D-FDCEF0A6165B}"/>
                  </a:ext>
                </a:extLst>
              </p:cNvPr>
              <p:cNvCxnSpPr>
                <a:cxnSpLocks/>
              </p:cNvCxnSpPr>
              <p:nvPr/>
            </p:nvCxnSpPr>
            <p:spPr>
              <a:xfrm flipH="1">
                <a:off x="3288832" y="3847256"/>
                <a:ext cx="501889"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3" name="Straight Connector 62">
                <a:extLst>
                  <a:ext uri="{FF2B5EF4-FFF2-40B4-BE49-F238E27FC236}">
                    <a16:creationId xmlns:a16="http://schemas.microsoft.com/office/drawing/2014/main" id="{C2E05073-6823-DDBA-8AAF-31EA7BDF3539}"/>
                  </a:ext>
                </a:extLst>
              </p:cNvPr>
              <p:cNvCxnSpPr/>
              <p:nvPr/>
            </p:nvCxnSpPr>
            <p:spPr>
              <a:xfrm flipH="1">
                <a:off x="3288832" y="4005385"/>
                <a:ext cx="632517"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4" name="Straight Connector 63">
                <a:extLst>
                  <a:ext uri="{FF2B5EF4-FFF2-40B4-BE49-F238E27FC236}">
                    <a16:creationId xmlns:a16="http://schemas.microsoft.com/office/drawing/2014/main" id="{F4BCDBEC-D4C6-6C5F-FE4E-C4709D5CBC74}"/>
                  </a:ext>
                </a:extLst>
              </p:cNvPr>
              <p:cNvCxnSpPr>
                <a:cxnSpLocks/>
              </p:cNvCxnSpPr>
              <p:nvPr/>
            </p:nvCxnSpPr>
            <p:spPr>
              <a:xfrm flipH="1">
                <a:off x="3288832" y="4170390"/>
                <a:ext cx="226881"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grpSp>
          <p:nvGrpSpPr>
            <p:cNvPr id="56" name="Group 55">
              <a:extLst>
                <a:ext uri="{FF2B5EF4-FFF2-40B4-BE49-F238E27FC236}">
                  <a16:creationId xmlns:a16="http://schemas.microsoft.com/office/drawing/2014/main" id="{186E109A-A55C-7225-BC19-CB80DD1A56E8}"/>
                </a:ext>
              </a:extLst>
            </p:cNvPr>
            <p:cNvGrpSpPr/>
            <p:nvPr/>
          </p:nvGrpSpPr>
          <p:grpSpPr>
            <a:xfrm>
              <a:off x="10963925" y="3012008"/>
              <a:ext cx="632517" cy="482409"/>
              <a:chOff x="3288832" y="3687981"/>
              <a:chExt cx="632517" cy="482409"/>
            </a:xfrm>
          </p:grpSpPr>
          <p:cxnSp>
            <p:nvCxnSpPr>
              <p:cNvPr id="57" name="Straight Connector 56">
                <a:extLst>
                  <a:ext uri="{FF2B5EF4-FFF2-40B4-BE49-F238E27FC236}">
                    <a16:creationId xmlns:a16="http://schemas.microsoft.com/office/drawing/2014/main" id="{3F359B71-8694-7D94-996A-7EB55E1C209C}"/>
                  </a:ext>
                </a:extLst>
              </p:cNvPr>
              <p:cNvCxnSpPr/>
              <p:nvPr/>
            </p:nvCxnSpPr>
            <p:spPr>
              <a:xfrm flipH="1">
                <a:off x="3288832" y="3687981"/>
                <a:ext cx="632517"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8" name="Straight Connector 57">
                <a:extLst>
                  <a:ext uri="{FF2B5EF4-FFF2-40B4-BE49-F238E27FC236}">
                    <a16:creationId xmlns:a16="http://schemas.microsoft.com/office/drawing/2014/main" id="{07EEAE12-E686-4F58-D92C-128F69745235}"/>
                  </a:ext>
                </a:extLst>
              </p:cNvPr>
              <p:cNvCxnSpPr>
                <a:cxnSpLocks/>
              </p:cNvCxnSpPr>
              <p:nvPr/>
            </p:nvCxnSpPr>
            <p:spPr>
              <a:xfrm flipH="1">
                <a:off x="3288832" y="3847256"/>
                <a:ext cx="501889"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9" name="Straight Connector 58">
                <a:extLst>
                  <a:ext uri="{FF2B5EF4-FFF2-40B4-BE49-F238E27FC236}">
                    <a16:creationId xmlns:a16="http://schemas.microsoft.com/office/drawing/2014/main" id="{D5CF7300-7892-E3AF-8B30-8414D5401399}"/>
                  </a:ext>
                </a:extLst>
              </p:cNvPr>
              <p:cNvCxnSpPr/>
              <p:nvPr/>
            </p:nvCxnSpPr>
            <p:spPr>
              <a:xfrm flipH="1">
                <a:off x="3288832" y="4005385"/>
                <a:ext cx="632517"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0" name="Straight Connector 59">
                <a:extLst>
                  <a:ext uri="{FF2B5EF4-FFF2-40B4-BE49-F238E27FC236}">
                    <a16:creationId xmlns:a16="http://schemas.microsoft.com/office/drawing/2014/main" id="{16E8341A-6745-99AA-7AE1-E6B2AE2CFDB7}"/>
                  </a:ext>
                </a:extLst>
              </p:cNvPr>
              <p:cNvCxnSpPr>
                <a:cxnSpLocks/>
              </p:cNvCxnSpPr>
              <p:nvPr/>
            </p:nvCxnSpPr>
            <p:spPr>
              <a:xfrm flipH="1">
                <a:off x="3288832" y="4170390"/>
                <a:ext cx="226881"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grpSp>
      <p:grpSp>
        <p:nvGrpSpPr>
          <p:cNvPr id="4" name="Group">
            <a:extLst>
              <a:ext uri="{FF2B5EF4-FFF2-40B4-BE49-F238E27FC236}">
                <a16:creationId xmlns:a16="http://schemas.microsoft.com/office/drawing/2014/main" id="{186EB674-AE08-849E-4A16-6E04D0EB1901}"/>
              </a:ext>
            </a:extLst>
          </p:cNvPr>
          <p:cNvGrpSpPr/>
          <p:nvPr/>
        </p:nvGrpSpPr>
        <p:grpSpPr>
          <a:xfrm>
            <a:off x="1459365" y="4787974"/>
            <a:ext cx="4980531" cy="1007391"/>
            <a:chOff x="-574335" y="517995"/>
            <a:chExt cx="4980529" cy="1007390"/>
          </a:xfrm>
        </p:grpSpPr>
        <p:sp>
          <p:nvSpPr>
            <p:cNvPr id="5" name="Connection Line">
              <a:extLst>
                <a:ext uri="{FF2B5EF4-FFF2-40B4-BE49-F238E27FC236}">
                  <a16:creationId xmlns:a16="http://schemas.microsoft.com/office/drawing/2014/main" id="{CEF5EE64-B7D1-4059-61EC-63FDCB248364}"/>
                </a:ext>
              </a:extLst>
            </p:cNvPr>
            <p:cNvSpPr/>
            <p:nvPr/>
          </p:nvSpPr>
          <p:spPr>
            <a:xfrm>
              <a:off x="1" y="1479666"/>
              <a:ext cx="4058488" cy="45719"/>
            </a:xfrm>
            <a:custGeom>
              <a:avLst/>
              <a:gdLst/>
              <a:ahLst/>
              <a:cxnLst>
                <a:cxn ang="0">
                  <a:pos x="wd2" y="hd2"/>
                </a:cxn>
                <a:cxn ang="5400000">
                  <a:pos x="wd2" y="hd2"/>
                </a:cxn>
                <a:cxn ang="10800000">
                  <a:pos x="wd2" y="hd2"/>
                </a:cxn>
                <a:cxn ang="16200000">
                  <a:pos x="wd2" y="hd2"/>
                </a:cxn>
              </a:cxnLst>
              <a:rect l="0" t="0" r="r" b="b"/>
              <a:pathLst>
                <a:path w="21600" h="16201" extrusionOk="0">
                  <a:moveTo>
                    <a:pt x="0" y="0"/>
                  </a:moveTo>
                  <a:cubicBezTo>
                    <a:pt x="6877" y="21421"/>
                    <a:pt x="14077" y="21600"/>
                    <a:pt x="21600" y="536"/>
                  </a:cubicBezTo>
                </a:path>
              </a:pathLst>
            </a:custGeom>
            <a:noFill/>
            <a:ln w="63500" cap="flat">
              <a:solidFill>
                <a:srgbClr val="FF8D00"/>
              </a:solidFill>
              <a:prstDash val="dash"/>
              <a:miter lim="400000"/>
              <a:tailEnd type="triangle" w="med" len="med"/>
              <a:extLst>
                <a:ext uri="{C807C97D-BFC1-408E-A445-0C87EB9F89A2}">
                  <ask:lineSketchStyleProps xmlns:ask="http://schemas.microsoft.com/office/drawing/2018/sketchyshapes" sd="1219033472">
                    <a:custGeom>
                      <a:avLst/>
                      <a:gdLst>
                        <a:gd name="connsiteX0" fmla="*/ 0 w 5959678"/>
                        <a:gd name="connsiteY0" fmla="*/ 0 h 967816"/>
                        <a:gd name="connsiteX1" fmla="*/ 5959678 w 5959678"/>
                        <a:gd name="connsiteY1" fmla="*/ 32019 h 967816"/>
                      </a:gdLst>
                      <a:ahLst/>
                      <a:cxnLst>
                        <a:cxn ang="0">
                          <a:pos x="connsiteX0" y="connsiteY0"/>
                        </a:cxn>
                        <a:cxn ang="0">
                          <a:pos x="connsiteX1" y="connsiteY1"/>
                        </a:cxn>
                      </a:cxnLst>
                      <a:rect l="l" t="t" r="r" b="b"/>
                      <a:pathLst>
                        <a:path w="5959678" h="967816" extrusionOk="0">
                          <a:moveTo>
                            <a:pt x="0" y="0"/>
                          </a:moveTo>
                          <a:cubicBezTo>
                            <a:pt x="1726550" y="1174239"/>
                            <a:pt x="3614445" y="1391509"/>
                            <a:pt x="5959678" y="32019"/>
                          </a:cubicBezTo>
                        </a:path>
                      </a:pathLst>
                    </a:custGeom>
                    <ask:type>
                      <ask:lineSketchNone/>
                    </ask:type>
                  </ask:lineSketchStyleProps>
                </a:ext>
              </a:extLst>
            </a:ln>
            <a:effectLst/>
          </p:spPr>
          <p:txBody>
            <a:bodyPr/>
            <a:lstStyle/>
            <a:p>
              <a:endParaRPr dirty="0"/>
            </a:p>
          </p:txBody>
        </p:sp>
        <p:sp>
          <p:nvSpPr>
            <p:cNvPr id="6" name="CertiCoq">
              <a:extLst>
                <a:ext uri="{FF2B5EF4-FFF2-40B4-BE49-F238E27FC236}">
                  <a16:creationId xmlns:a16="http://schemas.microsoft.com/office/drawing/2014/main" id="{88BE84F9-9152-7DAD-57D7-3EE13568A65E}"/>
                </a:ext>
              </a:extLst>
            </p:cNvPr>
            <p:cNvSpPr/>
            <p:nvPr/>
          </p:nvSpPr>
          <p:spPr>
            <a:xfrm>
              <a:off x="-574335" y="517995"/>
              <a:ext cx="4980529" cy="872033"/>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3300">
                  <a:solidFill>
                    <a:schemeClr val="accent3">
                      <a:hueOff val="362282"/>
                      <a:satOff val="31803"/>
                      <a:lumOff val="-18242"/>
                    </a:schemeClr>
                  </a:solidFill>
                </a:defRPr>
              </a:lvl1pPr>
            </a:lstStyle>
            <a:p>
              <a:r>
                <a:rPr lang="en-US" sz="2500" dirty="0">
                  <a:solidFill>
                    <a:srgbClr val="FF8D00"/>
                  </a:solidFill>
                </a:rPr>
                <a:t>code generation</a:t>
              </a:r>
            </a:p>
            <a:p>
              <a:r>
                <a:rPr lang="en-US" sz="2500" dirty="0">
                  <a:solidFill>
                    <a:srgbClr val="FF8D00"/>
                  </a:solidFill>
                </a:rPr>
                <a:t>with metaprogramming</a:t>
              </a:r>
            </a:p>
          </p:txBody>
        </p:sp>
      </p:grpSp>
      <p:grpSp>
        <p:nvGrpSpPr>
          <p:cNvPr id="7" name="Group">
            <a:extLst>
              <a:ext uri="{FF2B5EF4-FFF2-40B4-BE49-F238E27FC236}">
                <a16:creationId xmlns:a16="http://schemas.microsoft.com/office/drawing/2014/main" id="{6039DE8D-A232-CBB9-C2C5-2225478AE469}"/>
              </a:ext>
            </a:extLst>
          </p:cNvPr>
          <p:cNvGrpSpPr/>
          <p:nvPr/>
        </p:nvGrpSpPr>
        <p:grpSpPr>
          <a:xfrm rot="977794">
            <a:off x="6927759" y="6004837"/>
            <a:ext cx="3699456" cy="637646"/>
            <a:chOff x="-59569" y="1266335"/>
            <a:chExt cx="3699454" cy="637646"/>
          </a:xfrm>
        </p:grpSpPr>
        <p:sp>
          <p:nvSpPr>
            <p:cNvPr id="8" name="Connection Line">
              <a:extLst>
                <a:ext uri="{FF2B5EF4-FFF2-40B4-BE49-F238E27FC236}">
                  <a16:creationId xmlns:a16="http://schemas.microsoft.com/office/drawing/2014/main" id="{A1F26721-3153-92D4-A1FC-287EAF85AC02}"/>
                </a:ext>
              </a:extLst>
            </p:cNvPr>
            <p:cNvSpPr/>
            <p:nvPr/>
          </p:nvSpPr>
          <p:spPr>
            <a:xfrm flipV="1">
              <a:off x="157706" y="1266335"/>
              <a:ext cx="3264767" cy="232789"/>
            </a:xfrm>
            <a:custGeom>
              <a:avLst/>
              <a:gdLst/>
              <a:ahLst/>
              <a:cxnLst>
                <a:cxn ang="0">
                  <a:pos x="wd2" y="hd2"/>
                </a:cxn>
                <a:cxn ang="5400000">
                  <a:pos x="wd2" y="hd2"/>
                </a:cxn>
                <a:cxn ang="10800000">
                  <a:pos x="wd2" y="hd2"/>
                </a:cxn>
                <a:cxn ang="16200000">
                  <a:pos x="wd2" y="hd2"/>
                </a:cxn>
              </a:cxnLst>
              <a:rect l="0" t="0" r="r" b="b"/>
              <a:pathLst>
                <a:path w="21600" h="16201" extrusionOk="0">
                  <a:moveTo>
                    <a:pt x="0" y="0"/>
                  </a:moveTo>
                  <a:cubicBezTo>
                    <a:pt x="6877" y="21421"/>
                    <a:pt x="14077" y="21600"/>
                    <a:pt x="21600" y="536"/>
                  </a:cubicBezTo>
                </a:path>
              </a:pathLst>
            </a:custGeom>
            <a:noFill/>
            <a:ln w="63500" cap="flat">
              <a:solidFill>
                <a:srgbClr val="FF8D00"/>
              </a:solidFill>
              <a:prstDash val="solid"/>
              <a:miter lim="400000"/>
              <a:tailEnd type="triangle" w="med" len="med"/>
              <a:extLst>
                <a:ext uri="{C807C97D-BFC1-408E-A445-0C87EB9F89A2}">
                  <ask:lineSketchStyleProps xmlns:ask="http://schemas.microsoft.com/office/drawing/2018/sketchyshapes" sd="1219033472">
                    <a:custGeom>
                      <a:avLst/>
                      <a:gdLst>
                        <a:gd name="connsiteX0" fmla="*/ 0 w 5959678"/>
                        <a:gd name="connsiteY0" fmla="*/ 0 h 967816"/>
                        <a:gd name="connsiteX1" fmla="*/ 5959678 w 5959678"/>
                        <a:gd name="connsiteY1" fmla="*/ 32019 h 967816"/>
                      </a:gdLst>
                      <a:ahLst/>
                      <a:cxnLst>
                        <a:cxn ang="0">
                          <a:pos x="connsiteX0" y="connsiteY0"/>
                        </a:cxn>
                        <a:cxn ang="0">
                          <a:pos x="connsiteX1" y="connsiteY1"/>
                        </a:cxn>
                      </a:cxnLst>
                      <a:rect l="l" t="t" r="r" b="b"/>
                      <a:pathLst>
                        <a:path w="5959678" h="967816" extrusionOk="0">
                          <a:moveTo>
                            <a:pt x="0" y="0"/>
                          </a:moveTo>
                          <a:cubicBezTo>
                            <a:pt x="1726550" y="1174239"/>
                            <a:pt x="3614445" y="1391509"/>
                            <a:pt x="5959678" y="32019"/>
                          </a:cubicBezTo>
                        </a:path>
                      </a:pathLst>
                    </a:custGeom>
                    <ask:type>
                      <ask:lineSketchNone/>
                    </ask:type>
                  </ask:lineSketchStyleProps>
                </a:ext>
              </a:extLst>
            </a:ln>
            <a:effectLst/>
          </p:spPr>
          <p:txBody>
            <a:bodyPr/>
            <a:lstStyle/>
            <a:p>
              <a:endParaRPr dirty="0"/>
            </a:p>
          </p:txBody>
        </p:sp>
        <p:sp>
          <p:nvSpPr>
            <p:cNvPr id="9" name="CertiCoq">
              <a:extLst>
                <a:ext uri="{FF2B5EF4-FFF2-40B4-BE49-F238E27FC236}">
                  <a16:creationId xmlns:a16="http://schemas.microsoft.com/office/drawing/2014/main" id="{8BEBB2B8-F2A5-B299-3DFB-3ED892B69D84}"/>
                </a:ext>
              </a:extLst>
            </p:cNvPr>
            <p:cNvSpPr/>
            <p:nvPr/>
          </p:nvSpPr>
          <p:spPr>
            <a:xfrm>
              <a:off x="-59569" y="1416668"/>
              <a:ext cx="3699454" cy="487313"/>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3300">
                  <a:solidFill>
                    <a:schemeClr val="accent3">
                      <a:hueOff val="362282"/>
                      <a:satOff val="31803"/>
                      <a:lumOff val="-18242"/>
                    </a:schemeClr>
                  </a:solidFill>
                </a:defRPr>
              </a:lvl1pPr>
            </a:lstStyle>
            <a:p>
              <a:r>
                <a:rPr lang="en-US" sz="2500" b="0" dirty="0">
                  <a:solidFill>
                    <a:srgbClr val="FF8D00"/>
                  </a:solidFill>
                </a:rPr>
                <a:t>writing by hand</a:t>
              </a:r>
              <a:endParaRPr sz="2500" b="0" dirty="0">
                <a:solidFill>
                  <a:srgbClr val="FF8D00"/>
                </a:solidFill>
              </a:endParaRPr>
            </a:p>
          </p:txBody>
        </p:sp>
      </p:grpSp>
      <p:grpSp>
        <p:nvGrpSpPr>
          <p:cNvPr id="10" name="Group 9">
            <a:extLst>
              <a:ext uri="{FF2B5EF4-FFF2-40B4-BE49-F238E27FC236}">
                <a16:creationId xmlns:a16="http://schemas.microsoft.com/office/drawing/2014/main" id="{73BE654E-8611-95F0-492D-E8FD5CA0DA1E}"/>
              </a:ext>
            </a:extLst>
          </p:cNvPr>
          <p:cNvGrpSpPr/>
          <p:nvPr/>
        </p:nvGrpSpPr>
        <p:grpSpPr>
          <a:xfrm>
            <a:off x="4415483" y="4938882"/>
            <a:ext cx="4324632" cy="1904331"/>
            <a:chOff x="4607721" y="4356311"/>
            <a:chExt cx="4324632" cy="1904331"/>
          </a:xfrm>
        </p:grpSpPr>
        <p:sp>
          <p:nvSpPr>
            <p:cNvPr id="14" name="TextBox 13">
              <a:extLst>
                <a:ext uri="{FF2B5EF4-FFF2-40B4-BE49-F238E27FC236}">
                  <a16:creationId xmlns:a16="http://schemas.microsoft.com/office/drawing/2014/main" id="{9A22E998-8734-B6C7-80D5-93FA35319B67}"/>
                </a:ext>
              </a:extLst>
            </p:cNvPr>
            <p:cNvSpPr txBox="1"/>
            <p:nvPr/>
          </p:nvSpPr>
          <p:spPr>
            <a:xfrm>
              <a:off x="4607721" y="5788718"/>
              <a:ext cx="432463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chemeClr val="accent1">
                      <a:lumMod val="75000"/>
                    </a:schemeClr>
                  </a:solidFill>
                  <a:effectLst/>
                  <a:uFillTx/>
                  <a:latin typeface="Helvetica Neue"/>
                  <a:ea typeface="Helvetica Neue"/>
                  <a:cs typeface="Helvetica Neue"/>
                  <a:sym typeface="Helvetica Neue"/>
                </a:rPr>
                <a:t>reified descriptions</a:t>
              </a:r>
            </a:p>
          </p:txBody>
        </p:sp>
        <p:grpSp>
          <p:nvGrpSpPr>
            <p:cNvPr id="22" name="Group 21">
              <a:extLst>
                <a:ext uri="{FF2B5EF4-FFF2-40B4-BE49-F238E27FC236}">
                  <a16:creationId xmlns:a16="http://schemas.microsoft.com/office/drawing/2014/main" id="{9F20D1CF-146E-D16B-417D-332F709BC952}"/>
                </a:ext>
              </a:extLst>
            </p:cNvPr>
            <p:cNvGrpSpPr/>
            <p:nvPr/>
          </p:nvGrpSpPr>
          <p:grpSpPr>
            <a:xfrm>
              <a:off x="6452582" y="5024229"/>
              <a:ext cx="632517" cy="482409"/>
              <a:chOff x="2454442" y="5089443"/>
              <a:chExt cx="632517" cy="482409"/>
            </a:xfrm>
          </p:grpSpPr>
          <p:cxnSp>
            <p:nvCxnSpPr>
              <p:cNvPr id="49" name="Straight Connector 48">
                <a:extLst>
                  <a:ext uri="{FF2B5EF4-FFF2-40B4-BE49-F238E27FC236}">
                    <a16:creationId xmlns:a16="http://schemas.microsoft.com/office/drawing/2014/main" id="{B28F29D0-3C3A-81E3-A003-41DE8DB8BB93}"/>
                  </a:ext>
                </a:extLst>
              </p:cNvPr>
              <p:cNvCxnSpPr/>
              <p:nvPr/>
            </p:nvCxnSpPr>
            <p:spPr>
              <a:xfrm flipH="1">
                <a:off x="2454442" y="5089443"/>
                <a:ext cx="632517"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73" name="Straight Connector 72">
                <a:extLst>
                  <a:ext uri="{FF2B5EF4-FFF2-40B4-BE49-F238E27FC236}">
                    <a16:creationId xmlns:a16="http://schemas.microsoft.com/office/drawing/2014/main" id="{5B5FB59C-82E6-94CD-D527-EF2A765091FA}"/>
                  </a:ext>
                </a:extLst>
              </p:cNvPr>
              <p:cNvCxnSpPr>
                <a:cxnSpLocks/>
              </p:cNvCxnSpPr>
              <p:nvPr/>
            </p:nvCxnSpPr>
            <p:spPr>
              <a:xfrm flipH="1">
                <a:off x="2454442" y="5248718"/>
                <a:ext cx="501889"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74" name="Straight Connector 73">
                <a:extLst>
                  <a:ext uri="{FF2B5EF4-FFF2-40B4-BE49-F238E27FC236}">
                    <a16:creationId xmlns:a16="http://schemas.microsoft.com/office/drawing/2014/main" id="{CABAABEC-F26E-1B5B-5C28-4B5B0FA56DB5}"/>
                  </a:ext>
                </a:extLst>
              </p:cNvPr>
              <p:cNvCxnSpPr/>
              <p:nvPr/>
            </p:nvCxnSpPr>
            <p:spPr>
              <a:xfrm flipH="1">
                <a:off x="2454442" y="5406847"/>
                <a:ext cx="632517"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75" name="Straight Connector 74">
                <a:extLst>
                  <a:ext uri="{FF2B5EF4-FFF2-40B4-BE49-F238E27FC236}">
                    <a16:creationId xmlns:a16="http://schemas.microsoft.com/office/drawing/2014/main" id="{636E2689-335B-0A6B-C5AB-364B314C33CC}"/>
                  </a:ext>
                </a:extLst>
              </p:cNvPr>
              <p:cNvCxnSpPr>
                <a:cxnSpLocks/>
              </p:cNvCxnSpPr>
              <p:nvPr/>
            </p:nvCxnSpPr>
            <p:spPr>
              <a:xfrm flipH="1">
                <a:off x="2454442" y="5571852"/>
                <a:ext cx="226881"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grpSp>
          <p:nvGrpSpPr>
            <p:cNvPr id="23" name="Group 22">
              <a:extLst>
                <a:ext uri="{FF2B5EF4-FFF2-40B4-BE49-F238E27FC236}">
                  <a16:creationId xmlns:a16="http://schemas.microsoft.com/office/drawing/2014/main" id="{D0AD30B3-69FB-0183-AA72-1FDEC147FC8B}"/>
                </a:ext>
              </a:extLst>
            </p:cNvPr>
            <p:cNvGrpSpPr/>
            <p:nvPr/>
          </p:nvGrpSpPr>
          <p:grpSpPr>
            <a:xfrm>
              <a:off x="6452581" y="4356311"/>
              <a:ext cx="632517" cy="482409"/>
              <a:chOff x="2454442" y="5089443"/>
              <a:chExt cx="632517" cy="482409"/>
            </a:xfrm>
          </p:grpSpPr>
          <p:cxnSp>
            <p:nvCxnSpPr>
              <p:cNvPr id="45" name="Straight Connector 44">
                <a:extLst>
                  <a:ext uri="{FF2B5EF4-FFF2-40B4-BE49-F238E27FC236}">
                    <a16:creationId xmlns:a16="http://schemas.microsoft.com/office/drawing/2014/main" id="{445869FC-9DBA-6F3D-7386-D6773BA94F82}"/>
                  </a:ext>
                </a:extLst>
              </p:cNvPr>
              <p:cNvCxnSpPr/>
              <p:nvPr/>
            </p:nvCxnSpPr>
            <p:spPr>
              <a:xfrm flipH="1">
                <a:off x="2454442" y="5089443"/>
                <a:ext cx="632517"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6" name="Straight Connector 45">
                <a:extLst>
                  <a:ext uri="{FF2B5EF4-FFF2-40B4-BE49-F238E27FC236}">
                    <a16:creationId xmlns:a16="http://schemas.microsoft.com/office/drawing/2014/main" id="{35135C27-B069-DDCF-0110-8167DE518E01}"/>
                  </a:ext>
                </a:extLst>
              </p:cNvPr>
              <p:cNvCxnSpPr>
                <a:cxnSpLocks/>
              </p:cNvCxnSpPr>
              <p:nvPr/>
            </p:nvCxnSpPr>
            <p:spPr>
              <a:xfrm flipH="1">
                <a:off x="2454442" y="5248718"/>
                <a:ext cx="501889"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7" name="Straight Connector 46">
                <a:extLst>
                  <a:ext uri="{FF2B5EF4-FFF2-40B4-BE49-F238E27FC236}">
                    <a16:creationId xmlns:a16="http://schemas.microsoft.com/office/drawing/2014/main" id="{1FB5927A-A7C6-A78D-F52E-FC1E2F6F5DE8}"/>
                  </a:ext>
                </a:extLst>
              </p:cNvPr>
              <p:cNvCxnSpPr/>
              <p:nvPr/>
            </p:nvCxnSpPr>
            <p:spPr>
              <a:xfrm flipH="1">
                <a:off x="2454442" y="5406847"/>
                <a:ext cx="632517"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8" name="Straight Connector 47">
                <a:extLst>
                  <a:ext uri="{FF2B5EF4-FFF2-40B4-BE49-F238E27FC236}">
                    <a16:creationId xmlns:a16="http://schemas.microsoft.com/office/drawing/2014/main" id="{23A7BC46-0495-135A-D8AE-98E66A4A5C86}"/>
                  </a:ext>
                </a:extLst>
              </p:cNvPr>
              <p:cNvCxnSpPr>
                <a:cxnSpLocks/>
              </p:cNvCxnSpPr>
              <p:nvPr/>
            </p:nvCxnSpPr>
            <p:spPr>
              <a:xfrm flipH="1">
                <a:off x="2454442" y="5571852"/>
                <a:ext cx="226881" cy="0"/>
              </a:xfrm>
              <a:prstGeom prst="line">
                <a:avLst/>
              </a:prstGeom>
              <a:noFill/>
              <a:ln w="635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grpSp>
      </p:grpSp>
      <p:grpSp>
        <p:nvGrpSpPr>
          <p:cNvPr id="79" name="Group">
            <a:extLst>
              <a:ext uri="{FF2B5EF4-FFF2-40B4-BE49-F238E27FC236}">
                <a16:creationId xmlns:a16="http://schemas.microsoft.com/office/drawing/2014/main" id="{4F50EE5E-5DE5-132A-6279-1D47EE2E0826}"/>
              </a:ext>
            </a:extLst>
          </p:cNvPr>
          <p:cNvGrpSpPr/>
          <p:nvPr/>
        </p:nvGrpSpPr>
        <p:grpSpPr>
          <a:xfrm rot="1014018">
            <a:off x="6555538" y="4771920"/>
            <a:ext cx="3699456" cy="487411"/>
            <a:chOff x="-429831" y="1111969"/>
            <a:chExt cx="3699454" cy="487411"/>
          </a:xfrm>
        </p:grpSpPr>
        <p:sp>
          <p:nvSpPr>
            <p:cNvPr id="80" name="Connection Line">
              <a:extLst>
                <a:ext uri="{FF2B5EF4-FFF2-40B4-BE49-F238E27FC236}">
                  <a16:creationId xmlns:a16="http://schemas.microsoft.com/office/drawing/2014/main" id="{1F33AB04-94B8-3125-AE9F-B10A6F793C9F}"/>
                </a:ext>
              </a:extLst>
            </p:cNvPr>
            <p:cNvSpPr/>
            <p:nvPr/>
          </p:nvSpPr>
          <p:spPr>
            <a:xfrm rot="19644412">
              <a:off x="278396" y="1513869"/>
              <a:ext cx="2813165" cy="85511"/>
            </a:xfrm>
            <a:custGeom>
              <a:avLst/>
              <a:gdLst/>
              <a:ahLst/>
              <a:cxnLst>
                <a:cxn ang="0">
                  <a:pos x="wd2" y="hd2"/>
                </a:cxn>
                <a:cxn ang="5400000">
                  <a:pos x="wd2" y="hd2"/>
                </a:cxn>
                <a:cxn ang="10800000">
                  <a:pos x="wd2" y="hd2"/>
                </a:cxn>
                <a:cxn ang="16200000">
                  <a:pos x="wd2" y="hd2"/>
                </a:cxn>
              </a:cxnLst>
              <a:rect l="0" t="0" r="r" b="b"/>
              <a:pathLst>
                <a:path w="21600" h="16201" extrusionOk="0">
                  <a:moveTo>
                    <a:pt x="0" y="0"/>
                  </a:moveTo>
                  <a:cubicBezTo>
                    <a:pt x="6877" y="21421"/>
                    <a:pt x="14077" y="21600"/>
                    <a:pt x="21600" y="536"/>
                  </a:cubicBezTo>
                </a:path>
              </a:pathLst>
            </a:custGeom>
            <a:noFill/>
            <a:ln w="63500" cap="flat">
              <a:solidFill>
                <a:srgbClr val="FF8D00"/>
              </a:solidFill>
              <a:prstDash val="solid"/>
              <a:miter lim="400000"/>
              <a:tailEnd type="triangle" w="med" len="med"/>
              <a:extLst>
                <a:ext uri="{C807C97D-BFC1-408E-A445-0C87EB9F89A2}">
                  <ask:lineSketchStyleProps xmlns:ask="http://schemas.microsoft.com/office/drawing/2018/sketchyshapes" sd="1219033472">
                    <a:custGeom>
                      <a:avLst/>
                      <a:gdLst>
                        <a:gd name="connsiteX0" fmla="*/ 0 w 5959678"/>
                        <a:gd name="connsiteY0" fmla="*/ 0 h 967816"/>
                        <a:gd name="connsiteX1" fmla="*/ 5959678 w 5959678"/>
                        <a:gd name="connsiteY1" fmla="*/ 32019 h 967816"/>
                      </a:gdLst>
                      <a:ahLst/>
                      <a:cxnLst>
                        <a:cxn ang="0">
                          <a:pos x="connsiteX0" y="connsiteY0"/>
                        </a:cxn>
                        <a:cxn ang="0">
                          <a:pos x="connsiteX1" y="connsiteY1"/>
                        </a:cxn>
                      </a:cxnLst>
                      <a:rect l="l" t="t" r="r" b="b"/>
                      <a:pathLst>
                        <a:path w="5959678" h="967816" extrusionOk="0">
                          <a:moveTo>
                            <a:pt x="0" y="0"/>
                          </a:moveTo>
                          <a:cubicBezTo>
                            <a:pt x="1726550" y="1174239"/>
                            <a:pt x="3614445" y="1391509"/>
                            <a:pt x="5959678" y="32019"/>
                          </a:cubicBezTo>
                        </a:path>
                      </a:pathLst>
                    </a:custGeom>
                    <ask:type>
                      <ask:lineSketchNone/>
                    </ask:type>
                  </ask:lineSketchStyleProps>
                </a:ext>
              </a:extLst>
            </a:ln>
            <a:effectLst/>
          </p:spPr>
          <p:txBody>
            <a:bodyPr/>
            <a:lstStyle/>
            <a:p>
              <a:endParaRPr dirty="0"/>
            </a:p>
          </p:txBody>
        </p:sp>
        <p:sp>
          <p:nvSpPr>
            <p:cNvPr id="81" name="CertiCoq">
              <a:extLst>
                <a:ext uri="{FF2B5EF4-FFF2-40B4-BE49-F238E27FC236}">
                  <a16:creationId xmlns:a16="http://schemas.microsoft.com/office/drawing/2014/main" id="{5677CAF3-B057-4ACA-AD5B-EC41B006207D}"/>
                </a:ext>
              </a:extLst>
            </p:cNvPr>
            <p:cNvSpPr/>
            <p:nvPr/>
          </p:nvSpPr>
          <p:spPr>
            <a:xfrm rot="19568579">
              <a:off x="-429831" y="1111969"/>
              <a:ext cx="3699454" cy="487313"/>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3300">
                  <a:solidFill>
                    <a:schemeClr val="accent3">
                      <a:hueOff val="362282"/>
                      <a:satOff val="31803"/>
                      <a:lumOff val="-18242"/>
                    </a:schemeClr>
                  </a:solidFill>
                </a:defRPr>
              </a:lvl1pPr>
            </a:lstStyle>
            <a:p>
              <a:r>
                <a:rPr lang="en-US" sz="2500" b="0" dirty="0">
                  <a:solidFill>
                    <a:srgbClr val="FF8D00"/>
                  </a:solidFill>
                </a:rPr>
                <a:t>computation</a:t>
              </a:r>
              <a:endParaRPr sz="2500" b="0" dirty="0">
                <a:solidFill>
                  <a:srgbClr val="FF8D00"/>
                </a:solidFill>
              </a:endParaRPr>
            </a:p>
          </p:txBody>
        </p:sp>
      </p:grpSp>
    </p:spTree>
    <p:extLst>
      <p:ext uri="{BB962C8B-B14F-4D97-AF65-F5344CB8AC3E}">
        <p14:creationId xmlns:p14="http://schemas.microsoft.com/office/powerpoint/2010/main" val="25783674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par>
                                <p:cTn id="13" presetID="9" presetClass="entr" presetSubtype="0" fill="hold" nodeType="withEffect">
                                  <p:stCondLst>
                                    <p:cond delay="0"/>
                                  </p:stCondLst>
                                  <p:childTnLst>
                                    <p:set>
                                      <p:cBhvr>
                                        <p:cTn id="14" dur="1" fill="hold">
                                          <p:stCondLst>
                                            <p:cond delay="0"/>
                                          </p:stCondLst>
                                        </p:cTn>
                                        <p:tgtEl>
                                          <p:spTgt spid="79"/>
                                        </p:tgtEl>
                                        <p:attrNameLst>
                                          <p:attrName>style.visibility</p:attrName>
                                        </p:attrNameLst>
                                      </p:cBhvr>
                                      <p:to>
                                        <p:strVal val="visible"/>
                                      </p:to>
                                    </p:set>
                                    <p:animEffect transition="in" filter="dissolve">
                                      <p:cBhvr>
                                        <p:cTn id="15"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2D7A50-6A66-6ABB-137A-DF62E0FC9D22}"/>
            </a:ext>
          </a:extLst>
        </p:cNvPr>
        <p:cNvGrpSpPr/>
        <p:nvPr/>
      </p:nvGrpSpPr>
      <p:grpSpPr>
        <a:xfrm>
          <a:off x="0" y="0"/>
          <a:ext cx="0" cy="0"/>
          <a:chOff x="0" y="0"/>
          <a:chExt cx="0" cy="0"/>
        </a:xfrm>
      </p:grpSpPr>
      <p:sp>
        <p:nvSpPr>
          <p:cNvPr id="161" name="Slide Number">
            <a:extLst>
              <a:ext uri="{FF2B5EF4-FFF2-40B4-BE49-F238E27FC236}">
                <a16:creationId xmlns:a16="http://schemas.microsoft.com/office/drawing/2014/main" id="{141D6980-FCC8-2CCB-BBB1-A0F91B309049}"/>
              </a:ext>
            </a:extLst>
          </p:cNvPr>
          <p:cNvSpPr txBox="1">
            <a:spLocks noGrp="1"/>
          </p:cNvSpPr>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15</a:t>
            </a:fld>
            <a:endParaRPr/>
          </a:p>
        </p:txBody>
      </p:sp>
      <p:grpSp>
        <p:nvGrpSpPr>
          <p:cNvPr id="170" name="Group">
            <a:extLst>
              <a:ext uri="{FF2B5EF4-FFF2-40B4-BE49-F238E27FC236}">
                <a16:creationId xmlns:a16="http://schemas.microsoft.com/office/drawing/2014/main" id="{AF4A2F92-6E84-D0DD-BA45-A7B26FCE44BE}"/>
              </a:ext>
            </a:extLst>
          </p:cNvPr>
          <p:cNvGrpSpPr/>
          <p:nvPr/>
        </p:nvGrpSpPr>
        <p:grpSpPr>
          <a:xfrm>
            <a:off x="1215625" y="3680961"/>
            <a:ext cx="10794056" cy="3297154"/>
            <a:chOff x="-1" y="0"/>
            <a:chExt cx="10794055" cy="3297154"/>
          </a:xfrm>
        </p:grpSpPr>
        <p:grpSp>
          <p:nvGrpSpPr>
            <p:cNvPr id="166" name="Group">
              <a:extLst>
                <a:ext uri="{FF2B5EF4-FFF2-40B4-BE49-F238E27FC236}">
                  <a16:creationId xmlns:a16="http://schemas.microsoft.com/office/drawing/2014/main" id="{484AF78F-F353-4945-2A4A-60FEC410A0A9}"/>
                </a:ext>
              </a:extLst>
            </p:cNvPr>
            <p:cNvGrpSpPr/>
            <p:nvPr/>
          </p:nvGrpSpPr>
          <p:grpSpPr>
            <a:xfrm>
              <a:off x="-1" y="0"/>
              <a:ext cx="10794055" cy="3297154"/>
              <a:chOff x="-1" y="0"/>
              <a:chExt cx="10794054" cy="3297154"/>
            </a:xfrm>
          </p:grpSpPr>
          <p:sp>
            <p:nvSpPr>
              <p:cNvPr id="162" name="Rounded Rectangle">
                <a:extLst>
                  <a:ext uri="{FF2B5EF4-FFF2-40B4-BE49-F238E27FC236}">
                    <a16:creationId xmlns:a16="http://schemas.microsoft.com/office/drawing/2014/main" id="{E7B040CD-CE03-4BB8-8831-E1D04ECA1C2E}"/>
                  </a:ext>
                </a:extLst>
              </p:cNvPr>
              <p:cNvSpPr/>
              <p:nvPr/>
            </p:nvSpPr>
            <p:spPr>
              <a:xfrm>
                <a:off x="0" y="25400"/>
                <a:ext cx="10794053" cy="3271754"/>
              </a:xfrm>
              <a:prstGeom prst="roundRect">
                <a:avLst>
                  <a:gd name="adj" fmla="val 2014"/>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nvGrpSpPr>
              <p:cNvPr id="165" name="Group">
                <a:extLst>
                  <a:ext uri="{FF2B5EF4-FFF2-40B4-BE49-F238E27FC236}">
                    <a16:creationId xmlns:a16="http://schemas.microsoft.com/office/drawing/2014/main" id="{E130339A-2122-8D19-78D8-47E129D47695}"/>
                  </a:ext>
                </a:extLst>
              </p:cNvPr>
              <p:cNvGrpSpPr/>
              <p:nvPr/>
            </p:nvGrpSpPr>
            <p:grpSpPr>
              <a:xfrm>
                <a:off x="-1" y="0"/>
                <a:ext cx="10794053" cy="353171"/>
                <a:chOff x="-1" y="0"/>
                <a:chExt cx="10794052" cy="353170"/>
              </a:xfrm>
            </p:grpSpPr>
            <p:sp>
              <p:nvSpPr>
                <p:cNvPr id="163" name="Rounded Rectangle">
                  <a:extLst>
                    <a:ext uri="{FF2B5EF4-FFF2-40B4-BE49-F238E27FC236}">
                      <a16:creationId xmlns:a16="http://schemas.microsoft.com/office/drawing/2014/main" id="{0C02478F-1C3A-F6F3-F553-3FAD98D770F8}"/>
                    </a:ext>
                  </a:extLst>
                </p:cNvPr>
                <p:cNvSpPr/>
                <p:nvPr/>
              </p:nvSpPr>
              <p:spPr>
                <a:xfrm>
                  <a:off x="-1" y="0"/>
                  <a:ext cx="10794050"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164" name="Rectangle">
                  <a:extLst>
                    <a:ext uri="{FF2B5EF4-FFF2-40B4-BE49-F238E27FC236}">
                      <a16:creationId xmlns:a16="http://schemas.microsoft.com/office/drawing/2014/main" id="{ACAEE2F8-9338-16EF-D60E-5D87E42B3AA7}"/>
                    </a:ext>
                  </a:extLst>
                </p:cNvPr>
                <p:cNvSpPr/>
                <p:nvPr/>
              </p:nvSpPr>
              <p:spPr>
                <a:xfrm>
                  <a:off x="0" y="181846"/>
                  <a:ext cx="10794051"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grpSp>
        <p:sp>
          <p:nvSpPr>
            <p:cNvPr id="167" name="Circle">
              <a:extLst>
                <a:ext uri="{FF2B5EF4-FFF2-40B4-BE49-F238E27FC236}">
                  <a16:creationId xmlns:a16="http://schemas.microsoft.com/office/drawing/2014/main" id="{17B23563-1377-A50E-5F01-DC49D4E49907}"/>
                </a:ext>
              </a:extLst>
            </p:cNvPr>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8" name="Circle">
              <a:extLst>
                <a:ext uri="{FF2B5EF4-FFF2-40B4-BE49-F238E27FC236}">
                  <a16:creationId xmlns:a16="http://schemas.microsoft.com/office/drawing/2014/main" id="{C311E4E6-0619-0496-9828-E4AF374AF582}"/>
                </a:ext>
              </a:extLst>
            </p:cNvPr>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9" name="Circle">
              <a:extLst>
                <a:ext uri="{FF2B5EF4-FFF2-40B4-BE49-F238E27FC236}">
                  <a16:creationId xmlns:a16="http://schemas.microsoft.com/office/drawing/2014/main" id="{FB6C9616-55A7-24F1-1010-00AFCB0BF40A}"/>
                </a:ext>
              </a:extLst>
            </p:cNvPr>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171" name="Module Type UInt63.…">
            <a:extLst>
              <a:ext uri="{FF2B5EF4-FFF2-40B4-BE49-F238E27FC236}">
                <a16:creationId xmlns:a16="http://schemas.microsoft.com/office/drawing/2014/main" id="{FB2D3189-99FC-CE40-9213-024F19BD3611}"/>
              </a:ext>
            </a:extLst>
          </p:cNvPr>
          <p:cNvSpPr txBox="1"/>
          <p:nvPr/>
        </p:nvSpPr>
        <p:spPr>
          <a:xfrm>
            <a:off x="1490891" y="4207580"/>
            <a:ext cx="10232714" cy="23928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defTabSz="457200">
              <a:lnSpc>
                <a:spcPct val="150000"/>
              </a:lnSpc>
              <a:spcAft>
                <a:spcPts val="100"/>
              </a:spcAft>
              <a:defRPr sz="1900" b="0" spc="-133">
                <a:solidFill>
                  <a:srgbClr val="0000FF"/>
                </a:solidFill>
                <a:latin typeface="Iosevka"/>
                <a:ea typeface="Iosevka"/>
                <a:cs typeface="Iosevka"/>
                <a:sym typeface="Iosevka"/>
              </a:defRPr>
            </a:pPr>
            <a:r>
              <a:rPr lang="en-US" sz="2500" dirty="0">
                <a:solidFill>
                  <a:schemeClr val="accent1">
                    <a:lumMod val="75000"/>
                  </a:schemeClr>
                </a:solidFill>
              </a:rPr>
              <a:t>Inductive</a:t>
            </a:r>
            <a:r>
              <a:rPr lang="en-US" sz="2500" dirty="0">
                <a:solidFill>
                  <a:schemeClr val="tx1"/>
                </a:solidFill>
              </a:rPr>
              <a:t> reified (</a:t>
            </a:r>
            <a:r>
              <a:rPr lang="en-US" sz="2500" dirty="0" err="1">
                <a:solidFill>
                  <a:schemeClr val="tx1"/>
                </a:solidFill>
              </a:rPr>
              <a:t>ann</a:t>
            </a:r>
            <a:r>
              <a:rPr lang="en-US" sz="2500" dirty="0">
                <a:solidFill>
                  <a:schemeClr val="tx1"/>
                </a:solidFill>
              </a:rPr>
              <a:t> : Type -&gt; Type) : Type :=</a:t>
            </a:r>
          </a:p>
          <a:p>
            <a:pPr algn="l" defTabSz="457200">
              <a:lnSpc>
                <a:spcPct val="150000"/>
              </a:lnSpc>
              <a:spcAft>
                <a:spcPts val="100"/>
              </a:spcAft>
              <a:defRPr sz="1900" b="0" spc="-133">
                <a:solidFill>
                  <a:srgbClr val="0000FF"/>
                </a:solidFill>
                <a:latin typeface="Iosevka"/>
                <a:ea typeface="Iosevka"/>
                <a:cs typeface="Iosevka"/>
                <a:sym typeface="Iosevka"/>
              </a:defRPr>
            </a:pPr>
            <a:r>
              <a:rPr lang="en-US" sz="2500" dirty="0">
                <a:solidFill>
                  <a:schemeClr val="tx1"/>
                </a:solidFill>
              </a:rPr>
              <a:t>| </a:t>
            </a:r>
            <a:r>
              <a:rPr lang="en-US" sz="25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TYPEPARAM</a:t>
            </a:r>
            <a:r>
              <a:rPr lang="en-US" sz="2500" dirty="0">
                <a:solidFill>
                  <a:schemeClr val="tx1"/>
                </a:solidFill>
              </a:rPr>
              <a:t> : (</a:t>
            </a:r>
            <a:r>
              <a:rPr lang="en-US" sz="2500" dirty="0" err="1">
                <a:solidFill>
                  <a:schemeClr val="accent5">
                    <a:lumMod val="75000"/>
                  </a:schemeClr>
                </a:solidFill>
              </a:rPr>
              <a:t>forall</a:t>
            </a:r>
            <a:r>
              <a:rPr lang="en-US" sz="2500" dirty="0">
                <a:solidFill>
                  <a:schemeClr val="tx1"/>
                </a:solidFill>
              </a:rPr>
              <a:t> (A : Type) `(</a:t>
            </a:r>
            <a:r>
              <a:rPr lang="en-US" sz="2500" dirty="0" err="1">
                <a:solidFill>
                  <a:schemeClr val="tx1"/>
                </a:solidFill>
              </a:rPr>
              <a:t>ann</a:t>
            </a:r>
            <a:r>
              <a:rPr lang="en-US" sz="2500" dirty="0">
                <a:solidFill>
                  <a:schemeClr val="tx1"/>
                </a:solidFill>
              </a:rPr>
              <a:t> A), reified </a:t>
            </a:r>
            <a:r>
              <a:rPr lang="en-US" sz="2500" dirty="0" err="1">
                <a:solidFill>
                  <a:schemeClr val="tx1"/>
                </a:solidFill>
              </a:rPr>
              <a:t>ann</a:t>
            </a:r>
            <a:r>
              <a:rPr lang="en-US" sz="2500" dirty="0">
                <a:solidFill>
                  <a:schemeClr val="tx1"/>
                </a:solidFill>
              </a:rPr>
              <a:t>) -&gt; reified </a:t>
            </a:r>
            <a:r>
              <a:rPr lang="en-US" sz="2500" dirty="0" err="1">
                <a:solidFill>
                  <a:schemeClr val="tx1"/>
                </a:solidFill>
              </a:rPr>
              <a:t>ann</a:t>
            </a:r>
            <a:endParaRPr lang="en-US" sz="2500" dirty="0">
              <a:solidFill>
                <a:schemeClr val="tx1"/>
              </a:solidFill>
            </a:endParaRPr>
          </a:p>
          <a:p>
            <a:pPr algn="l" defTabSz="457200">
              <a:lnSpc>
                <a:spcPct val="150000"/>
              </a:lnSpc>
              <a:spcAft>
                <a:spcPts val="100"/>
              </a:spcAft>
              <a:defRPr sz="1900" b="0" spc="-133">
                <a:solidFill>
                  <a:srgbClr val="0000FF"/>
                </a:solidFill>
                <a:latin typeface="Iosevka"/>
                <a:ea typeface="Iosevka"/>
                <a:cs typeface="Iosevka"/>
                <a:sym typeface="Iosevka"/>
              </a:defRPr>
            </a:pPr>
            <a:r>
              <a:rPr lang="en-US" sz="2500" dirty="0">
                <a:solidFill>
                  <a:schemeClr val="tx1"/>
                </a:solidFill>
              </a:rPr>
              <a:t>| </a:t>
            </a:r>
            <a:r>
              <a:rPr lang="en-US" sz="25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ARG</a:t>
            </a:r>
            <a:r>
              <a:rPr lang="en-US" sz="2500" dirty="0">
                <a:solidFill>
                  <a:schemeClr val="tx1"/>
                </a:solidFill>
              </a:rPr>
              <a:t> : </a:t>
            </a:r>
            <a:r>
              <a:rPr lang="en-US" sz="2500" dirty="0" err="1">
                <a:solidFill>
                  <a:schemeClr val="accent5">
                    <a:lumMod val="75000"/>
                  </a:schemeClr>
                </a:solidFill>
              </a:rPr>
              <a:t>forall</a:t>
            </a:r>
            <a:r>
              <a:rPr lang="en-US" sz="2500" dirty="0">
                <a:solidFill>
                  <a:schemeClr val="tx1"/>
                </a:solidFill>
              </a:rPr>
              <a:t> (A : Type) `(</a:t>
            </a:r>
            <a:r>
              <a:rPr lang="en-US" sz="2500" dirty="0" err="1">
                <a:solidFill>
                  <a:schemeClr val="tx1"/>
                </a:solidFill>
              </a:rPr>
              <a:t>ann</a:t>
            </a:r>
            <a:r>
              <a:rPr lang="en-US" sz="2500" dirty="0">
                <a:solidFill>
                  <a:schemeClr val="tx1"/>
                </a:solidFill>
              </a:rPr>
              <a:t> A), (A -&gt; reified </a:t>
            </a:r>
            <a:r>
              <a:rPr lang="en-US" sz="2500" dirty="0" err="1">
                <a:solidFill>
                  <a:schemeClr val="tx1"/>
                </a:solidFill>
              </a:rPr>
              <a:t>ann</a:t>
            </a:r>
            <a:r>
              <a:rPr lang="en-US" sz="2500" dirty="0">
                <a:solidFill>
                  <a:schemeClr val="tx1"/>
                </a:solidFill>
              </a:rPr>
              <a:t>) -&gt; reified </a:t>
            </a:r>
            <a:r>
              <a:rPr lang="en-US" sz="2500" dirty="0" err="1">
                <a:solidFill>
                  <a:schemeClr val="tx1"/>
                </a:solidFill>
              </a:rPr>
              <a:t>ann</a:t>
            </a:r>
            <a:endParaRPr lang="en-US" sz="2500" dirty="0">
              <a:solidFill>
                <a:schemeClr val="tx1"/>
              </a:solidFill>
            </a:endParaRPr>
          </a:p>
          <a:p>
            <a:pPr algn="l" defTabSz="457200">
              <a:lnSpc>
                <a:spcPct val="150000"/>
              </a:lnSpc>
              <a:spcAft>
                <a:spcPts val="100"/>
              </a:spcAft>
              <a:defRPr sz="1900" b="0" spc="-133">
                <a:solidFill>
                  <a:srgbClr val="0000FF"/>
                </a:solidFill>
                <a:latin typeface="Iosevka"/>
                <a:ea typeface="Iosevka"/>
                <a:cs typeface="Iosevka"/>
                <a:sym typeface="Iosevka"/>
              </a:defRPr>
            </a:pPr>
            <a:r>
              <a:rPr lang="en-US" sz="2500" dirty="0">
                <a:solidFill>
                  <a:schemeClr val="tx1"/>
                </a:solidFill>
              </a:rPr>
              <a:t>| </a:t>
            </a:r>
            <a:r>
              <a:rPr lang="en-US" sz="25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RES</a:t>
            </a:r>
            <a:r>
              <a:rPr lang="en-US" sz="2500" dirty="0">
                <a:solidFill>
                  <a:schemeClr val="tx1"/>
                </a:solidFill>
              </a:rPr>
              <a:t> : </a:t>
            </a:r>
            <a:r>
              <a:rPr lang="en-US" sz="2500" dirty="0" err="1">
                <a:solidFill>
                  <a:schemeClr val="accent5">
                    <a:lumMod val="75000"/>
                  </a:schemeClr>
                </a:solidFill>
              </a:rPr>
              <a:t>forall</a:t>
            </a:r>
            <a:r>
              <a:rPr lang="en-US" sz="2500" dirty="0">
                <a:solidFill>
                  <a:schemeClr val="tx1"/>
                </a:solidFill>
              </a:rPr>
              <a:t> (A : Type) `(</a:t>
            </a:r>
            <a:r>
              <a:rPr lang="en-US" sz="2500" dirty="0" err="1">
                <a:solidFill>
                  <a:schemeClr val="tx1"/>
                </a:solidFill>
              </a:rPr>
              <a:t>ann</a:t>
            </a:r>
            <a:r>
              <a:rPr lang="en-US" sz="2500" dirty="0">
                <a:solidFill>
                  <a:schemeClr val="tx1"/>
                </a:solidFill>
              </a:rPr>
              <a:t> A), reified ann.</a:t>
            </a:r>
          </a:p>
        </p:txBody>
      </p:sp>
      <p:sp>
        <p:nvSpPr>
          <p:cNvPr id="172" name="user's Coq code">
            <a:extLst>
              <a:ext uri="{FF2B5EF4-FFF2-40B4-BE49-F238E27FC236}">
                <a16:creationId xmlns:a16="http://schemas.microsoft.com/office/drawing/2014/main" id="{32BB24AA-B671-BD9D-4422-6BD82B973DDA}"/>
              </a:ext>
            </a:extLst>
          </p:cNvPr>
          <p:cNvSpPr txBox="1"/>
          <p:nvPr/>
        </p:nvSpPr>
        <p:spPr>
          <a:xfrm>
            <a:off x="5320037" y="3650286"/>
            <a:ext cx="2574423" cy="3642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rPr lang="en-US" dirty="0" err="1"/>
              <a:t>VeriFFI’s</a:t>
            </a:r>
            <a:r>
              <a:rPr lang="en-US" dirty="0"/>
              <a:t> generation library</a:t>
            </a:r>
            <a:endParaRPr dirty="0"/>
          </a:p>
        </p:txBody>
      </p:sp>
      <p:sp>
        <p:nvSpPr>
          <p:cNvPr id="12" name="also see &quot;Deeper Shallow Embeddings&quot;. Prinz, Kavvos, Lampropoulos. 2022. proof oriented.">
            <a:extLst>
              <a:ext uri="{FF2B5EF4-FFF2-40B4-BE49-F238E27FC236}">
                <a16:creationId xmlns:a16="http://schemas.microsoft.com/office/drawing/2014/main" id="{6EB78E03-A8E3-ADB7-B5EE-DB42A91ED267}"/>
              </a:ext>
            </a:extLst>
          </p:cNvPr>
          <p:cNvSpPr txBox="1"/>
          <p:nvPr/>
        </p:nvSpPr>
        <p:spPr>
          <a:xfrm>
            <a:off x="180486" y="8374742"/>
            <a:ext cx="12524014" cy="9335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a:defRPr sz="2000" b="0"/>
            </a:lvl1pPr>
          </a:lstStyle>
          <a:p>
            <a:r>
              <a:rPr lang="en-US" sz="1800" b="1" dirty="0"/>
              <a:t>For other mixes of deep and shallow embeddings, see:</a:t>
            </a:r>
            <a:br>
              <a:rPr lang="en-US" sz="1800" dirty="0"/>
            </a:br>
            <a:r>
              <a:rPr lang="en-US" sz="1800" dirty="0"/>
              <a:t>“Outrageous But Meaningful Coincidences: Dependent Type-Safe Syntax and Evaluation”. McBride. 2010. </a:t>
            </a:r>
            <a:br>
              <a:rPr lang="en-US" sz="1800" dirty="0"/>
            </a:br>
            <a:r>
              <a:rPr sz="1800" dirty="0"/>
              <a:t>"Deeper Shallow Embeddings". Prinz, </a:t>
            </a:r>
            <a:r>
              <a:rPr sz="1800" dirty="0" err="1"/>
              <a:t>Kavvos</a:t>
            </a:r>
            <a:r>
              <a:rPr sz="1800" dirty="0"/>
              <a:t>, </a:t>
            </a:r>
            <a:r>
              <a:rPr sz="1800" dirty="0" err="1"/>
              <a:t>Lampropoulos</a:t>
            </a:r>
            <a:r>
              <a:rPr sz="1800" dirty="0"/>
              <a:t>. 2022.</a:t>
            </a:r>
          </a:p>
        </p:txBody>
      </p:sp>
      <p:grpSp>
        <p:nvGrpSpPr>
          <p:cNvPr id="4" name="Group 3">
            <a:extLst>
              <a:ext uri="{FF2B5EF4-FFF2-40B4-BE49-F238E27FC236}">
                <a16:creationId xmlns:a16="http://schemas.microsoft.com/office/drawing/2014/main" id="{11B2741E-5A0E-898E-30E8-FF0F4C03E05C}"/>
              </a:ext>
            </a:extLst>
          </p:cNvPr>
          <p:cNvGrpSpPr/>
          <p:nvPr/>
        </p:nvGrpSpPr>
        <p:grpSpPr>
          <a:xfrm>
            <a:off x="3459448" y="4891185"/>
            <a:ext cx="5906974" cy="1098282"/>
            <a:chOff x="598082" y="4127161"/>
            <a:chExt cx="5906974" cy="1098282"/>
          </a:xfrm>
        </p:grpSpPr>
        <p:sp>
          <p:nvSpPr>
            <p:cNvPr id="5" name="Rounded Rectangle 4">
              <a:extLst>
                <a:ext uri="{FF2B5EF4-FFF2-40B4-BE49-F238E27FC236}">
                  <a16:creationId xmlns:a16="http://schemas.microsoft.com/office/drawing/2014/main" id="{8F54FCAE-90E3-A950-4AA8-DD2295CA566E}"/>
                </a:ext>
              </a:extLst>
            </p:cNvPr>
            <p:cNvSpPr/>
            <p:nvPr/>
          </p:nvSpPr>
          <p:spPr>
            <a:xfrm>
              <a:off x="598082" y="4127161"/>
              <a:ext cx="5906974" cy="539573"/>
            </a:xfrm>
            <a:prstGeom prst="roundRect">
              <a:avLst>
                <a:gd name="adj" fmla="val 6279"/>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11" name="Rounded Rectangle 10">
              <a:extLst>
                <a:ext uri="{FF2B5EF4-FFF2-40B4-BE49-F238E27FC236}">
                  <a16:creationId xmlns:a16="http://schemas.microsoft.com/office/drawing/2014/main" id="{5084BA00-EB02-C69C-4237-5F084544388F}"/>
                </a:ext>
              </a:extLst>
            </p:cNvPr>
            <p:cNvSpPr/>
            <p:nvPr/>
          </p:nvSpPr>
          <p:spPr>
            <a:xfrm>
              <a:off x="3745882" y="4753519"/>
              <a:ext cx="2635606" cy="471924"/>
            </a:xfrm>
            <a:prstGeom prst="roundRect">
              <a:avLst>
                <a:gd name="adj" fmla="val 6279"/>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grpSp>
      <p:grpSp>
        <p:nvGrpSpPr>
          <p:cNvPr id="2" name="Group 1">
            <a:extLst>
              <a:ext uri="{FF2B5EF4-FFF2-40B4-BE49-F238E27FC236}">
                <a16:creationId xmlns:a16="http://schemas.microsoft.com/office/drawing/2014/main" id="{73BD8F22-74A1-2AFC-9033-2AF55E20FF61}"/>
              </a:ext>
            </a:extLst>
          </p:cNvPr>
          <p:cNvGrpSpPr/>
          <p:nvPr/>
        </p:nvGrpSpPr>
        <p:grpSpPr>
          <a:xfrm>
            <a:off x="2878768" y="421697"/>
            <a:ext cx="7572968" cy="1545464"/>
            <a:chOff x="2878768" y="66439"/>
            <a:chExt cx="7572968" cy="1545464"/>
          </a:xfrm>
        </p:grpSpPr>
        <p:sp>
          <p:nvSpPr>
            <p:cNvPr id="14" name="Rounded Rectangle 13">
              <a:extLst>
                <a:ext uri="{FF2B5EF4-FFF2-40B4-BE49-F238E27FC236}">
                  <a16:creationId xmlns:a16="http://schemas.microsoft.com/office/drawing/2014/main" id="{CAC4C6F8-42B7-0F6C-D001-1F3AEBAEF17F}"/>
                </a:ext>
              </a:extLst>
            </p:cNvPr>
            <p:cNvSpPr/>
            <p:nvPr/>
          </p:nvSpPr>
          <p:spPr>
            <a:xfrm>
              <a:off x="2878768" y="66439"/>
              <a:ext cx="7565186" cy="1545464"/>
            </a:xfrm>
            <a:prstGeom prst="roundRect">
              <a:avLst/>
            </a:prstGeom>
            <a:solidFill>
              <a:schemeClr val="accent1">
                <a:lumMod val="60000"/>
                <a:lumOff val="40000"/>
                <a:alpha val="11332"/>
              </a:schemeClr>
            </a:solidFill>
            <a:ln w="50800" cap="flat">
              <a:solidFill>
                <a:schemeClr val="accent1">
                  <a:lumMod val="7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15" name="operations">
              <a:extLst>
                <a:ext uri="{FF2B5EF4-FFF2-40B4-BE49-F238E27FC236}">
                  <a16:creationId xmlns:a16="http://schemas.microsoft.com/office/drawing/2014/main" id="{C724DDF3-FD33-D1DC-0EA1-369B58479047}"/>
                </a:ext>
              </a:extLst>
            </p:cNvPr>
            <p:cNvSpPr/>
            <p:nvPr/>
          </p:nvSpPr>
          <p:spPr>
            <a:xfrm>
              <a:off x="2886550" y="209791"/>
              <a:ext cx="7565186" cy="121058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defRPr sz="2100" b="0">
                  <a:solidFill>
                    <a:schemeClr val="accent4">
                      <a:hueOff val="-1081314"/>
                      <a:satOff val="4338"/>
                      <a:lumOff val="-8931"/>
                    </a:schemeClr>
                  </a:solidFill>
                  <a:latin typeface="+mn-lt"/>
                  <a:ea typeface="+mn-ea"/>
                  <a:cs typeface="+mn-cs"/>
                  <a:sym typeface="Helvetica Neue Medium"/>
                </a:defRPr>
              </a:lvl1pPr>
            </a:lstStyle>
            <a:p>
              <a:pPr algn="ctr"/>
              <a:r>
                <a:rPr lang="en-US" dirty="0">
                  <a:solidFill>
                    <a:schemeClr val="tx1"/>
                  </a:solidFill>
                </a:rPr>
                <a:t>Takeaway 3:</a:t>
              </a:r>
              <a:br>
                <a:rPr lang="en-US" dirty="0">
                  <a:solidFill>
                    <a:schemeClr val="tx1"/>
                  </a:solidFill>
                </a:rPr>
              </a:br>
              <a:r>
                <a:rPr lang="en-US" sz="17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By making the </a:t>
              </a:r>
              <a:r>
                <a:rPr lang="en-US" sz="17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describer</a:t>
              </a:r>
              <a:r>
                <a:rPr lang="en-US" sz="17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 and </a:t>
              </a:r>
              <a:r>
                <a:rPr lang="en-US" sz="1700" b="1" dirty="0" err="1">
                  <a:solidFill>
                    <a:schemeClr val="tx1"/>
                  </a:solidFill>
                  <a:latin typeface="Helvetica Neue" panose="02000503000000020004" pitchFamily="2" charset="0"/>
                  <a:ea typeface="Helvetica Neue" panose="02000503000000020004" pitchFamily="2" charset="0"/>
                  <a:cs typeface="Helvetica Neue" panose="02000503000000020004" pitchFamily="2" charset="0"/>
                </a:rPr>
                <a:t>describee</a:t>
              </a:r>
              <a:r>
                <a:rPr lang="en-US" sz="17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 the same language (Coq), and </a:t>
              </a:r>
              <a:br>
                <a:rPr lang="en-US" sz="17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br>
              <a:r>
                <a:rPr lang="en-US" sz="17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using higher-order abstract syntax, we can handle dependent types and annotate each component in a </a:t>
              </a:r>
              <a:r>
                <a:rPr lang="en-US" sz="17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concise</a:t>
              </a:r>
              <a:r>
                <a:rPr lang="en-US" sz="17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 and </a:t>
              </a:r>
              <a:r>
                <a:rPr lang="en-US" sz="17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type-safe </a:t>
              </a:r>
              <a:r>
                <a:rPr lang="en-US" sz="17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way.</a:t>
              </a:r>
              <a:endParaRPr sz="17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27" name="TextBox 26">
            <a:extLst>
              <a:ext uri="{FF2B5EF4-FFF2-40B4-BE49-F238E27FC236}">
                <a16:creationId xmlns:a16="http://schemas.microsoft.com/office/drawing/2014/main" id="{6B122EDC-9ED8-50E4-3A48-F5735F7CC2ED}"/>
              </a:ext>
            </a:extLst>
          </p:cNvPr>
          <p:cNvSpPr txBox="1"/>
          <p:nvPr/>
        </p:nvSpPr>
        <p:spPr>
          <a:xfrm>
            <a:off x="4187966" y="6692045"/>
            <a:ext cx="3144582"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FF8D00"/>
                </a:solidFill>
                <a:effectLst/>
                <a:uFillTx/>
                <a:latin typeface="Helvetica Neue"/>
                <a:ea typeface="Helvetica Neue"/>
                <a:cs typeface="Helvetica Neue"/>
                <a:sym typeface="Helvetica Neue"/>
              </a:rPr>
              <a:t>annotated with</a:t>
            </a:r>
          </a:p>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FF8D00"/>
                </a:solidFill>
                <a:effectLst/>
                <a:uFillTx/>
                <a:latin typeface="Helvetica Neue"/>
                <a:ea typeface="Helvetica Neue"/>
                <a:cs typeface="Helvetica Neue"/>
                <a:sym typeface="Helvetica Neue"/>
              </a:rPr>
              <a:t> type</a:t>
            </a:r>
            <a:r>
              <a:rPr kumimoji="0" lang="en-US" sz="2400" b="1" i="0" u="none" strike="noStrike" cap="none" spc="0" normalizeH="0" dirty="0">
                <a:ln>
                  <a:noFill/>
                </a:ln>
                <a:solidFill>
                  <a:srgbClr val="FF8D00"/>
                </a:solidFill>
                <a:effectLst/>
                <a:uFillTx/>
                <a:latin typeface="Helvetica Neue"/>
                <a:ea typeface="Helvetica Neue"/>
                <a:cs typeface="Helvetica Neue"/>
                <a:sym typeface="Helvetica Neue"/>
              </a:rPr>
              <a:t> class instances</a:t>
            </a:r>
            <a:endParaRPr kumimoji="0" lang="en-US" sz="2400" b="1" i="0" u="none" strike="noStrike" cap="none" spc="0" normalizeH="0" baseline="0" dirty="0">
              <a:ln>
                <a:noFill/>
              </a:ln>
              <a:solidFill>
                <a:srgbClr val="FF8D00"/>
              </a:solidFill>
              <a:effectLst/>
              <a:uFillTx/>
              <a:latin typeface="Helvetica Neue"/>
              <a:ea typeface="Helvetica Neue"/>
              <a:cs typeface="Helvetica Neue"/>
              <a:sym typeface="Helvetica Neue"/>
            </a:endParaRPr>
          </a:p>
        </p:txBody>
      </p:sp>
      <p:grpSp>
        <p:nvGrpSpPr>
          <p:cNvPr id="16" name="Group 15">
            <a:extLst>
              <a:ext uri="{FF2B5EF4-FFF2-40B4-BE49-F238E27FC236}">
                <a16:creationId xmlns:a16="http://schemas.microsoft.com/office/drawing/2014/main" id="{F8B75B9D-5ADD-E557-8403-B262B45CACEF}"/>
              </a:ext>
            </a:extLst>
          </p:cNvPr>
          <p:cNvGrpSpPr/>
          <p:nvPr/>
        </p:nvGrpSpPr>
        <p:grpSpPr>
          <a:xfrm>
            <a:off x="5171603" y="4932232"/>
            <a:ext cx="2160945" cy="1668183"/>
            <a:chOff x="571341" y="-1057646"/>
            <a:chExt cx="2160945" cy="1668183"/>
          </a:xfrm>
          <a:solidFill>
            <a:srgbClr val="FF8D00">
              <a:alpha val="16863"/>
            </a:srgbClr>
          </a:solidFill>
        </p:grpSpPr>
        <p:sp>
          <p:nvSpPr>
            <p:cNvPr id="22" name="Rounded Rectangle 21">
              <a:extLst>
                <a:ext uri="{FF2B5EF4-FFF2-40B4-BE49-F238E27FC236}">
                  <a16:creationId xmlns:a16="http://schemas.microsoft.com/office/drawing/2014/main" id="{1D1A0015-E4C3-C3B3-2523-2F367987962D}"/>
                </a:ext>
              </a:extLst>
            </p:cNvPr>
            <p:cNvSpPr/>
            <p:nvPr/>
          </p:nvSpPr>
          <p:spPr>
            <a:xfrm>
              <a:off x="571341" y="-492390"/>
              <a:ext cx="1213769" cy="1102927"/>
            </a:xfrm>
            <a:prstGeom prst="roundRect">
              <a:avLst>
                <a:gd name="adj" fmla="val 6279"/>
              </a:avLst>
            </a:prstGeom>
            <a:grp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21" name="Rounded Rectangle 20">
              <a:extLst>
                <a:ext uri="{FF2B5EF4-FFF2-40B4-BE49-F238E27FC236}">
                  <a16:creationId xmlns:a16="http://schemas.microsoft.com/office/drawing/2014/main" id="{BF92EEA2-2B3A-5F6C-E417-046679DF6AE0}"/>
                </a:ext>
              </a:extLst>
            </p:cNvPr>
            <p:cNvSpPr/>
            <p:nvPr/>
          </p:nvSpPr>
          <p:spPr>
            <a:xfrm>
              <a:off x="1627100" y="-1057646"/>
              <a:ext cx="1105186" cy="471765"/>
            </a:xfrm>
            <a:prstGeom prst="roundRect">
              <a:avLst>
                <a:gd name="adj" fmla="val 6279"/>
              </a:avLst>
            </a:prstGeom>
            <a:grp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grpSp>
    </p:spTree>
    <p:extLst>
      <p:ext uri="{BB962C8B-B14F-4D97-AF65-F5344CB8AC3E}">
        <p14:creationId xmlns:p14="http://schemas.microsoft.com/office/powerpoint/2010/main" val="1500759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dissolve">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dissolv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dissolve">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A0A363-AFFE-6693-943F-3BE16CCB5109}"/>
            </a:ext>
          </a:extLst>
        </p:cNvPr>
        <p:cNvGrpSpPr/>
        <p:nvPr/>
      </p:nvGrpSpPr>
      <p:grpSpPr>
        <a:xfrm>
          <a:off x="0" y="0"/>
          <a:ext cx="0" cy="0"/>
          <a:chOff x="0" y="0"/>
          <a:chExt cx="0" cy="0"/>
        </a:xfrm>
      </p:grpSpPr>
      <p:grpSp>
        <p:nvGrpSpPr>
          <p:cNvPr id="501" name="Group">
            <a:extLst>
              <a:ext uri="{FF2B5EF4-FFF2-40B4-BE49-F238E27FC236}">
                <a16:creationId xmlns:a16="http://schemas.microsoft.com/office/drawing/2014/main" id="{83460070-745C-B664-0462-5C2BFF31B572}"/>
              </a:ext>
            </a:extLst>
          </p:cNvPr>
          <p:cNvGrpSpPr/>
          <p:nvPr/>
        </p:nvGrpSpPr>
        <p:grpSpPr>
          <a:xfrm>
            <a:off x="911522" y="2039753"/>
            <a:ext cx="11181755" cy="7093954"/>
            <a:chOff x="0" y="0"/>
            <a:chExt cx="11181754" cy="7093953"/>
          </a:xfrm>
        </p:grpSpPr>
        <p:grpSp>
          <p:nvGrpSpPr>
            <p:cNvPr id="497" name="Group">
              <a:extLst>
                <a:ext uri="{FF2B5EF4-FFF2-40B4-BE49-F238E27FC236}">
                  <a16:creationId xmlns:a16="http://schemas.microsoft.com/office/drawing/2014/main" id="{DD4CDCBA-8F0E-D383-EF6B-D55BD8274FBE}"/>
                </a:ext>
              </a:extLst>
            </p:cNvPr>
            <p:cNvGrpSpPr/>
            <p:nvPr/>
          </p:nvGrpSpPr>
          <p:grpSpPr>
            <a:xfrm>
              <a:off x="0" y="0"/>
              <a:ext cx="11181755" cy="7093954"/>
              <a:chOff x="0" y="0"/>
              <a:chExt cx="11181754" cy="7093954"/>
            </a:xfrm>
          </p:grpSpPr>
          <p:grpSp>
            <p:nvGrpSpPr>
              <p:cNvPr id="494" name="Group">
                <a:extLst>
                  <a:ext uri="{FF2B5EF4-FFF2-40B4-BE49-F238E27FC236}">
                    <a16:creationId xmlns:a16="http://schemas.microsoft.com/office/drawing/2014/main" id="{4C09284E-97BE-F35C-741F-A83E52EE1EE6}"/>
                  </a:ext>
                </a:extLst>
              </p:cNvPr>
              <p:cNvGrpSpPr/>
              <p:nvPr/>
            </p:nvGrpSpPr>
            <p:grpSpPr>
              <a:xfrm>
                <a:off x="0" y="0"/>
                <a:ext cx="11181755" cy="7088783"/>
                <a:chOff x="0" y="0"/>
                <a:chExt cx="11181754" cy="7088782"/>
              </a:xfrm>
            </p:grpSpPr>
            <p:sp>
              <p:nvSpPr>
                <p:cNvPr id="490" name="Rounded Rectangle">
                  <a:extLst>
                    <a:ext uri="{FF2B5EF4-FFF2-40B4-BE49-F238E27FC236}">
                      <a16:creationId xmlns:a16="http://schemas.microsoft.com/office/drawing/2014/main" id="{2D6DA230-E135-910C-8E1B-8E9388E74440}"/>
                    </a:ext>
                  </a:extLst>
                </p:cNvPr>
                <p:cNvSpPr/>
                <p:nvPr/>
              </p:nvSpPr>
              <p:spPr>
                <a:xfrm>
                  <a:off x="0" y="25400"/>
                  <a:ext cx="11181755" cy="7063383"/>
                </a:xfrm>
                <a:prstGeom prst="roundRect">
                  <a:avLst>
                    <a:gd name="adj" fmla="val 1789"/>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493" name="Group">
                  <a:extLst>
                    <a:ext uri="{FF2B5EF4-FFF2-40B4-BE49-F238E27FC236}">
                      <a16:creationId xmlns:a16="http://schemas.microsoft.com/office/drawing/2014/main" id="{035B56AC-E41A-9B1A-FE34-84D818AC3566}"/>
                    </a:ext>
                  </a:extLst>
                </p:cNvPr>
                <p:cNvGrpSpPr/>
                <p:nvPr/>
              </p:nvGrpSpPr>
              <p:grpSpPr>
                <a:xfrm>
                  <a:off x="0" y="0"/>
                  <a:ext cx="11181755" cy="353170"/>
                  <a:chOff x="0" y="0"/>
                  <a:chExt cx="11181754" cy="353169"/>
                </a:xfrm>
              </p:grpSpPr>
              <p:sp>
                <p:nvSpPr>
                  <p:cNvPr id="491" name="Rounded Rectangle">
                    <a:extLst>
                      <a:ext uri="{FF2B5EF4-FFF2-40B4-BE49-F238E27FC236}">
                        <a16:creationId xmlns:a16="http://schemas.microsoft.com/office/drawing/2014/main" id="{5E962B6F-935B-40BF-E0E2-6F76990613CF}"/>
                      </a:ext>
                    </a:extLst>
                  </p:cNvPr>
                  <p:cNvSpPr/>
                  <p:nvPr/>
                </p:nvSpPr>
                <p:spPr>
                  <a:xfrm>
                    <a:off x="0" y="0"/>
                    <a:ext cx="11181755"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92" name="Rectangle">
                    <a:extLst>
                      <a:ext uri="{FF2B5EF4-FFF2-40B4-BE49-F238E27FC236}">
                        <a16:creationId xmlns:a16="http://schemas.microsoft.com/office/drawing/2014/main" id="{69D1A6F3-97D2-614B-8173-2BABBE46EBC2}"/>
                      </a:ext>
                    </a:extLst>
                  </p:cNvPr>
                  <p:cNvSpPr/>
                  <p:nvPr/>
                </p:nvSpPr>
                <p:spPr>
                  <a:xfrm>
                    <a:off x="0" y="181846"/>
                    <a:ext cx="11181755"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495" name="Line">
                <a:extLst>
                  <a:ext uri="{FF2B5EF4-FFF2-40B4-BE49-F238E27FC236}">
                    <a16:creationId xmlns:a16="http://schemas.microsoft.com/office/drawing/2014/main" id="{3F63B941-0036-4AC9-62E2-8E241D61FA12}"/>
                  </a:ext>
                </a:extLst>
              </p:cNvPr>
              <p:cNvSpPr/>
              <p:nvPr/>
            </p:nvSpPr>
            <p:spPr>
              <a:xfrm flipV="1">
                <a:off x="5590877" y="422155"/>
                <a:ext cx="1" cy="6671800"/>
              </a:xfrm>
              <a:prstGeom prst="line">
                <a:avLst/>
              </a:prstGeom>
              <a:noFill/>
              <a:ln w="254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96" name="Line">
                <a:extLst>
                  <a:ext uri="{FF2B5EF4-FFF2-40B4-BE49-F238E27FC236}">
                    <a16:creationId xmlns:a16="http://schemas.microsoft.com/office/drawing/2014/main" id="{464CDA4A-B7BE-C7E9-5936-7065A77E4786}"/>
                  </a:ext>
                </a:extLst>
              </p:cNvPr>
              <p:cNvSpPr/>
              <p:nvPr/>
            </p:nvSpPr>
            <p:spPr>
              <a:xfrm flipH="1" flipV="1">
                <a:off x="5576492" y="3467248"/>
                <a:ext cx="5568785" cy="1"/>
              </a:xfrm>
              <a:prstGeom prst="line">
                <a:avLst/>
              </a:prstGeom>
              <a:noFill/>
              <a:ln w="254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498" name="Circle">
              <a:extLst>
                <a:ext uri="{FF2B5EF4-FFF2-40B4-BE49-F238E27FC236}">
                  <a16:creationId xmlns:a16="http://schemas.microsoft.com/office/drawing/2014/main" id="{B664A4B1-740A-B2B8-4763-2650839F03F7}"/>
                </a:ext>
              </a:extLst>
            </p:cNvPr>
            <p:cNvSpPr/>
            <p:nvPr/>
          </p:nvSpPr>
          <p:spPr>
            <a:xfrm>
              <a:off x="88900" y="63500"/>
              <a:ext cx="226170"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99" name="Circle">
              <a:extLst>
                <a:ext uri="{FF2B5EF4-FFF2-40B4-BE49-F238E27FC236}">
                  <a16:creationId xmlns:a16="http://schemas.microsoft.com/office/drawing/2014/main" id="{F56DA66A-F48F-6CB6-671A-256DBF8F1E3D}"/>
                </a:ext>
              </a:extLst>
            </p:cNvPr>
            <p:cNvSpPr/>
            <p:nvPr/>
          </p:nvSpPr>
          <p:spPr>
            <a:xfrm>
              <a:off x="381000" y="59580"/>
              <a:ext cx="226170"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00" name="Circle">
              <a:extLst>
                <a:ext uri="{FF2B5EF4-FFF2-40B4-BE49-F238E27FC236}">
                  <a16:creationId xmlns:a16="http://schemas.microsoft.com/office/drawing/2014/main" id="{6E95BEF6-ABD4-4B63-BA24-4D4545FDDB10}"/>
                </a:ext>
              </a:extLst>
            </p:cNvPr>
            <p:cNvSpPr/>
            <p:nvPr/>
          </p:nvSpPr>
          <p:spPr>
            <a:xfrm>
              <a:off x="673100" y="59580"/>
              <a:ext cx="226170"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502" name="forall x : nat,…">
            <a:extLst>
              <a:ext uri="{FF2B5EF4-FFF2-40B4-BE49-F238E27FC236}">
                <a16:creationId xmlns:a16="http://schemas.microsoft.com/office/drawing/2014/main" id="{55201CFF-1E06-A631-60C9-F4DBE0B85221}"/>
              </a:ext>
            </a:extLst>
          </p:cNvPr>
          <p:cNvSpPr txBox="1"/>
          <p:nvPr/>
        </p:nvSpPr>
        <p:spPr>
          <a:xfrm>
            <a:off x="6692208" y="5586730"/>
            <a:ext cx="5220990" cy="456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a:defRPr b="0" spc="-96">
                <a:latin typeface="Iosevka Medium"/>
                <a:ea typeface="Iosevka Medium"/>
                <a:cs typeface="Iosevka Medium"/>
                <a:sym typeface="Iosevka Medium"/>
              </a:defRPr>
            </a:pPr>
            <a:r>
              <a:rPr lang="en-US" sz="2300" b="0" dirty="0">
                <a:latin typeface="Iosevka" panose="02000509030000000004" pitchFamily="49" charset="0"/>
                <a:ea typeface="Iosevka" panose="02000509030000000004" pitchFamily="49" charset="0"/>
                <a:cs typeface="Iosevka" panose="02000509030000000004" pitchFamily="49" charset="0"/>
              </a:rPr>
              <a:t>C.uint63 -&gt;</a:t>
            </a:r>
            <a:r>
              <a:rPr sz="2300" b="0" dirty="0">
                <a:latin typeface="Iosevka" panose="02000509030000000004" pitchFamily="49" charset="0"/>
                <a:ea typeface="Iosevka" panose="02000509030000000004" pitchFamily="49" charset="0"/>
                <a:cs typeface="Iosevka" panose="02000509030000000004" pitchFamily="49" charset="0"/>
              </a:rPr>
              <a:t> </a:t>
            </a:r>
            <a:r>
              <a:rPr lang="en-US" sz="2300" b="0" dirty="0" err="1">
                <a:latin typeface="Iosevka" panose="02000509030000000004" pitchFamily="49" charset="0"/>
                <a:ea typeface="Iosevka" panose="02000509030000000004" pitchFamily="49" charset="0"/>
                <a:cs typeface="Iosevka" panose="02000509030000000004" pitchFamily="49" charset="0"/>
              </a:rPr>
              <a:t>nat</a:t>
            </a:r>
            <a:endParaRPr sz="2300" b="0" dirty="0">
              <a:latin typeface="Iosevka" panose="02000509030000000004" pitchFamily="49" charset="0"/>
              <a:ea typeface="Iosevka" panose="02000509030000000004" pitchFamily="49" charset="0"/>
              <a:cs typeface="Iosevka" panose="02000509030000000004" pitchFamily="49" charset="0"/>
            </a:endParaRPr>
          </a:p>
        </p:txBody>
      </p:sp>
      <p:grpSp>
        <p:nvGrpSpPr>
          <p:cNvPr id="505" name="Group">
            <a:extLst>
              <a:ext uri="{FF2B5EF4-FFF2-40B4-BE49-F238E27FC236}">
                <a16:creationId xmlns:a16="http://schemas.microsoft.com/office/drawing/2014/main" id="{FFEE86FE-C57C-771A-3B67-21E51EF223A7}"/>
              </a:ext>
            </a:extLst>
          </p:cNvPr>
          <p:cNvGrpSpPr/>
          <p:nvPr/>
        </p:nvGrpSpPr>
        <p:grpSpPr>
          <a:xfrm>
            <a:off x="961253" y="2538730"/>
            <a:ext cx="6062141" cy="1260328"/>
            <a:chOff x="-142004" y="0"/>
            <a:chExt cx="6062140" cy="1260327"/>
          </a:xfrm>
        </p:grpSpPr>
        <p:sp>
          <p:nvSpPr>
            <p:cNvPr id="503" name="Rectangle">
              <a:extLst>
                <a:ext uri="{FF2B5EF4-FFF2-40B4-BE49-F238E27FC236}">
                  <a16:creationId xmlns:a16="http://schemas.microsoft.com/office/drawing/2014/main" id="{56E7A69C-EC75-46BF-AFE1-698F402956C3}"/>
                </a:ext>
              </a:extLst>
            </p:cNvPr>
            <p:cNvSpPr/>
            <p:nvPr/>
          </p:nvSpPr>
          <p:spPr>
            <a:xfrm>
              <a:off x="-142004" y="0"/>
              <a:ext cx="5540009" cy="554385"/>
            </a:xfrm>
            <a:prstGeom prst="rect">
              <a:avLst/>
            </a:prstGeom>
            <a:solidFill>
              <a:srgbClr val="54AFC5">
                <a:alpha val="36708"/>
              </a:srgbClr>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04" name="Eval cbn in model_spec from_nat_ep.…">
              <a:extLst>
                <a:ext uri="{FF2B5EF4-FFF2-40B4-BE49-F238E27FC236}">
                  <a16:creationId xmlns:a16="http://schemas.microsoft.com/office/drawing/2014/main" id="{B5A00D41-CC6A-2023-FC72-CC4B17F3B4EF}"/>
                </a:ext>
              </a:extLst>
            </p:cNvPr>
            <p:cNvSpPr txBox="1"/>
            <p:nvPr/>
          </p:nvSpPr>
          <p:spPr>
            <a:xfrm>
              <a:off x="-102835" y="95907"/>
              <a:ext cx="6022971" cy="116442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p>
              <a:pPr algn="l">
                <a:defRPr b="0" spc="-96">
                  <a:latin typeface="Iosevka Medium"/>
                  <a:ea typeface="Iosevka Medium"/>
                  <a:cs typeface="Iosevka Medium"/>
                  <a:sym typeface="Iosevka Medium"/>
                </a:defRPr>
              </a:pPr>
              <a:r>
                <a:rPr lang="en-US" sz="2300"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Compute </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a:t>
              </a:r>
              <a:r>
                <a:rPr lang="en-US" sz="2300" b="0" dirty="0" err="1">
                  <a:solidFill>
                    <a:schemeClr val="tx1"/>
                  </a:solidFill>
                  <a:latin typeface="Iosevka" panose="02000509030000000004" pitchFamily="49" charset="0"/>
                  <a:ea typeface="Iosevka" panose="02000509030000000004" pitchFamily="49" charset="0"/>
                  <a:cs typeface="Iosevka" panose="02000509030000000004" pitchFamily="49" charset="0"/>
                </a:rPr>
                <a:t>to_foreign_fn_type</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lang="en-US" sz="2300" dirty="0" err="1">
                  <a:solidFill>
                    <a:schemeClr val="tx1"/>
                  </a:solidFill>
                </a:rPr>
                <a:t>to_nat_desc</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a:t>
              </a:r>
              <a:endParaRPr lang="en-US" sz="2300" b="0" dirty="0">
                <a:latin typeface="Iosevka" panose="02000509030000000004" pitchFamily="49" charset="0"/>
                <a:ea typeface="Iosevka" panose="02000509030000000004" pitchFamily="49" charset="0"/>
                <a:cs typeface="Iosevka" panose="02000509030000000004" pitchFamily="49" charset="0"/>
              </a:endParaRPr>
            </a:p>
            <a:p>
              <a:pPr algn="l">
                <a:defRPr b="0" spc="-96">
                  <a:latin typeface="Iosevka Medium"/>
                  <a:ea typeface="Iosevka Medium"/>
                  <a:cs typeface="Iosevka Medium"/>
                  <a:sym typeface="Iosevka Medium"/>
                </a:defRPr>
              </a:pPr>
              <a:endParaRPr lang="en-US" sz="2300" b="0" dirty="0">
                <a:latin typeface="Iosevka" panose="02000509030000000004" pitchFamily="49" charset="0"/>
                <a:ea typeface="Iosevka" panose="02000509030000000004" pitchFamily="49" charset="0"/>
                <a:cs typeface="Iosevka" panose="02000509030000000004" pitchFamily="49" charset="0"/>
              </a:endParaRPr>
            </a:p>
            <a:p>
              <a:pPr algn="l">
                <a:defRPr b="0" spc="-96">
                  <a:latin typeface="Iosevka Medium"/>
                  <a:ea typeface="Iosevka Medium"/>
                  <a:cs typeface="Iosevka Medium"/>
                  <a:sym typeface="Iosevka Medium"/>
                </a:defRPr>
              </a:pPr>
              <a:r>
                <a:rPr lang="en-US" sz="2300"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Compute </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a:t>
              </a:r>
              <a:r>
                <a:rPr lang="en-US" sz="2300" b="0" dirty="0" err="1">
                  <a:solidFill>
                    <a:schemeClr val="tx1"/>
                  </a:solidFill>
                  <a:latin typeface="Iosevka" panose="02000509030000000004" pitchFamily="49" charset="0"/>
                  <a:ea typeface="Iosevka" panose="02000509030000000004" pitchFamily="49" charset="0"/>
                  <a:cs typeface="Iosevka" panose="02000509030000000004" pitchFamily="49" charset="0"/>
                </a:rPr>
                <a:t>to_model_fn_type</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lang="en-US" sz="2300" dirty="0" err="1">
                  <a:solidFill>
                    <a:schemeClr val="tx1"/>
                  </a:solidFill>
                </a:rPr>
                <a:t>to_nat_desc</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a:t>
              </a:r>
              <a:endParaRPr lang="en-US" sz="2300" b="0" dirty="0">
                <a:latin typeface="Iosevka" panose="02000509030000000004" pitchFamily="49" charset="0"/>
                <a:ea typeface="Iosevka" panose="02000509030000000004" pitchFamily="49" charset="0"/>
                <a:cs typeface="Iosevka" panose="02000509030000000004" pitchFamily="49" charset="0"/>
              </a:endParaRPr>
            </a:p>
          </p:txBody>
        </p:sp>
      </p:grpSp>
      <p:sp>
        <p:nvSpPr>
          <p:cNvPr id="506" name="Slide Number">
            <a:extLst>
              <a:ext uri="{FF2B5EF4-FFF2-40B4-BE49-F238E27FC236}">
                <a16:creationId xmlns:a16="http://schemas.microsoft.com/office/drawing/2014/main" id="{C83ABF4D-4687-05AE-FDB6-B15F71CDCC25}"/>
              </a:ext>
            </a:extLst>
          </p:cNvPr>
          <p:cNvSpPr txBox="1">
            <a:spLocks noGrp="1"/>
          </p:cNvSpPr>
          <p:nvPr>
            <p:ph type="sldNum" sz="quarter" idx="4294967295"/>
          </p:nvPr>
        </p:nvSpPr>
        <p:spPr>
          <a:xfrm>
            <a:off x="6328884" y="9296400"/>
            <a:ext cx="340259" cy="3429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latin typeface="Helvetica Light"/>
                <a:ea typeface="Helvetica Light"/>
                <a:cs typeface="Helvetica Light"/>
                <a:sym typeface="Helvetica Light"/>
              </a:defRPr>
            </a:lvl1pPr>
          </a:lstStyle>
          <a:p>
            <a:fld id="{86CB4B4D-7CA3-9044-876B-883B54F8677D}" type="slidenum">
              <a:rPr/>
              <a:t>16</a:t>
            </a:fld>
            <a:endParaRPr/>
          </a:p>
        </p:txBody>
      </p:sp>
      <p:sp>
        <p:nvSpPr>
          <p:cNvPr id="2" name="Rounded Rectangle 1">
            <a:extLst>
              <a:ext uri="{FF2B5EF4-FFF2-40B4-BE49-F238E27FC236}">
                <a16:creationId xmlns:a16="http://schemas.microsoft.com/office/drawing/2014/main" id="{4E9F10BD-D9C3-93D6-544B-CD147E1A434C}"/>
              </a:ext>
            </a:extLst>
          </p:cNvPr>
          <p:cNvSpPr/>
          <p:nvPr/>
        </p:nvSpPr>
        <p:spPr>
          <a:xfrm>
            <a:off x="6692208" y="7815031"/>
            <a:ext cx="4738541" cy="422275"/>
          </a:xfrm>
          <a:prstGeom prst="roundRect">
            <a:avLst>
              <a:gd name="adj" fmla="val 6279"/>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000" b="0" i="0" u="none" strike="noStrike" cap="none" normalizeH="0" dirty="0">
                <a:ln>
                  <a:noFill/>
                </a:ln>
                <a:solidFill>
                  <a:schemeClr val="tx1"/>
                </a:solidFill>
                <a:effectLst/>
                <a:uFillTx/>
                <a:latin typeface="+mn-lt"/>
                <a:ea typeface="Iosevka" panose="02000509030000000004" pitchFamily="49" charset="0"/>
                <a:cs typeface="Iosevka" panose="02000509030000000004" pitchFamily="49" charset="0"/>
                <a:sym typeface="Helvetica Neue Medium"/>
              </a:rPr>
              <a:t>This is exactly the type of </a:t>
            </a:r>
            <a:r>
              <a:rPr lang="en-US" sz="2000" b="0" spc="-130" dirty="0" err="1">
                <a:solidFill>
                  <a:schemeClr val="tx1"/>
                </a:solidFill>
                <a:latin typeface="Iosevka" panose="02000509030000000004" pitchFamily="49" charset="0"/>
                <a:ea typeface="Iosevka" panose="02000509030000000004" pitchFamily="49" charset="0"/>
                <a:cs typeface="Iosevka" panose="02000509030000000004" pitchFamily="49" charset="0"/>
                <a:sym typeface="Helvetica Neue Medium"/>
              </a:rPr>
              <a:t>C</a:t>
            </a:r>
            <a:r>
              <a:rPr kumimoji="0" lang="en-US" sz="2000" b="0" i="0" u="none" strike="noStrike" cap="none" spc="-130" normalizeH="0" dirty="0" err="1">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rPr>
              <a:t>.to_nat</a:t>
            </a:r>
            <a:endParaRPr kumimoji="0" lang="en-US" sz="20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3" name="Title 1">
            <a:extLst>
              <a:ext uri="{FF2B5EF4-FFF2-40B4-BE49-F238E27FC236}">
                <a16:creationId xmlns:a16="http://schemas.microsoft.com/office/drawing/2014/main" id="{CF751349-773B-EC40-C411-F9E70DA6CD1C}"/>
              </a:ext>
            </a:extLst>
          </p:cNvPr>
          <p:cNvSpPr>
            <a:spLocks noGrp="1"/>
          </p:cNvSpPr>
          <p:nvPr>
            <p:ph type="title"/>
          </p:nvPr>
        </p:nvSpPr>
        <p:spPr>
          <a:xfrm>
            <a:off x="952500" y="254000"/>
            <a:ext cx="11099800" cy="1039530"/>
          </a:xfrm>
        </p:spPr>
        <p:txBody>
          <a:bodyPr>
            <a:normAutofit/>
          </a:bodyPr>
          <a:lstStyle/>
          <a:p>
            <a:r>
              <a:rPr lang="en-US" sz="4000" dirty="0"/>
              <a:t>What do reified descriptions buy us?</a:t>
            </a:r>
          </a:p>
        </p:txBody>
      </p:sp>
      <p:sp>
        <p:nvSpPr>
          <p:cNvPr id="4" name="CertiCoq">
            <a:extLst>
              <a:ext uri="{FF2B5EF4-FFF2-40B4-BE49-F238E27FC236}">
                <a16:creationId xmlns:a16="http://schemas.microsoft.com/office/drawing/2014/main" id="{D9E9F560-0858-CC30-E4A2-3C9789A5574B}"/>
              </a:ext>
            </a:extLst>
          </p:cNvPr>
          <p:cNvSpPr/>
          <p:nvPr/>
        </p:nvSpPr>
        <p:spPr>
          <a:xfrm>
            <a:off x="4008747" y="1267301"/>
            <a:ext cx="4980531" cy="61042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3300">
                <a:solidFill>
                  <a:schemeClr val="accent3">
                    <a:hueOff val="362282"/>
                    <a:satOff val="31803"/>
                    <a:lumOff val="-18242"/>
                  </a:schemeClr>
                </a:solidFill>
              </a:defRPr>
            </a:lvl1pPr>
          </a:lstStyle>
          <a:p>
            <a:r>
              <a:rPr lang="en-US" dirty="0">
                <a:solidFill>
                  <a:srgbClr val="FF8D00"/>
                </a:solidFill>
              </a:rPr>
              <a:t>1. type safety</a:t>
            </a:r>
          </a:p>
        </p:txBody>
      </p:sp>
    </p:spTree>
    <p:extLst>
      <p:ext uri="{BB962C8B-B14F-4D97-AF65-F5344CB8AC3E}">
        <p14:creationId xmlns:p14="http://schemas.microsoft.com/office/powerpoint/2010/main" val="36793190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1" name="Group"/>
          <p:cNvGrpSpPr/>
          <p:nvPr/>
        </p:nvGrpSpPr>
        <p:grpSpPr>
          <a:xfrm>
            <a:off x="1132897" y="1340433"/>
            <a:ext cx="11181755" cy="7481239"/>
            <a:chOff x="0" y="0"/>
            <a:chExt cx="11181754" cy="7481237"/>
          </a:xfrm>
        </p:grpSpPr>
        <p:grpSp>
          <p:nvGrpSpPr>
            <p:cNvPr id="1027" name="Group"/>
            <p:cNvGrpSpPr/>
            <p:nvPr/>
          </p:nvGrpSpPr>
          <p:grpSpPr>
            <a:xfrm>
              <a:off x="0" y="0"/>
              <a:ext cx="11181755" cy="7481238"/>
              <a:chOff x="0" y="0"/>
              <a:chExt cx="11181754" cy="7481237"/>
            </a:xfrm>
          </p:grpSpPr>
          <p:sp>
            <p:nvSpPr>
              <p:cNvPr id="1023" name="Rounded Rectangle"/>
              <p:cNvSpPr/>
              <p:nvPr/>
            </p:nvSpPr>
            <p:spPr>
              <a:xfrm>
                <a:off x="0" y="25400"/>
                <a:ext cx="11181755" cy="7455838"/>
              </a:xfrm>
              <a:prstGeom prst="roundRect">
                <a:avLst>
                  <a:gd name="adj" fmla="val 1695"/>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1026" name="Group"/>
              <p:cNvGrpSpPr/>
              <p:nvPr/>
            </p:nvGrpSpPr>
            <p:grpSpPr>
              <a:xfrm>
                <a:off x="0" y="0"/>
                <a:ext cx="11181755" cy="353170"/>
                <a:chOff x="0" y="0"/>
                <a:chExt cx="11181754" cy="353169"/>
              </a:xfrm>
            </p:grpSpPr>
            <p:sp>
              <p:nvSpPr>
                <p:cNvPr id="1024" name="Rounded Rectangle"/>
                <p:cNvSpPr/>
                <p:nvPr/>
              </p:nvSpPr>
              <p:spPr>
                <a:xfrm>
                  <a:off x="0" y="0"/>
                  <a:ext cx="11181755"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25" name="Rectangle"/>
                <p:cNvSpPr/>
                <p:nvPr/>
              </p:nvSpPr>
              <p:spPr>
                <a:xfrm>
                  <a:off x="0" y="181846"/>
                  <a:ext cx="11181755"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1028" name="Circle"/>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29" name="Circle"/>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30" name="Circle"/>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1032" name="Lemma add_assoc : forall (x y z : nat),…"/>
          <p:cNvSpPr txBox="1"/>
          <p:nvPr/>
        </p:nvSpPr>
        <p:spPr>
          <a:xfrm>
            <a:off x="1257300" y="2034142"/>
            <a:ext cx="10397800" cy="13952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defTabSz="457200">
              <a:defRPr sz="2100" b="0" spc="-42">
                <a:latin typeface="Iosevka Medium"/>
                <a:ea typeface="Iosevka Medium"/>
                <a:cs typeface="Iosevka Medium"/>
                <a:sym typeface="Iosevka Medium"/>
              </a:defRPr>
            </a:pPr>
            <a:r>
              <a:rPr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Lemma</a:t>
            </a:r>
            <a:r>
              <a:rPr b="0" dirty="0">
                <a:latin typeface="Iosevka" panose="02000509030000000004" pitchFamily="49" charset="0"/>
                <a:ea typeface="Iosevka" panose="02000509030000000004" pitchFamily="49" charset="0"/>
                <a:cs typeface="Iosevka" panose="02000509030000000004" pitchFamily="49" charset="0"/>
              </a:rPr>
              <a:t> </a:t>
            </a:r>
            <a:r>
              <a:rPr b="0" dirty="0" err="1">
                <a:latin typeface="Iosevka" panose="02000509030000000004" pitchFamily="49" charset="0"/>
                <a:ea typeface="Iosevka" panose="02000509030000000004" pitchFamily="49" charset="0"/>
                <a:cs typeface="Iosevka" panose="02000509030000000004" pitchFamily="49" charset="0"/>
              </a:rPr>
              <a:t>add_assoc</a:t>
            </a:r>
            <a:r>
              <a:rPr b="0" dirty="0">
                <a:latin typeface="Iosevka" panose="02000509030000000004" pitchFamily="49" charset="0"/>
                <a:ea typeface="Iosevka" panose="02000509030000000004" pitchFamily="49" charset="0"/>
                <a:cs typeface="Iosevka" panose="02000509030000000004" pitchFamily="49" charset="0"/>
              </a:rPr>
              <a:t> : </a:t>
            </a:r>
            <a:r>
              <a:rPr b="0" dirty="0" err="1">
                <a:solidFill>
                  <a:schemeClr val="accent5">
                    <a:hueOff val="-82419"/>
                    <a:satOff val="-9513"/>
                    <a:lumOff val="-16343"/>
                  </a:schemeClr>
                </a:solidFill>
                <a:latin typeface="Iosevka" panose="02000509030000000004" pitchFamily="49" charset="0"/>
                <a:ea typeface="Iosevka" panose="02000509030000000004" pitchFamily="49" charset="0"/>
                <a:cs typeface="Iosevka" panose="02000509030000000004" pitchFamily="49" charset="0"/>
              </a:rPr>
              <a:t>forall</a:t>
            </a:r>
            <a:r>
              <a:rPr b="0" dirty="0">
                <a:latin typeface="Iosevka" panose="02000509030000000004" pitchFamily="49" charset="0"/>
                <a:ea typeface="Iosevka" panose="02000509030000000004" pitchFamily="49" charset="0"/>
                <a:cs typeface="Iosevka" panose="02000509030000000004" pitchFamily="49" charset="0"/>
              </a:rPr>
              <a:t> (x y z : </a:t>
            </a:r>
            <a:r>
              <a:rPr b="0" dirty="0" err="1">
                <a:latin typeface="Iosevka" panose="02000509030000000004" pitchFamily="49" charset="0"/>
                <a:ea typeface="Iosevka" panose="02000509030000000004" pitchFamily="49" charset="0"/>
                <a:cs typeface="Iosevka" panose="02000509030000000004" pitchFamily="49" charset="0"/>
              </a:rPr>
              <a:t>nat</a:t>
            </a:r>
            <a:r>
              <a:rPr b="0" dirty="0">
                <a:latin typeface="Iosevka" panose="02000509030000000004" pitchFamily="49" charset="0"/>
                <a:ea typeface="Iosevka" panose="02000509030000000004" pitchFamily="49" charset="0"/>
                <a:cs typeface="Iosevka" panose="02000509030000000004" pitchFamily="49" charset="0"/>
              </a:rPr>
              <a:t>),</a:t>
            </a:r>
          </a:p>
          <a:p>
            <a:pPr algn="l" defTabSz="457200">
              <a:defRPr sz="2100" b="0" spc="-42">
                <a:latin typeface="Iosevka Medium"/>
                <a:ea typeface="Iosevka Medium"/>
                <a:cs typeface="Iosevka Medium"/>
                <a:sym typeface="Iosevka Medium"/>
              </a:defRPr>
            </a:pP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C.to_nat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x)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y)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z))) =</a:t>
            </a:r>
          </a:p>
          <a:p>
            <a:pPr algn="l" defTabSz="457200">
              <a:defRPr sz="2100" b="0" spc="-42">
                <a:latin typeface="Iosevka Medium"/>
                <a:ea typeface="Iosevka Medium"/>
                <a:cs typeface="Iosevka Medium"/>
                <a:sym typeface="Iosevka Medium"/>
              </a:defRPr>
            </a:pP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C.to_nat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x)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y))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z)).</a:t>
            </a:r>
          </a:p>
          <a:p>
            <a:pPr algn="l" defTabSz="457200">
              <a:defRPr sz="2100" b="0" spc="-42">
                <a:latin typeface="Iosevka Medium"/>
                <a:ea typeface="Iosevka Medium"/>
                <a:cs typeface="Iosevka Medium"/>
                <a:sym typeface="Iosevka Medium"/>
              </a:defRPr>
            </a:pPr>
            <a:r>
              <a:rPr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Proof</a:t>
            </a:r>
            <a:r>
              <a:rPr b="0" dirty="0">
                <a:latin typeface="Iosevka" panose="02000509030000000004" pitchFamily="49" charset="0"/>
                <a:ea typeface="Iosevka" panose="02000509030000000004" pitchFamily="49" charset="0"/>
                <a:cs typeface="Iosevka" panose="02000509030000000004" pitchFamily="49" charset="0"/>
              </a:rPr>
              <a:t>.</a:t>
            </a:r>
          </a:p>
        </p:txBody>
      </p:sp>
      <p:sp>
        <p:nvSpPr>
          <p:cNvPr id="1033" name="Slide Number"/>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17</a:t>
            </a:fld>
            <a:endParaRPr/>
          </a:p>
        </p:txBody>
      </p:sp>
      <p:sp>
        <p:nvSpPr>
          <p:cNvPr id="1034" name="proofs about our Coq program"/>
          <p:cNvSpPr txBox="1"/>
          <p:nvPr/>
        </p:nvSpPr>
        <p:spPr>
          <a:xfrm>
            <a:off x="5240713" y="1342113"/>
            <a:ext cx="2966124" cy="349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t>proofs about our Coq program</a:t>
            </a:r>
          </a:p>
        </p:txBody>
      </p:sp>
      <p:sp>
        <p:nvSpPr>
          <p:cNvPr id="1035" name="Line"/>
          <p:cNvSpPr/>
          <p:nvPr/>
        </p:nvSpPr>
        <p:spPr>
          <a:xfrm flipH="1" flipV="1">
            <a:off x="1348675" y="5081052"/>
            <a:ext cx="10750200" cy="1"/>
          </a:xfrm>
          <a:prstGeom prst="line">
            <a:avLst/>
          </a:prstGeom>
          <a:ln w="25400">
            <a:solidFill>
              <a:srgbClr val="E5E4E6"/>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 name="CertiCoq">
            <a:extLst>
              <a:ext uri="{FF2B5EF4-FFF2-40B4-BE49-F238E27FC236}">
                <a16:creationId xmlns:a16="http://schemas.microsoft.com/office/drawing/2014/main" id="{0ED2BFA0-41C3-AD5B-4ABC-7FD8303A62E7}"/>
              </a:ext>
            </a:extLst>
          </p:cNvPr>
          <p:cNvSpPr/>
          <p:nvPr/>
        </p:nvSpPr>
        <p:spPr>
          <a:xfrm>
            <a:off x="0" y="436375"/>
            <a:ext cx="13004800" cy="61042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3300">
                <a:solidFill>
                  <a:schemeClr val="accent3">
                    <a:hueOff val="362282"/>
                    <a:satOff val="31803"/>
                    <a:lumOff val="-18242"/>
                  </a:schemeClr>
                </a:solidFill>
              </a:defRPr>
            </a:lvl1pPr>
          </a:lstStyle>
          <a:p>
            <a:r>
              <a:rPr lang="en-US" dirty="0">
                <a:solidFill>
                  <a:srgbClr val="FF8D00"/>
                </a:solidFill>
              </a:rPr>
              <a:t>2. rewrites of foreign function calls to models</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CA6B24-79D1-18C0-B8EC-24BD90539F4B}"/>
            </a:ext>
          </a:extLst>
        </p:cNvPr>
        <p:cNvGrpSpPr/>
        <p:nvPr/>
      </p:nvGrpSpPr>
      <p:grpSpPr>
        <a:xfrm>
          <a:off x="0" y="0"/>
          <a:ext cx="0" cy="0"/>
          <a:chOff x="0" y="0"/>
          <a:chExt cx="0" cy="0"/>
        </a:xfrm>
      </p:grpSpPr>
      <p:grpSp>
        <p:nvGrpSpPr>
          <p:cNvPr id="1047" name="Group">
            <a:extLst>
              <a:ext uri="{FF2B5EF4-FFF2-40B4-BE49-F238E27FC236}">
                <a16:creationId xmlns:a16="http://schemas.microsoft.com/office/drawing/2014/main" id="{6688E5BC-88E3-4C12-3550-65058015D024}"/>
              </a:ext>
            </a:extLst>
          </p:cNvPr>
          <p:cNvGrpSpPr/>
          <p:nvPr/>
        </p:nvGrpSpPr>
        <p:grpSpPr>
          <a:xfrm>
            <a:off x="1132897" y="1340433"/>
            <a:ext cx="11181755" cy="7481239"/>
            <a:chOff x="0" y="0"/>
            <a:chExt cx="11181754" cy="7481237"/>
          </a:xfrm>
        </p:grpSpPr>
        <p:grpSp>
          <p:nvGrpSpPr>
            <p:cNvPr id="1043" name="Group">
              <a:extLst>
                <a:ext uri="{FF2B5EF4-FFF2-40B4-BE49-F238E27FC236}">
                  <a16:creationId xmlns:a16="http://schemas.microsoft.com/office/drawing/2014/main" id="{C250DBE7-5A8F-176C-2DA0-8537994973E6}"/>
                </a:ext>
              </a:extLst>
            </p:cNvPr>
            <p:cNvGrpSpPr/>
            <p:nvPr/>
          </p:nvGrpSpPr>
          <p:grpSpPr>
            <a:xfrm>
              <a:off x="0" y="0"/>
              <a:ext cx="11181755" cy="7481238"/>
              <a:chOff x="0" y="0"/>
              <a:chExt cx="11181754" cy="7481237"/>
            </a:xfrm>
          </p:grpSpPr>
          <p:sp>
            <p:nvSpPr>
              <p:cNvPr id="1039" name="Rounded Rectangle">
                <a:extLst>
                  <a:ext uri="{FF2B5EF4-FFF2-40B4-BE49-F238E27FC236}">
                    <a16:creationId xmlns:a16="http://schemas.microsoft.com/office/drawing/2014/main" id="{073C4732-624B-45C5-8A57-F95880A93D4A}"/>
                  </a:ext>
                </a:extLst>
              </p:cNvPr>
              <p:cNvSpPr/>
              <p:nvPr/>
            </p:nvSpPr>
            <p:spPr>
              <a:xfrm>
                <a:off x="0" y="25400"/>
                <a:ext cx="11181755" cy="7455838"/>
              </a:xfrm>
              <a:prstGeom prst="roundRect">
                <a:avLst>
                  <a:gd name="adj" fmla="val 1695"/>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1042" name="Group">
                <a:extLst>
                  <a:ext uri="{FF2B5EF4-FFF2-40B4-BE49-F238E27FC236}">
                    <a16:creationId xmlns:a16="http://schemas.microsoft.com/office/drawing/2014/main" id="{7E2F483B-DD54-217D-F601-A8BCB2DC30C9}"/>
                  </a:ext>
                </a:extLst>
              </p:cNvPr>
              <p:cNvGrpSpPr/>
              <p:nvPr/>
            </p:nvGrpSpPr>
            <p:grpSpPr>
              <a:xfrm>
                <a:off x="0" y="0"/>
                <a:ext cx="11181755" cy="353170"/>
                <a:chOff x="0" y="0"/>
                <a:chExt cx="11181754" cy="353169"/>
              </a:xfrm>
            </p:grpSpPr>
            <p:sp>
              <p:nvSpPr>
                <p:cNvPr id="1040" name="Rounded Rectangle">
                  <a:extLst>
                    <a:ext uri="{FF2B5EF4-FFF2-40B4-BE49-F238E27FC236}">
                      <a16:creationId xmlns:a16="http://schemas.microsoft.com/office/drawing/2014/main" id="{44137EFF-0191-ECFD-96FB-116241EF6E2C}"/>
                    </a:ext>
                  </a:extLst>
                </p:cNvPr>
                <p:cNvSpPr/>
                <p:nvPr/>
              </p:nvSpPr>
              <p:spPr>
                <a:xfrm>
                  <a:off x="0" y="0"/>
                  <a:ext cx="11181755"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41" name="Rectangle">
                  <a:extLst>
                    <a:ext uri="{FF2B5EF4-FFF2-40B4-BE49-F238E27FC236}">
                      <a16:creationId xmlns:a16="http://schemas.microsoft.com/office/drawing/2014/main" id="{EF1B1D36-80FD-B9FC-A41E-921D9A377DE3}"/>
                    </a:ext>
                  </a:extLst>
                </p:cNvPr>
                <p:cNvSpPr/>
                <p:nvPr/>
              </p:nvSpPr>
              <p:spPr>
                <a:xfrm>
                  <a:off x="0" y="181846"/>
                  <a:ext cx="11181755"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1044" name="Circle">
              <a:extLst>
                <a:ext uri="{FF2B5EF4-FFF2-40B4-BE49-F238E27FC236}">
                  <a16:creationId xmlns:a16="http://schemas.microsoft.com/office/drawing/2014/main" id="{41860BF9-CF07-EE15-BA94-46251DED8C04}"/>
                </a:ext>
              </a:extLst>
            </p:cNvPr>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45" name="Circle">
              <a:extLst>
                <a:ext uri="{FF2B5EF4-FFF2-40B4-BE49-F238E27FC236}">
                  <a16:creationId xmlns:a16="http://schemas.microsoft.com/office/drawing/2014/main" id="{1980C0B8-C54E-8F6A-A48F-92C77999E80A}"/>
                </a:ext>
              </a:extLst>
            </p:cNvPr>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46" name="Circle">
              <a:extLst>
                <a:ext uri="{FF2B5EF4-FFF2-40B4-BE49-F238E27FC236}">
                  <a16:creationId xmlns:a16="http://schemas.microsoft.com/office/drawing/2014/main" id="{6864D112-0F0A-D6FD-B1B6-07DAD45A9FCD}"/>
                </a:ext>
              </a:extLst>
            </p:cNvPr>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1050" name="Group">
            <a:extLst>
              <a:ext uri="{FF2B5EF4-FFF2-40B4-BE49-F238E27FC236}">
                <a16:creationId xmlns:a16="http://schemas.microsoft.com/office/drawing/2014/main" id="{206E3A32-499C-2D95-8174-CFA45C3FDD04}"/>
              </a:ext>
            </a:extLst>
          </p:cNvPr>
          <p:cNvGrpSpPr/>
          <p:nvPr/>
        </p:nvGrpSpPr>
        <p:grpSpPr>
          <a:xfrm>
            <a:off x="1257299" y="2082399"/>
            <a:ext cx="9491871" cy="1275996"/>
            <a:chOff x="-1095" y="0"/>
            <a:chExt cx="9491869" cy="1275995"/>
          </a:xfrm>
        </p:grpSpPr>
        <p:sp>
          <p:nvSpPr>
            <p:cNvPr id="1048" name="Rectangle">
              <a:extLst>
                <a:ext uri="{FF2B5EF4-FFF2-40B4-BE49-F238E27FC236}">
                  <a16:creationId xmlns:a16="http://schemas.microsoft.com/office/drawing/2014/main" id="{9299A8C3-527A-75CC-BEC6-06E676EC8097}"/>
                </a:ext>
              </a:extLst>
            </p:cNvPr>
            <p:cNvSpPr/>
            <p:nvPr/>
          </p:nvSpPr>
          <p:spPr>
            <a:xfrm>
              <a:off x="1" y="1011863"/>
              <a:ext cx="900432" cy="264132"/>
            </a:xfrm>
            <a:prstGeom prst="rect">
              <a:avLst/>
            </a:prstGeom>
            <a:solidFill>
              <a:srgbClr val="54AFC5">
                <a:alpha val="36708"/>
              </a:srgbClr>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49" name="Rectangle">
              <a:extLst>
                <a:ext uri="{FF2B5EF4-FFF2-40B4-BE49-F238E27FC236}">
                  <a16:creationId xmlns:a16="http://schemas.microsoft.com/office/drawing/2014/main" id="{79C4EDD6-3606-272F-0B7F-89B5B4654853}"/>
                </a:ext>
              </a:extLst>
            </p:cNvPr>
            <p:cNvSpPr/>
            <p:nvPr/>
          </p:nvSpPr>
          <p:spPr>
            <a:xfrm>
              <a:off x="-1095" y="0"/>
              <a:ext cx="9491869" cy="1011863"/>
            </a:xfrm>
            <a:prstGeom prst="rect">
              <a:avLst/>
            </a:prstGeom>
            <a:solidFill>
              <a:srgbClr val="54AFC5">
                <a:alpha val="36708"/>
              </a:srgbClr>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1051" name="Lemma add_assoc : forall (x y z : nat),…">
            <a:extLst>
              <a:ext uri="{FF2B5EF4-FFF2-40B4-BE49-F238E27FC236}">
                <a16:creationId xmlns:a16="http://schemas.microsoft.com/office/drawing/2014/main" id="{B919F15A-7311-9CBF-9602-D1CFAA6BAF13}"/>
              </a:ext>
            </a:extLst>
          </p:cNvPr>
          <p:cNvSpPr txBox="1"/>
          <p:nvPr/>
        </p:nvSpPr>
        <p:spPr>
          <a:xfrm>
            <a:off x="1257299" y="2034142"/>
            <a:ext cx="10287001" cy="20415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defTabSz="457200">
              <a:defRPr sz="2100" b="0" spc="-42">
                <a:latin typeface="Iosevka Medium"/>
                <a:ea typeface="Iosevka Medium"/>
                <a:cs typeface="Iosevka Medium"/>
                <a:sym typeface="Iosevka Medium"/>
              </a:defRPr>
            </a:pPr>
            <a:r>
              <a:rPr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Lemma</a:t>
            </a:r>
            <a:r>
              <a:rPr b="0" dirty="0">
                <a:latin typeface="Iosevka" panose="02000509030000000004" pitchFamily="49" charset="0"/>
                <a:ea typeface="Iosevka" panose="02000509030000000004" pitchFamily="49" charset="0"/>
                <a:cs typeface="Iosevka" panose="02000509030000000004" pitchFamily="49" charset="0"/>
              </a:rPr>
              <a:t> </a:t>
            </a:r>
            <a:r>
              <a:rPr b="0" dirty="0" err="1">
                <a:latin typeface="Iosevka" panose="02000509030000000004" pitchFamily="49" charset="0"/>
                <a:ea typeface="Iosevka" panose="02000509030000000004" pitchFamily="49" charset="0"/>
                <a:cs typeface="Iosevka" panose="02000509030000000004" pitchFamily="49" charset="0"/>
              </a:rPr>
              <a:t>add_assoc</a:t>
            </a:r>
            <a:r>
              <a:rPr b="0" dirty="0">
                <a:latin typeface="Iosevka" panose="02000509030000000004" pitchFamily="49" charset="0"/>
                <a:ea typeface="Iosevka" panose="02000509030000000004" pitchFamily="49" charset="0"/>
                <a:cs typeface="Iosevka" panose="02000509030000000004" pitchFamily="49" charset="0"/>
              </a:rPr>
              <a:t> : </a:t>
            </a:r>
            <a:r>
              <a:rPr b="0" dirty="0" err="1">
                <a:solidFill>
                  <a:schemeClr val="accent5">
                    <a:hueOff val="-82419"/>
                    <a:satOff val="-9513"/>
                    <a:lumOff val="-16343"/>
                  </a:schemeClr>
                </a:solidFill>
                <a:latin typeface="Iosevka" panose="02000509030000000004" pitchFamily="49" charset="0"/>
                <a:ea typeface="Iosevka" panose="02000509030000000004" pitchFamily="49" charset="0"/>
                <a:cs typeface="Iosevka" panose="02000509030000000004" pitchFamily="49" charset="0"/>
              </a:rPr>
              <a:t>forall</a:t>
            </a:r>
            <a:r>
              <a:rPr b="0" dirty="0">
                <a:latin typeface="Iosevka" panose="02000509030000000004" pitchFamily="49" charset="0"/>
                <a:ea typeface="Iosevka" panose="02000509030000000004" pitchFamily="49" charset="0"/>
                <a:cs typeface="Iosevka" panose="02000509030000000004" pitchFamily="49" charset="0"/>
              </a:rPr>
              <a:t> (x y z : </a:t>
            </a:r>
            <a:r>
              <a:rPr b="0" dirty="0" err="1">
                <a:latin typeface="Iosevka" panose="02000509030000000004" pitchFamily="49" charset="0"/>
                <a:ea typeface="Iosevka" panose="02000509030000000004" pitchFamily="49" charset="0"/>
                <a:cs typeface="Iosevka" panose="02000509030000000004" pitchFamily="49" charset="0"/>
              </a:rPr>
              <a:t>nat</a:t>
            </a:r>
            <a:r>
              <a:rPr b="0" dirty="0">
                <a:latin typeface="Iosevka" panose="02000509030000000004" pitchFamily="49" charset="0"/>
                <a:ea typeface="Iosevka" panose="02000509030000000004" pitchFamily="49" charset="0"/>
                <a:cs typeface="Iosevka" panose="02000509030000000004" pitchFamily="49" charset="0"/>
              </a:rPr>
              <a:t>),</a:t>
            </a:r>
          </a:p>
          <a:p>
            <a:pPr algn="l" defTabSz="457200">
              <a:defRPr sz="2100" b="0" spc="-42">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C.to_nat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x)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y)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z))) =</a:t>
            </a:r>
          </a:p>
          <a:p>
            <a:pPr algn="l" defTabSz="457200">
              <a:defRPr sz="2100" b="0" spc="-42">
                <a:latin typeface="Iosevka Medium"/>
                <a:ea typeface="Iosevka Medium"/>
                <a:cs typeface="Iosevka Medium"/>
                <a:sym typeface="Iosevka Medium"/>
              </a:defRPr>
            </a:pP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C.to_nat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x)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y))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z)).</a:t>
            </a:r>
          </a:p>
          <a:p>
            <a:pPr algn="l" defTabSz="457200">
              <a:defRPr sz="2100" b="0" spc="-42">
                <a:latin typeface="Iosevka Medium"/>
                <a:ea typeface="Iosevka Medium"/>
                <a:cs typeface="Iosevka Medium"/>
                <a:sym typeface="Iosevka Medium"/>
              </a:defRPr>
            </a:pPr>
            <a:r>
              <a:rPr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Proof</a:t>
            </a:r>
            <a:r>
              <a:rPr b="0" dirty="0">
                <a:latin typeface="Iosevka" panose="02000509030000000004" pitchFamily="49" charset="0"/>
                <a:ea typeface="Iosevka" panose="02000509030000000004" pitchFamily="49" charset="0"/>
                <a:cs typeface="Iosevka" panose="02000509030000000004" pitchFamily="49" charset="0"/>
              </a:rPr>
              <a:t>.</a:t>
            </a:r>
          </a:p>
          <a:p>
            <a:pPr algn="l" defTabSz="457200">
              <a:defRPr sz="2100" b="0" spc="-42">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    </a:t>
            </a:r>
            <a:r>
              <a:rPr lang="en-US" b="0" dirty="0">
                <a:latin typeface="Iosevka" panose="02000509030000000004" pitchFamily="49" charset="0"/>
                <a:ea typeface="Iosevka" panose="02000509030000000004" pitchFamily="49" charset="0"/>
                <a:cs typeface="Iosevka" panose="02000509030000000004" pitchFamily="49" charset="0"/>
              </a:rPr>
              <a:t>unfold </a:t>
            </a:r>
            <a:r>
              <a:rPr lang="en-US" b="0" dirty="0" err="1">
                <a:latin typeface="Iosevka" panose="02000509030000000004" pitchFamily="49" charset="0"/>
                <a:ea typeface="Iosevka" panose="02000509030000000004" pitchFamily="49" charset="0"/>
                <a:cs typeface="Iosevka" panose="02000509030000000004" pitchFamily="49" charset="0"/>
              </a:rPr>
              <a:t>C.to_nat</a:t>
            </a:r>
            <a:r>
              <a:rPr lang="en-US" b="0" dirty="0">
                <a:latin typeface="Iosevka" panose="02000509030000000004" pitchFamily="49" charset="0"/>
                <a:ea typeface="Iosevka" panose="02000509030000000004" pitchFamily="49" charset="0"/>
                <a:cs typeface="Iosevka" panose="02000509030000000004" pitchFamily="49" charset="0"/>
              </a:rPr>
              <a:t>.</a:t>
            </a:r>
            <a:endParaRPr b="0" dirty="0">
              <a:latin typeface="Iosevka" panose="02000509030000000004" pitchFamily="49" charset="0"/>
              <a:ea typeface="Iosevka" panose="02000509030000000004" pitchFamily="49" charset="0"/>
              <a:cs typeface="Iosevka" panose="02000509030000000004" pitchFamily="49" charset="0"/>
            </a:endParaRPr>
          </a:p>
          <a:p>
            <a:pPr algn="l" defTabSz="457200">
              <a:defRPr sz="2100" b="0" spc="-42">
                <a:latin typeface="Iosevka Medium"/>
                <a:ea typeface="Iosevka Medium"/>
                <a:cs typeface="Iosevka Medium"/>
                <a:sym typeface="Iosevka Medium"/>
              </a:defRPr>
            </a:pPr>
            <a:endParaRPr b="0" dirty="0">
              <a:latin typeface="Iosevka" panose="02000509030000000004" pitchFamily="49" charset="0"/>
              <a:ea typeface="Iosevka" panose="02000509030000000004" pitchFamily="49" charset="0"/>
              <a:cs typeface="Iosevka" panose="02000509030000000004" pitchFamily="49" charset="0"/>
            </a:endParaRPr>
          </a:p>
        </p:txBody>
      </p:sp>
      <p:sp>
        <p:nvSpPr>
          <p:cNvPr id="1052" name="Slide Number">
            <a:extLst>
              <a:ext uri="{FF2B5EF4-FFF2-40B4-BE49-F238E27FC236}">
                <a16:creationId xmlns:a16="http://schemas.microsoft.com/office/drawing/2014/main" id="{FA1DEE15-1506-831F-2F7F-00FD191308AE}"/>
              </a:ext>
            </a:extLst>
          </p:cNvPr>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18</a:t>
            </a:fld>
            <a:endParaRPr/>
          </a:p>
        </p:txBody>
      </p:sp>
      <p:sp>
        <p:nvSpPr>
          <p:cNvPr id="1053" name="proofs about our Coq program">
            <a:extLst>
              <a:ext uri="{FF2B5EF4-FFF2-40B4-BE49-F238E27FC236}">
                <a16:creationId xmlns:a16="http://schemas.microsoft.com/office/drawing/2014/main" id="{1ED978B4-DD0F-50E9-BBC3-918B16F3A037}"/>
              </a:ext>
            </a:extLst>
          </p:cNvPr>
          <p:cNvSpPr txBox="1"/>
          <p:nvPr/>
        </p:nvSpPr>
        <p:spPr>
          <a:xfrm>
            <a:off x="5240713" y="1342113"/>
            <a:ext cx="2966124" cy="349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t>proofs about our Coq program</a:t>
            </a:r>
          </a:p>
        </p:txBody>
      </p:sp>
      <p:sp>
        <p:nvSpPr>
          <p:cNvPr id="1054" name="Line">
            <a:extLst>
              <a:ext uri="{FF2B5EF4-FFF2-40B4-BE49-F238E27FC236}">
                <a16:creationId xmlns:a16="http://schemas.microsoft.com/office/drawing/2014/main" id="{74793847-93FA-FDB3-ED89-72DC9446E95F}"/>
              </a:ext>
            </a:extLst>
          </p:cNvPr>
          <p:cNvSpPr/>
          <p:nvPr/>
        </p:nvSpPr>
        <p:spPr>
          <a:xfrm flipH="1" flipV="1">
            <a:off x="1348674" y="5891288"/>
            <a:ext cx="10750201" cy="1"/>
          </a:xfrm>
          <a:prstGeom prst="line">
            <a:avLst/>
          </a:prstGeom>
          <a:ln w="25400">
            <a:solidFill>
              <a:srgbClr val="E5E4E6"/>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055" name="1 goal…">
            <a:extLst>
              <a:ext uri="{FF2B5EF4-FFF2-40B4-BE49-F238E27FC236}">
                <a16:creationId xmlns:a16="http://schemas.microsoft.com/office/drawing/2014/main" id="{0AD38219-9590-FC33-EBB3-181432EA9838}"/>
              </a:ext>
            </a:extLst>
          </p:cNvPr>
          <p:cNvSpPr txBox="1"/>
          <p:nvPr/>
        </p:nvSpPr>
        <p:spPr>
          <a:xfrm>
            <a:off x="1303500" y="6058479"/>
            <a:ext cx="10397800" cy="4257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defTabSz="457200">
              <a:defRPr sz="2100" b="0" spc="-42">
                <a:latin typeface="Iosevka Medium"/>
                <a:ea typeface="Iosevka Medium"/>
                <a:cs typeface="Iosevka Medium"/>
                <a:sym typeface="Iosevka Medium"/>
              </a:defRPr>
            </a:pPr>
            <a:r>
              <a:rPr lang="en-US" dirty="0">
                <a:solidFill>
                  <a:srgbClr val="FF0000"/>
                </a:solidFill>
                <a:latin typeface="Iosevka" panose="02000509030000000004" pitchFamily="49" charset="0"/>
                <a:ea typeface="Iosevka" panose="02000509030000000004" pitchFamily="49" charset="0"/>
                <a:cs typeface="Iosevka" panose="02000509030000000004" pitchFamily="49" charset="0"/>
              </a:rPr>
              <a:t>Error: </a:t>
            </a:r>
            <a:r>
              <a:rPr lang="en-US" b="0" dirty="0" err="1">
                <a:latin typeface="Iosevka" panose="02000509030000000004" pitchFamily="49" charset="0"/>
                <a:ea typeface="Iosevka" panose="02000509030000000004" pitchFamily="49" charset="0"/>
                <a:cs typeface="Iosevka" panose="02000509030000000004" pitchFamily="49" charset="0"/>
              </a:rPr>
              <a:t>C.to_nat</a:t>
            </a:r>
            <a:r>
              <a:rPr lang="en-US" b="0" dirty="0">
                <a:latin typeface="Iosevka" panose="02000509030000000004" pitchFamily="49" charset="0"/>
                <a:ea typeface="Iosevka" panose="02000509030000000004" pitchFamily="49" charset="0"/>
                <a:cs typeface="Iosevka" panose="02000509030000000004" pitchFamily="49" charset="0"/>
              </a:rPr>
              <a:t> is opaque.</a:t>
            </a:r>
          </a:p>
        </p:txBody>
      </p:sp>
      <p:sp>
        <p:nvSpPr>
          <p:cNvPr id="2" name="CertiCoq">
            <a:extLst>
              <a:ext uri="{FF2B5EF4-FFF2-40B4-BE49-F238E27FC236}">
                <a16:creationId xmlns:a16="http://schemas.microsoft.com/office/drawing/2014/main" id="{9B017922-E389-2B9C-62A9-071EA9EFC3C0}"/>
              </a:ext>
            </a:extLst>
          </p:cNvPr>
          <p:cNvSpPr/>
          <p:nvPr/>
        </p:nvSpPr>
        <p:spPr>
          <a:xfrm>
            <a:off x="0" y="436375"/>
            <a:ext cx="13004800" cy="61042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3300">
                <a:solidFill>
                  <a:schemeClr val="accent3">
                    <a:hueOff val="362282"/>
                    <a:satOff val="31803"/>
                    <a:lumOff val="-18242"/>
                  </a:schemeClr>
                </a:solidFill>
              </a:defRPr>
            </a:lvl1pPr>
          </a:lstStyle>
          <a:p>
            <a:r>
              <a:rPr lang="en-US" dirty="0">
                <a:solidFill>
                  <a:srgbClr val="FF8D00"/>
                </a:solidFill>
              </a:rPr>
              <a:t>2. rewrites of foreign function calls to models</a:t>
            </a:r>
          </a:p>
        </p:txBody>
      </p:sp>
    </p:spTree>
    <p:extLst>
      <p:ext uri="{BB962C8B-B14F-4D97-AF65-F5344CB8AC3E}">
        <p14:creationId xmlns:p14="http://schemas.microsoft.com/office/powerpoint/2010/main" val="119251110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7" name="Group"/>
          <p:cNvGrpSpPr/>
          <p:nvPr/>
        </p:nvGrpSpPr>
        <p:grpSpPr>
          <a:xfrm>
            <a:off x="1132897" y="1340433"/>
            <a:ext cx="11181755" cy="7481239"/>
            <a:chOff x="0" y="0"/>
            <a:chExt cx="11181754" cy="7481237"/>
          </a:xfrm>
        </p:grpSpPr>
        <p:grpSp>
          <p:nvGrpSpPr>
            <p:cNvPr id="1043" name="Group"/>
            <p:cNvGrpSpPr/>
            <p:nvPr/>
          </p:nvGrpSpPr>
          <p:grpSpPr>
            <a:xfrm>
              <a:off x="0" y="0"/>
              <a:ext cx="11181755" cy="7481238"/>
              <a:chOff x="0" y="0"/>
              <a:chExt cx="11181754" cy="7481237"/>
            </a:xfrm>
          </p:grpSpPr>
          <p:sp>
            <p:nvSpPr>
              <p:cNvPr id="1039" name="Rounded Rectangle"/>
              <p:cNvSpPr/>
              <p:nvPr/>
            </p:nvSpPr>
            <p:spPr>
              <a:xfrm>
                <a:off x="0" y="25400"/>
                <a:ext cx="11181755" cy="7455838"/>
              </a:xfrm>
              <a:prstGeom prst="roundRect">
                <a:avLst>
                  <a:gd name="adj" fmla="val 1695"/>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1042" name="Group"/>
              <p:cNvGrpSpPr/>
              <p:nvPr/>
            </p:nvGrpSpPr>
            <p:grpSpPr>
              <a:xfrm>
                <a:off x="0" y="0"/>
                <a:ext cx="11181755" cy="353170"/>
                <a:chOff x="0" y="0"/>
                <a:chExt cx="11181754" cy="353169"/>
              </a:xfrm>
            </p:grpSpPr>
            <p:sp>
              <p:nvSpPr>
                <p:cNvPr id="1040" name="Rounded Rectangle"/>
                <p:cNvSpPr/>
                <p:nvPr/>
              </p:nvSpPr>
              <p:spPr>
                <a:xfrm>
                  <a:off x="0" y="0"/>
                  <a:ext cx="11181755"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41" name="Rectangle"/>
                <p:cNvSpPr/>
                <p:nvPr/>
              </p:nvSpPr>
              <p:spPr>
                <a:xfrm>
                  <a:off x="0" y="181846"/>
                  <a:ext cx="11181755"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1044" name="Circle"/>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45" name="Circle"/>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46" name="Circle"/>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1050" name="Group"/>
          <p:cNvGrpSpPr/>
          <p:nvPr/>
        </p:nvGrpSpPr>
        <p:grpSpPr>
          <a:xfrm>
            <a:off x="1258394" y="2082399"/>
            <a:ext cx="9490776" cy="3087279"/>
            <a:chOff x="0" y="0"/>
            <a:chExt cx="9490774" cy="3087277"/>
          </a:xfrm>
        </p:grpSpPr>
        <p:sp>
          <p:nvSpPr>
            <p:cNvPr id="1048" name="Rectangle"/>
            <p:cNvSpPr/>
            <p:nvPr/>
          </p:nvSpPr>
          <p:spPr>
            <a:xfrm>
              <a:off x="0" y="0"/>
              <a:ext cx="4156754" cy="3087277"/>
            </a:xfrm>
            <a:prstGeom prst="rect">
              <a:avLst/>
            </a:prstGeom>
            <a:solidFill>
              <a:srgbClr val="54AFC5">
                <a:alpha val="36708"/>
              </a:srgbClr>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49" name="Rectangle"/>
            <p:cNvSpPr/>
            <p:nvPr/>
          </p:nvSpPr>
          <p:spPr>
            <a:xfrm>
              <a:off x="4154840" y="0"/>
              <a:ext cx="5335934" cy="1108805"/>
            </a:xfrm>
            <a:prstGeom prst="rect">
              <a:avLst/>
            </a:prstGeom>
            <a:solidFill>
              <a:srgbClr val="54AFC5">
                <a:alpha val="36708"/>
              </a:srgbClr>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1051" name="Lemma add_assoc : forall (x y z : nat),…"/>
          <p:cNvSpPr txBox="1"/>
          <p:nvPr/>
        </p:nvSpPr>
        <p:spPr>
          <a:xfrm>
            <a:off x="1257300" y="2034142"/>
            <a:ext cx="10397800" cy="33342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defTabSz="457200">
              <a:defRPr sz="2100" b="0" spc="-42">
                <a:latin typeface="Iosevka Medium"/>
                <a:ea typeface="Iosevka Medium"/>
                <a:cs typeface="Iosevka Medium"/>
                <a:sym typeface="Iosevka Medium"/>
              </a:defRPr>
            </a:pPr>
            <a:r>
              <a:rPr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Lemma</a:t>
            </a:r>
            <a:r>
              <a:rPr b="0" dirty="0">
                <a:latin typeface="Iosevka" panose="02000509030000000004" pitchFamily="49" charset="0"/>
                <a:ea typeface="Iosevka" panose="02000509030000000004" pitchFamily="49" charset="0"/>
                <a:cs typeface="Iosevka" panose="02000509030000000004" pitchFamily="49" charset="0"/>
              </a:rPr>
              <a:t> </a:t>
            </a:r>
            <a:r>
              <a:rPr b="0" dirty="0" err="1">
                <a:latin typeface="Iosevka" panose="02000509030000000004" pitchFamily="49" charset="0"/>
                <a:ea typeface="Iosevka" panose="02000509030000000004" pitchFamily="49" charset="0"/>
                <a:cs typeface="Iosevka" panose="02000509030000000004" pitchFamily="49" charset="0"/>
              </a:rPr>
              <a:t>add_assoc</a:t>
            </a:r>
            <a:r>
              <a:rPr b="0" dirty="0">
                <a:latin typeface="Iosevka" panose="02000509030000000004" pitchFamily="49" charset="0"/>
                <a:ea typeface="Iosevka" panose="02000509030000000004" pitchFamily="49" charset="0"/>
                <a:cs typeface="Iosevka" panose="02000509030000000004" pitchFamily="49" charset="0"/>
              </a:rPr>
              <a:t> : </a:t>
            </a:r>
            <a:r>
              <a:rPr b="0" dirty="0" err="1">
                <a:solidFill>
                  <a:schemeClr val="accent5">
                    <a:hueOff val="-82419"/>
                    <a:satOff val="-9513"/>
                    <a:lumOff val="-16343"/>
                  </a:schemeClr>
                </a:solidFill>
                <a:latin typeface="Iosevka" panose="02000509030000000004" pitchFamily="49" charset="0"/>
                <a:ea typeface="Iosevka" panose="02000509030000000004" pitchFamily="49" charset="0"/>
                <a:cs typeface="Iosevka" panose="02000509030000000004" pitchFamily="49" charset="0"/>
              </a:rPr>
              <a:t>forall</a:t>
            </a:r>
            <a:r>
              <a:rPr b="0" dirty="0">
                <a:latin typeface="Iosevka" panose="02000509030000000004" pitchFamily="49" charset="0"/>
                <a:ea typeface="Iosevka" panose="02000509030000000004" pitchFamily="49" charset="0"/>
                <a:cs typeface="Iosevka" panose="02000509030000000004" pitchFamily="49" charset="0"/>
              </a:rPr>
              <a:t> (x y z : </a:t>
            </a:r>
            <a:r>
              <a:rPr b="0" dirty="0" err="1">
                <a:latin typeface="Iosevka" panose="02000509030000000004" pitchFamily="49" charset="0"/>
                <a:ea typeface="Iosevka" panose="02000509030000000004" pitchFamily="49" charset="0"/>
                <a:cs typeface="Iosevka" panose="02000509030000000004" pitchFamily="49" charset="0"/>
              </a:rPr>
              <a:t>nat</a:t>
            </a:r>
            <a:r>
              <a:rPr b="0" dirty="0">
                <a:latin typeface="Iosevka" panose="02000509030000000004" pitchFamily="49" charset="0"/>
                <a:ea typeface="Iosevka" panose="02000509030000000004" pitchFamily="49" charset="0"/>
                <a:cs typeface="Iosevka" panose="02000509030000000004" pitchFamily="49" charset="0"/>
              </a:rPr>
              <a:t>),</a:t>
            </a:r>
          </a:p>
          <a:p>
            <a:pPr algn="l" defTabSz="457200">
              <a:defRPr sz="2100" b="0" spc="-42">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C.to_nat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x)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y)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z))) =</a:t>
            </a:r>
          </a:p>
          <a:p>
            <a:pPr algn="l" defTabSz="457200">
              <a:defRPr sz="2100" b="0" spc="-42">
                <a:latin typeface="Iosevka Medium"/>
                <a:ea typeface="Iosevka Medium"/>
                <a:cs typeface="Iosevka Medium"/>
                <a:sym typeface="Iosevka Medium"/>
              </a:defRPr>
            </a:pP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C.to_nat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x)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y))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z)).</a:t>
            </a:r>
          </a:p>
          <a:p>
            <a:pPr algn="l" defTabSz="457200">
              <a:defRPr sz="2100" b="0" spc="-42">
                <a:latin typeface="Iosevka Medium"/>
                <a:ea typeface="Iosevka Medium"/>
                <a:cs typeface="Iosevka Medium"/>
                <a:sym typeface="Iosevka Medium"/>
              </a:defRPr>
            </a:pPr>
            <a:r>
              <a:rPr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Proof</a:t>
            </a:r>
            <a:r>
              <a:rPr b="0" dirty="0">
                <a:latin typeface="Iosevka" panose="02000509030000000004" pitchFamily="49" charset="0"/>
                <a:ea typeface="Iosevka" panose="02000509030000000004" pitchFamily="49" charset="0"/>
                <a:cs typeface="Iosevka" panose="02000509030000000004" pitchFamily="49" charset="0"/>
              </a:rPr>
              <a:t>.</a:t>
            </a:r>
          </a:p>
          <a:p>
            <a:pPr algn="l" defTabSz="457200">
              <a:defRPr sz="2100" b="0" spc="-42">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    intros x y z.</a:t>
            </a:r>
          </a:p>
          <a:p>
            <a:pPr algn="l" defTabSz="457200">
              <a:defRPr sz="2100" b="0" spc="-42">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    props </a:t>
            </a:r>
            <a:r>
              <a:rPr b="0" dirty="0" err="1">
                <a:latin typeface="Iosevka" panose="02000509030000000004" pitchFamily="49" charset="0"/>
                <a:ea typeface="Iosevka" panose="02000509030000000004" pitchFamily="49" charset="0"/>
                <a:cs typeface="Iosevka" panose="02000509030000000004" pitchFamily="49" charset="0"/>
              </a:rPr>
              <a:t>from_nat_</a:t>
            </a:r>
            <a:r>
              <a:rPr lang="en-US" b="0" dirty="0" err="1">
                <a:latin typeface="Iosevka" panose="02000509030000000004" pitchFamily="49" charset="0"/>
                <a:ea typeface="Iosevka" panose="02000509030000000004" pitchFamily="49" charset="0"/>
                <a:cs typeface="Iosevka" panose="02000509030000000004" pitchFamily="49" charset="0"/>
              </a:rPr>
              <a:t>spec</a:t>
            </a:r>
            <a:r>
              <a:rPr b="0" dirty="0">
                <a:latin typeface="Iosevka" panose="02000509030000000004" pitchFamily="49" charset="0"/>
                <a:ea typeface="Iosevka" panose="02000509030000000004" pitchFamily="49" charset="0"/>
                <a:cs typeface="Iosevka" panose="02000509030000000004" pitchFamily="49" charset="0"/>
              </a:rPr>
              <a:t>.</a:t>
            </a:r>
          </a:p>
          <a:p>
            <a:pPr algn="l" defTabSz="457200">
              <a:defRPr sz="2100" b="0" spc="-42">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    props </a:t>
            </a:r>
            <a:r>
              <a:rPr b="0" dirty="0" err="1">
                <a:latin typeface="Iosevka" panose="02000509030000000004" pitchFamily="49" charset="0"/>
                <a:ea typeface="Iosevka" panose="02000509030000000004" pitchFamily="49" charset="0"/>
                <a:cs typeface="Iosevka" panose="02000509030000000004" pitchFamily="49" charset="0"/>
              </a:rPr>
              <a:t>to_nat_</a:t>
            </a:r>
            <a:r>
              <a:rPr lang="en-US" b="0" dirty="0" err="1">
                <a:latin typeface="Iosevka" panose="02000509030000000004" pitchFamily="49" charset="0"/>
                <a:ea typeface="Iosevka" panose="02000509030000000004" pitchFamily="49" charset="0"/>
                <a:cs typeface="Iosevka" panose="02000509030000000004" pitchFamily="49" charset="0"/>
              </a:rPr>
              <a:t>spec</a:t>
            </a:r>
            <a:r>
              <a:rPr b="0" dirty="0">
                <a:latin typeface="Iosevka" panose="02000509030000000004" pitchFamily="49" charset="0"/>
                <a:ea typeface="Iosevka" panose="02000509030000000004" pitchFamily="49" charset="0"/>
                <a:cs typeface="Iosevka" panose="02000509030000000004" pitchFamily="49" charset="0"/>
              </a:rPr>
              <a:t>.</a:t>
            </a:r>
          </a:p>
          <a:p>
            <a:pPr algn="l" defTabSz="457200">
              <a:defRPr sz="2100" b="0" spc="-42">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    props </a:t>
            </a:r>
            <a:r>
              <a:rPr b="0" dirty="0" err="1">
                <a:latin typeface="Iosevka" panose="02000509030000000004" pitchFamily="49" charset="0"/>
                <a:ea typeface="Iosevka" panose="02000509030000000004" pitchFamily="49" charset="0"/>
                <a:cs typeface="Iosevka" panose="02000509030000000004" pitchFamily="49" charset="0"/>
              </a:rPr>
              <a:t>add_</a:t>
            </a:r>
            <a:r>
              <a:rPr lang="en-US" b="0" dirty="0" err="1">
                <a:latin typeface="Iosevka" panose="02000509030000000004" pitchFamily="49" charset="0"/>
                <a:ea typeface="Iosevka" panose="02000509030000000004" pitchFamily="49" charset="0"/>
                <a:cs typeface="Iosevka" panose="02000509030000000004" pitchFamily="49" charset="0"/>
              </a:rPr>
              <a:t>spec</a:t>
            </a:r>
            <a:r>
              <a:rPr b="0" dirty="0">
                <a:latin typeface="Iosevka" panose="02000509030000000004" pitchFamily="49" charset="0"/>
                <a:ea typeface="Iosevka" panose="02000509030000000004" pitchFamily="49" charset="0"/>
                <a:cs typeface="Iosevka" panose="02000509030000000004" pitchFamily="49" charset="0"/>
              </a:rPr>
              <a:t>.</a:t>
            </a:r>
          </a:p>
          <a:p>
            <a:pPr algn="l" defTabSz="457200">
              <a:defRPr sz="2100" b="0" spc="-42">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    </a:t>
            </a:r>
            <a:r>
              <a:rPr lang="en-US" b="0" dirty="0" err="1">
                <a:latin typeface="Iosevka" panose="02000509030000000004" pitchFamily="49" charset="0"/>
                <a:ea typeface="Iosevka" panose="02000509030000000004" pitchFamily="49" charset="0"/>
                <a:cs typeface="Iosevka" panose="02000509030000000004" pitchFamily="49" charset="0"/>
              </a:rPr>
              <a:t>foreign_rewrites</a:t>
            </a:r>
            <a:r>
              <a:rPr b="0" dirty="0">
                <a:latin typeface="Iosevka" panose="02000509030000000004" pitchFamily="49" charset="0"/>
                <a:ea typeface="Iosevka" panose="02000509030000000004" pitchFamily="49" charset="0"/>
                <a:cs typeface="Iosevka" panose="02000509030000000004" pitchFamily="49" charset="0"/>
              </a:rPr>
              <a:t>.</a:t>
            </a:r>
          </a:p>
          <a:p>
            <a:pPr algn="l" defTabSz="457200">
              <a:defRPr sz="2100" b="0" spc="-42">
                <a:latin typeface="Iosevka Medium"/>
                <a:ea typeface="Iosevka Medium"/>
                <a:cs typeface="Iosevka Medium"/>
                <a:sym typeface="Iosevka Medium"/>
              </a:defRPr>
            </a:pPr>
            <a:endParaRPr b="0" dirty="0">
              <a:latin typeface="Iosevka" panose="02000509030000000004" pitchFamily="49" charset="0"/>
              <a:ea typeface="Iosevka" panose="02000509030000000004" pitchFamily="49" charset="0"/>
              <a:cs typeface="Iosevka" panose="02000509030000000004" pitchFamily="49" charset="0"/>
            </a:endParaRPr>
          </a:p>
        </p:txBody>
      </p:sp>
      <p:sp>
        <p:nvSpPr>
          <p:cNvPr id="1052" name="Slide Number"/>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19</a:t>
            </a:fld>
            <a:endParaRPr/>
          </a:p>
        </p:txBody>
      </p:sp>
      <p:sp>
        <p:nvSpPr>
          <p:cNvPr id="1053" name="proofs about our Coq program"/>
          <p:cNvSpPr txBox="1"/>
          <p:nvPr/>
        </p:nvSpPr>
        <p:spPr>
          <a:xfrm>
            <a:off x="5240713" y="1342113"/>
            <a:ext cx="2966124" cy="349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t>proofs about our Coq program</a:t>
            </a:r>
          </a:p>
        </p:txBody>
      </p:sp>
      <p:sp>
        <p:nvSpPr>
          <p:cNvPr id="1054" name="Line"/>
          <p:cNvSpPr/>
          <p:nvPr/>
        </p:nvSpPr>
        <p:spPr>
          <a:xfrm flipH="1" flipV="1">
            <a:off x="1348674" y="5891288"/>
            <a:ext cx="10750201" cy="1"/>
          </a:xfrm>
          <a:prstGeom prst="line">
            <a:avLst/>
          </a:prstGeom>
          <a:ln w="25400">
            <a:solidFill>
              <a:srgbClr val="E5E4E6"/>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055" name="1 goal…"/>
          <p:cNvSpPr txBox="1"/>
          <p:nvPr/>
        </p:nvSpPr>
        <p:spPr>
          <a:xfrm>
            <a:off x="1303500" y="6058479"/>
            <a:ext cx="10397800" cy="20415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defTabSz="457200">
              <a:defRPr sz="2100" b="0" spc="-42">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1 goal</a:t>
            </a:r>
          </a:p>
          <a:p>
            <a:pPr algn="l" defTabSz="457200">
              <a:defRPr sz="2100" b="0" spc="-42">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  </a:t>
            </a:r>
          </a:p>
          <a:p>
            <a:pPr algn="l" defTabSz="457200">
              <a:defRPr sz="2100" b="0" spc="-42">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  x, y, z : </a:t>
            </a:r>
            <a:r>
              <a:rPr b="0" dirty="0" err="1">
                <a:latin typeface="Iosevka" panose="02000509030000000004" pitchFamily="49" charset="0"/>
                <a:ea typeface="Iosevka" panose="02000509030000000004" pitchFamily="49" charset="0"/>
                <a:cs typeface="Iosevka" panose="02000509030000000004" pitchFamily="49" charset="0"/>
              </a:rPr>
              <a:t>nat</a:t>
            </a:r>
            <a:endParaRPr b="0" dirty="0">
              <a:solidFill>
                <a:schemeClr val="tx1"/>
              </a:solidFill>
              <a:latin typeface="Iosevka" panose="02000509030000000004" pitchFamily="49" charset="0"/>
              <a:ea typeface="Iosevka" panose="02000509030000000004" pitchFamily="49" charset="0"/>
              <a:cs typeface="Iosevka" panose="02000509030000000004" pitchFamily="49" charset="0"/>
            </a:endParaRPr>
          </a:p>
          <a:p>
            <a:pPr algn="l" defTabSz="457200">
              <a:defRPr sz="2100" b="0" spc="-42">
                <a:latin typeface="Iosevka Medium"/>
                <a:ea typeface="Iosevka Medium"/>
                <a:cs typeface="Iosevka Medium"/>
                <a:sym typeface="Iosevka Medium"/>
              </a:defRPr>
            </a:pP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p>
          <a:p>
            <a:pPr algn="l" defTabSz="457200">
              <a:defRPr sz="2100" b="0" spc="-42">
                <a:latin typeface="Iosevka Medium"/>
                <a:ea typeface="Iosevka Medium"/>
                <a:cs typeface="Iosevka Medium"/>
                <a:sym typeface="Iosevka Medium"/>
              </a:defRPr>
            </a:pP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FM.to_nat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FM.add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FM.from_nat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x)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FM.add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FM.from_nat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y)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FM.from_nat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z))) =</a:t>
            </a:r>
          </a:p>
          <a:p>
            <a:pPr algn="l" defTabSz="457200">
              <a:defRPr sz="2100" b="0" spc="-42">
                <a:latin typeface="Iosevka Medium"/>
                <a:ea typeface="Iosevka Medium"/>
                <a:cs typeface="Iosevka Medium"/>
                <a:sym typeface="Iosevka Medium"/>
              </a:defRPr>
            </a:pP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FM.to_nat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FM.add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FM.add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FM.from_nat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x)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FM.from_nat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y))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FM.from_nat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z))</a:t>
            </a:r>
          </a:p>
        </p:txBody>
      </p:sp>
      <p:sp>
        <p:nvSpPr>
          <p:cNvPr id="2" name="CertiCoq">
            <a:extLst>
              <a:ext uri="{FF2B5EF4-FFF2-40B4-BE49-F238E27FC236}">
                <a16:creationId xmlns:a16="http://schemas.microsoft.com/office/drawing/2014/main" id="{467F4A31-258C-DC11-9ED8-AE44E9F56C3A}"/>
              </a:ext>
            </a:extLst>
          </p:cNvPr>
          <p:cNvSpPr/>
          <p:nvPr/>
        </p:nvSpPr>
        <p:spPr>
          <a:xfrm>
            <a:off x="0" y="436375"/>
            <a:ext cx="13004800" cy="61042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3300">
                <a:solidFill>
                  <a:schemeClr val="accent3">
                    <a:hueOff val="362282"/>
                    <a:satOff val="31803"/>
                    <a:lumOff val="-18242"/>
                  </a:schemeClr>
                </a:solidFill>
              </a:defRPr>
            </a:lvl1pPr>
          </a:lstStyle>
          <a:p>
            <a:r>
              <a:rPr lang="en-US" dirty="0">
                <a:solidFill>
                  <a:srgbClr val="FF8D00"/>
                </a:solidFill>
              </a:rPr>
              <a:t>2. rewrites of foreign function calls to models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 name="veri without text.png" descr="veri without text.png"/>
          <p:cNvPicPr>
            <a:picLocks noChangeAspect="1"/>
          </p:cNvPicPr>
          <p:nvPr/>
        </p:nvPicPr>
        <p:blipFill>
          <a:blip r:embed="rId3"/>
          <a:stretch>
            <a:fillRect/>
          </a:stretch>
        </p:blipFill>
        <p:spPr>
          <a:xfrm>
            <a:off x="1328080" y="2763854"/>
            <a:ext cx="5054601" cy="4800601"/>
          </a:xfrm>
          <a:prstGeom prst="rect">
            <a:avLst/>
          </a:prstGeom>
          <a:ln w="12700">
            <a:miter lim="400000"/>
          </a:ln>
        </p:spPr>
      </p:pic>
      <p:pic>
        <p:nvPicPr>
          <p:cNvPr id="162" name="ffi without text.png" descr="ffi without text.png"/>
          <p:cNvPicPr>
            <a:picLocks noChangeAspect="1"/>
          </p:cNvPicPr>
          <p:nvPr/>
        </p:nvPicPr>
        <p:blipFill>
          <a:blip r:embed="rId4"/>
          <a:stretch>
            <a:fillRect/>
          </a:stretch>
        </p:blipFill>
        <p:spPr>
          <a:xfrm>
            <a:off x="6835225" y="1862293"/>
            <a:ext cx="5054601" cy="4800601"/>
          </a:xfrm>
          <a:prstGeom prst="rect">
            <a:avLst/>
          </a:prstGeom>
          <a:ln w="12700">
            <a:miter lim="400000"/>
          </a:ln>
        </p:spPr>
      </p:pic>
      <p:pic>
        <p:nvPicPr>
          <p:cNvPr id="2" name="tick.png" descr="tick.png">
            <a:extLst>
              <a:ext uri="{FF2B5EF4-FFF2-40B4-BE49-F238E27FC236}">
                <a16:creationId xmlns:a16="http://schemas.microsoft.com/office/drawing/2014/main" id="{E0BD021F-D4F3-BAA0-E45B-6CF8476DD11D}"/>
              </a:ext>
            </a:extLst>
          </p:cNvPr>
          <p:cNvPicPr>
            <a:picLocks noChangeAspect="1"/>
          </p:cNvPicPr>
          <p:nvPr/>
        </p:nvPicPr>
        <p:blipFill>
          <a:blip r:embed="rId5"/>
          <a:stretch>
            <a:fillRect/>
          </a:stretch>
        </p:blipFill>
        <p:spPr>
          <a:xfrm>
            <a:off x="4429115" y="6123837"/>
            <a:ext cx="1854856" cy="1577693"/>
          </a:xfrm>
          <a:prstGeom prst="rect">
            <a:avLst/>
          </a:prstGeom>
          <a:ln w="12700">
            <a:miter lim="400000"/>
          </a:ln>
        </p:spPr>
      </p:pic>
      <p:pic>
        <p:nvPicPr>
          <p:cNvPr id="3" name="tick.png" descr="tick.png">
            <a:extLst>
              <a:ext uri="{FF2B5EF4-FFF2-40B4-BE49-F238E27FC236}">
                <a16:creationId xmlns:a16="http://schemas.microsoft.com/office/drawing/2014/main" id="{9EAAD022-0F1E-F3B6-244F-B089B110A394}"/>
              </a:ext>
            </a:extLst>
          </p:cNvPr>
          <p:cNvPicPr>
            <a:picLocks noChangeAspect="1"/>
          </p:cNvPicPr>
          <p:nvPr/>
        </p:nvPicPr>
        <p:blipFill>
          <a:blip r:embed="rId5"/>
          <a:stretch>
            <a:fillRect/>
          </a:stretch>
        </p:blipFill>
        <p:spPr>
          <a:xfrm>
            <a:off x="7855596" y="6123836"/>
            <a:ext cx="1854856" cy="1577693"/>
          </a:xfrm>
          <a:prstGeom prst="rect">
            <a:avLst/>
          </a:prstGeom>
          <a:ln w="12700">
            <a:miter lim="400000"/>
          </a:ln>
        </p:spPr>
      </p:pic>
      <p:sp>
        <p:nvSpPr>
          <p:cNvPr id="4" name="?">
            <a:extLst>
              <a:ext uri="{FF2B5EF4-FFF2-40B4-BE49-F238E27FC236}">
                <a16:creationId xmlns:a16="http://schemas.microsoft.com/office/drawing/2014/main" id="{03DC459C-4D7F-6D5A-25E4-B6602B87868B}"/>
              </a:ext>
            </a:extLst>
          </p:cNvPr>
          <p:cNvSpPr txBox="1"/>
          <p:nvPr/>
        </p:nvSpPr>
        <p:spPr>
          <a:xfrm>
            <a:off x="5912272" y="6706085"/>
            <a:ext cx="1173481" cy="23704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5000">
                <a:solidFill>
                  <a:schemeClr val="accent6">
                    <a:satOff val="-15808"/>
                    <a:lumOff val="-17557"/>
                  </a:schemeClr>
                </a:solidFill>
              </a:defRPr>
            </a:lvl1pPr>
          </a:lstStyle>
          <a:p>
            <a:r>
              <a:rPr dirty="0"/>
              <a:t>?</a:t>
            </a:r>
          </a:p>
        </p:txBody>
      </p:sp>
      <p:sp>
        <p:nvSpPr>
          <p:cNvPr id="5" name="Slide Number Placeholder 4">
            <a:extLst>
              <a:ext uri="{FF2B5EF4-FFF2-40B4-BE49-F238E27FC236}">
                <a16:creationId xmlns:a16="http://schemas.microsoft.com/office/drawing/2014/main" id="{08A5A4BB-21D4-2C1D-0250-93D0906E2773}"/>
              </a:ext>
            </a:extLst>
          </p:cNvPr>
          <p:cNvSpPr>
            <a:spLocks noGrp="1"/>
          </p:cNvSpPr>
          <p:nvPr>
            <p:ph type="sldNum" sz="quarter" idx="2"/>
          </p:nvPr>
        </p:nvSpPr>
        <p:spPr/>
        <p:txBody>
          <a:bodyPr/>
          <a:lstStyle/>
          <a:p>
            <a:fld id="{86CB4B4D-7CA3-9044-876B-883B54F8677D}" type="slidenum">
              <a:rPr lang="en-US" smtClean="0"/>
              <a:t>2</a:t>
            </a:fld>
            <a:endParaRPr lang="en-US"/>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path" presetSubtype="0" accel="50000" decel="50000" fill="hold" nodeType="clickEffect">
                                  <p:stCondLst>
                                    <p:cond delay="0"/>
                                  </p:stCondLst>
                                  <p:childTnLst>
                                    <p:animMotion origin="layout" path="M 0.000000 0.000000 L 0.080209 0.000000" pathEditMode="relative">
                                      <p:cBhvr>
                                        <p:cTn id="6" dur="1000" fill="hold"/>
                                        <p:tgtEl>
                                          <p:spTgt spid="161"/>
                                        </p:tgtEl>
                                        <p:attrNameLst>
                                          <p:attrName>ppt_x</p:attrName>
                                          <p:attrName>ppt_y</p:attrName>
                                        </p:attrNameLst>
                                      </p:cBhvr>
                                    </p:animMotion>
                                  </p:childTnLst>
                                </p:cTn>
                              </p:par>
                            </p:childTnLst>
                          </p:cTn>
                        </p:par>
                        <p:par>
                          <p:cTn id="7" fill="hold">
                            <p:stCondLst>
                              <p:cond delay="0"/>
                            </p:stCondLst>
                            <p:childTnLst>
                              <p:par>
                                <p:cTn id="8" presetID="-1" presetClass="path" presetSubtype="0" accel="50000" decel="50000" fill="hold" nodeType="withEffect">
                                  <p:stCondLst>
                                    <p:cond delay="0"/>
                                  </p:stCondLst>
                                  <p:childTnLst>
                                    <p:animMotion origin="layout" path="M 0.000000 0.000000 L -0.048328 0.000000" pathEditMode="relative">
                                      <p:cBhvr>
                                        <p:cTn id="9" dur="1000" fill="hold"/>
                                        <p:tgtEl>
                                          <p:spTgt spid="162"/>
                                        </p:tgtEl>
                                        <p:attrNameLst>
                                          <p:attrName>ppt_x</p:attrName>
                                          <p:attrName>ppt_y</p:attrName>
                                        </p:attrNameLst>
                                      </p:cBhvr>
                                    </p:animMotion>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iterate>
                                    <p:tmAbs val="0"/>
                                  </p:iterate>
                                  <p:childTnLst>
                                    <p:set>
                                      <p:cBhvr>
                                        <p:cTn id="13" fill="hold"/>
                                        <p:tgtEl>
                                          <p:spTgt spid="2"/>
                                        </p:tgtEl>
                                        <p:attrNameLst>
                                          <p:attrName>style.visibility</p:attrName>
                                        </p:attrNameLst>
                                      </p:cBhvr>
                                      <p:to>
                                        <p:strVal val="visible"/>
                                      </p:to>
                                    </p:set>
                                    <p:animEffect transition="in" filter="wipe(left)">
                                      <p:cBhvr>
                                        <p:cTn id="14" dur="500"/>
                                        <p:tgtEl>
                                          <p:spTgt spid="2"/>
                                        </p:tgtEl>
                                      </p:cBhvr>
                                    </p:animEffect>
                                  </p:childTnLst>
                                </p:cTn>
                              </p:par>
                              <p:par>
                                <p:cTn id="15" presetID="22" presetClass="entr" presetSubtype="8" fill="hold" grpId="0" nodeType="withEffect">
                                  <p:stCondLst>
                                    <p:cond delay="0"/>
                                  </p:stCondLst>
                                  <p:iterate>
                                    <p:tmAbs val="0"/>
                                  </p:iterate>
                                  <p:childTnLst>
                                    <p:set>
                                      <p:cBhvr>
                                        <p:cTn id="16" fill="hold"/>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fill="hold" grpId="1" nodeType="clickEffect">
                                  <p:stCondLst>
                                    <p:cond delay="0"/>
                                  </p:stCondLst>
                                  <p:iterate>
                                    <p:tmAbs val="0"/>
                                  </p:iterate>
                                  <p:childTnLst>
                                    <p:animEffect transition="out" filter="fade">
                                      <p:cBhvr>
                                        <p:cTn id="21" dur="500" fill="hold"/>
                                        <p:tgtEl>
                                          <p:spTgt spid="2"/>
                                        </p:tgtEl>
                                      </p:cBhvr>
                                    </p:animEffect>
                                    <p:set>
                                      <p:cBhvr>
                                        <p:cTn id="22" fill="hold">
                                          <p:stCondLst>
                                            <p:cond delay="499"/>
                                          </p:stCondLst>
                                        </p:cTn>
                                        <p:tgtEl>
                                          <p:spTgt spid="2"/>
                                        </p:tgtEl>
                                        <p:attrNameLst>
                                          <p:attrName>style.visibility</p:attrName>
                                        </p:attrNameLst>
                                      </p:cBhvr>
                                      <p:to>
                                        <p:strVal val="hidden"/>
                                      </p:to>
                                    </p:set>
                                  </p:childTnLst>
                                </p:cTn>
                              </p:par>
                              <p:par>
                                <p:cTn id="23" presetID="10" presetClass="exit" fill="hold" grpId="1" nodeType="withEffect">
                                  <p:stCondLst>
                                    <p:cond delay="0"/>
                                  </p:stCondLst>
                                  <p:iterate>
                                    <p:tmAbs val="0"/>
                                  </p:iterate>
                                  <p:childTnLst>
                                    <p:animEffect transition="out" filter="fade">
                                      <p:cBhvr>
                                        <p:cTn id="24" dur="500" fill="hold"/>
                                        <p:tgtEl>
                                          <p:spTgt spid="3"/>
                                        </p:tgtEl>
                                      </p:cBhvr>
                                    </p:animEffect>
                                    <p:set>
                                      <p:cBhvr>
                                        <p:cTn id="25" fill="hold">
                                          <p:stCondLst>
                                            <p:cond delay="499"/>
                                          </p:stCondLst>
                                        </p:cTn>
                                        <p:tgtEl>
                                          <p:spTgt spid="3"/>
                                        </p:tgtEl>
                                        <p:attrNameLst>
                                          <p:attrName>style.visibility</p:attrName>
                                        </p:attrNameLst>
                                      </p:cBhvr>
                                      <p:to>
                                        <p:strVal val="hidden"/>
                                      </p:to>
                                    </p:set>
                                  </p:childTnLst>
                                </p:cTn>
                              </p:par>
                            </p:childTnLst>
                          </p:cTn>
                        </p:par>
                        <p:par>
                          <p:cTn id="26" fill="hold">
                            <p:stCondLst>
                              <p:cond delay="500"/>
                            </p:stCondLst>
                            <p:childTnLst>
                              <p:par>
                                <p:cTn id="27" presetID="10" presetClass="entr" fill="hold" grpId="0" nodeType="afterEffect">
                                  <p:stCondLst>
                                    <p:cond delay="0"/>
                                  </p:stCondLst>
                                  <p:iterate>
                                    <p:tmAbs val="0"/>
                                  </p:iterate>
                                  <p:childTnLst>
                                    <p:set>
                                      <p:cBhvr>
                                        <p:cTn id="28" fill="hold"/>
                                        <p:tgtEl>
                                          <p:spTgt spid="4"/>
                                        </p:tgtEl>
                                        <p:attrNameLst>
                                          <p:attrName>style.visibility</p:attrName>
                                        </p:attrNameLst>
                                      </p:cBhvr>
                                      <p:to>
                                        <p:strVal val="visible"/>
                                      </p:to>
                                    </p:set>
                                    <p:animEffect transition="in" filter="fade">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2" grpId="1" animBg="1" advAuto="0"/>
      <p:bldP spid="3" grpId="0" animBg="1" advAuto="0"/>
      <p:bldP spid="3" grpId="1" animBg="1" advAuto="0"/>
      <p:bldP spid="4" grpId="0"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C17DC1-8B9D-8D53-60D9-C13ADADD4097}"/>
            </a:ext>
          </a:extLst>
        </p:cNvPr>
        <p:cNvGrpSpPr/>
        <p:nvPr/>
      </p:nvGrpSpPr>
      <p:grpSpPr>
        <a:xfrm>
          <a:off x="0" y="0"/>
          <a:ext cx="0" cy="0"/>
          <a:chOff x="0" y="0"/>
          <a:chExt cx="0" cy="0"/>
        </a:xfrm>
      </p:grpSpPr>
      <p:grpSp>
        <p:nvGrpSpPr>
          <p:cNvPr id="170" name="Group">
            <a:extLst>
              <a:ext uri="{FF2B5EF4-FFF2-40B4-BE49-F238E27FC236}">
                <a16:creationId xmlns:a16="http://schemas.microsoft.com/office/drawing/2014/main" id="{243C99D0-E3FF-60AC-1E38-278AD67442B3}"/>
              </a:ext>
            </a:extLst>
          </p:cNvPr>
          <p:cNvGrpSpPr/>
          <p:nvPr/>
        </p:nvGrpSpPr>
        <p:grpSpPr>
          <a:xfrm>
            <a:off x="148954" y="143656"/>
            <a:ext cx="6274666" cy="9152742"/>
            <a:chOff x="0" y="0"/>
            <a:chExt cx="6274665" cy="9152740"/>
          </a:xfrm>
        </p:grpSpPr>
        <p:grpSp>
          <p:nvGrpSpPr>
            <p:cNvPr id="166" name="Group">
              <a:extLst>
                <a:ext uri="{FF2B5EF4-FFF2-40B4-BE49-F238E27FC236}">
                  <a16:creationId xmlns:a16="http://schemas.microsoft.com/office/drawing/2014/main" id="{6E13B321-2393-9E5E-8AE7-A8A3E8FCD713}"/>
                </a:ext>
              </a:extLst>
            </p:cNvPr>
            <p:cNvGrpSpPr/>
            <p:nvPr/>
          </p:nvGrpSpPr>
          <p:grpSpPr>
            <a:xfrm>
              <a:off x="0" y="0"/>
              <a:ext cx="6274665" cy="9152740"/>
              <a:chOff x="0" y="0"/>
              <a:chExt cx="6274664" cy="9152739"/>
            </a:xfrm>
          </p:grpSpPr>
          <p:sp>
            <p:nvSpPr>
              <p:cNvPr id="162" name="Rounded Rectangle">
                <a:extLst>
                  <a:ext uri="{FF2B5EF4-FFF2-40B4-BE49-F238E27FC236}">
                    <a16:creationId xmlns:a16="http://schemas.microsoft.com/office/drawing/2014/main" id="{BF0AED39-E013-A74A-B6E4-E8A0ACD35217}"/>
                  </a:ext>
                </a:extLst>
              </p:cNvPr>
              <p:cNvSpPr/>
              <p:nvPr/>
            </p:nvSpPr>
            <p:spPr>
              <a:xfrm>
                <a:off x="0" y="25399"/>
                <a:ext cx="6274664" cy="9127340"/>
              </a:xfrm>
              <a:prstGeom prst="roundRect">
                <a:avLst>
                  <a:gd name="adj" fmla="val 2014"/>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nvGrpSpPr>
              <p:cNvPr id="165" name="Group">
                <a:extLst>
                  <a:ext uri="{FF2B5EF4-FFF2-40B4-BE49-F238E27FC236}">
                    <a16:creationId xmlns:a16="http://schemas.microsoft.com/office/drawing/2014/main" id="{A5A37530-4A6C-AFC0-3E13-A3D1A24C2410}"/>
                  </a:ext>
                </a:extLst>
              </p:cNvPr>
              <p:cNvGrpSpPr/>
              <p:nvPr/>
            </p:nvGrpSpPr>
            <p:grpSpPr>
              <a:xfrm>
                <a:off x="0" y="0"/>
                <a:ext cx="6273889" cy="353170"/>
                <a:chOff x="0" y="0"/>
                <a:chExt cx="6273888" cy="353169"/>
              </a:xfrm>
            </p:grpSpPr>
            <p:sp>
              <p:nvSpPr>
                <p:cNvPr id="163" name="Rounded Rectangle">
                  <a:extLst>
                    <a:ext uri="{FF2B5EF4-FFF2-40B4-BE49-F238E27FC236}">
                      <a16:creationId xmlns:a16="http://schemas.microsoft.com/office/drawing/2014/main" id="{6D201243-62DD-52C4-884D-B0777700AEAF}"/>
                    </a:ext>
                  </a:extLst>
                </p:cNvPr>
                <p:cNvSpPr/>
                <p:nvPr/>
              </p:nvSpPr>
              <p:spPr>
                <a:xfrm>
                  <a:off x="0" y="0"/>
                  <a:ext cx="6273853"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4" name="Rectangle">
                  <a:extLst>
                    <a:ext uri="{FF2B5EF4-FFF2-40B4-BE49-F238E27FC236}">
                      <a16:creationId xmlns:a16="http://schemas.microsoft.com/office/drawing/2014/main" id="{141DE9D0-48F2-4C63-9099-9499E5760A4E}"/>
                    </a:ext>
                  </a:extLst>
                </p:cNvPr>
                <p:cNvSpPr/>
                <p:nvPr/>
              </p:nvSpPr>
              <p:spPr>
                <a:xfrm>
                  <a:off x="0" y="181846"/>
                  <a:ext cx="6273889"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167" name="Circle">
              <a:extLst>
                <a:ext uri="{FF2B5EF4-FFF2-40B4-BE49-F238E27FC236}">
                  <a16:creationId xmlns:a16="http://schemas.microsoft.com/office/drawing/2014/main" id="{C7367974-E75F-56B9-9E1B-31C68D1FAC87}"/>
                </a:ext>
              </a:extLst>
            </p:cNvPr>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8" name="Circle">
              <a:extLst>
                <a:ext uri="{FF2B5EF4-FFF2-40B4-BE49-F238E27FC236}">
                  <a16:creationId xmlns:a16="http://schemas.microsoft.com/office/drawing/2014/main" id="{9D13758B-C3B4-795E-9976-4863BE78DCF9}"/>
                </a:ext>
              </a:extLst>
            </p:cNvPr>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9" name="Circle">
              <a:extLst>
                <a:ext uri="{FF2B5EF4-FFF2-40B4-BE49-F238E27FC236}">
                  <a16:creationId xmlns:a16="http://schemas.microsoft.com/office/drawing/2014/main" id="{65FCCB66-2747-072B-92BF-B2F69E2B077D}"/>
                </a:ext>
              </a:extLst>
            </p:cNvPr>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171" name="Module Type UInt63.…">
            <a:extLst>
              <a:ext uri="{FF2B5EF4-FFF2-40B4-BE49-F238E27FC236}">
                <a16:creationId xmlns:a16="http://schemas.microsoft.com/office/drawing/2014/main" id="{25E0E59A-EE16-2C32-838F-C56DF811C7A9}"/>
              </a:ext>
            </a:extLst>
          </p:cNvPr>
          <p:cNvSpPr txBox="1"/>
          <p:nvPr/>
        </p:nvSpPr>
        <p:spPr>
          <a:xfrm>
            <a:off x="224460" y="589564"/>
            <a:ext cx="6120452" cy="27340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defTabSz="457200">
              <a:defRPr sz="1900" b="0" spc="-133">
                <a:solidFill>
                  <a:srgbClr val="0000FF"/>
                </a:solidFill>
                <a:latin typeface="Iosevka"/>
                <a:ea typeface="Iosevka"/>
                <a:cs typeface="Iosevka"/>
                <a:sym typeface="Iosevka"/>
              </a:defRPr>
            </a:pPr>
            <a:r>
              <a:rPr lang="en-US" dirty="0">
                <a:solidFill>
                  <a:schemeClr val="accent1">
                    <a:lumOff val="-13575"/>
                  </a:schemeClr>
                </a:solidFill>
              </a:rPr>
              <a:t>Module Type </a:t>
            </a:r>
            <a:r>
              <a:rPr lang="en-US" dirty="0">
                <a:solidFill>
                  <a:schemeClr val="tx1"/>
                </a:solidFill>
              </a:rPr>
              <a:t>Array.</a:t>
            </a:r>
          </a:p>
          <a:p>
            <a:pPr algn="l" defTabSz="457200">
              <a:defRPr sz="1900" b="0" spc="-133">
                <a:solidFill>
                  <a:srgbClr val="0000FF"/>
                </a:solidFill>
                <a:latin typeface="Iosevka"/>
                <a:ea typeface="Iosevka"/>
                <a:cs typeface="Iosevka"/>
                <a:sym typeface="Iosevka"/>
              </a:defRPr>
            </a:pPr>
            <a:r>
              <a:rPr lang="en-US" dirty="0">
                <a:solidFill>
                  <a:schemeClr val="accent1">
                    <a:lumOff val="-13575"/>
                  </a:schemeClr>
                </a:solidFill>
              </a:rPr>
              <a:t>  Parameter </a:t>
            </a:r>
            <a:r>
              <a:rPr lang="en-US" dirty="0">
                <a:solidFill>
                  <a:schemeClr val="tx1"/>
                </a:solidFill>
              </a:rPr>
              <a:t>M : Type -&gt; Type.</a:t>
            </a:r>
          </a:p>
          <a:p>
            <a:pPr algn="l" defTabSz="457200">
              <a:defRPr sz="1900" b="0" spc="-133">
                <a:solidFill>
                  <a:srgbClr val="0000FF"/>
                </a:solidFill>
                <a:latin typeface="Iosevka"/>
                <a:ea typeface="Iosevka"/>
                <a:cs typeface="Iosevka"/>
                <a:sym typeface="Iosevka"/>
              </a:defRPr>
            </a:pPr>
            <a:r>
              <a:rPr lang="en-US" dirty="0">
                <a:solidFill>
                  <a:schemeClr val="accent1">
                    <a:lumOff val="-13575"/>
                  </a:schemeClr>
                </a:solidFill>
              </a:rPr>
              <a:t>  Parameter </a:t>
            </a:r>
            <a:r>
              <a:rPr lang="en-US" dirty="0">
                <a:solidFill>
                  <a:schemeClr val="tx1"/>
                </a:solidFill>
              </a:rPr>
              <a:t>pure : </a:t>
            </a:r>
            <a:r>
              <a:rPr lang="en-US" dirty="0" err="1">
                <a:solidFill>
                  <a:srgbClr val="FF0000"/>
                </a:solidFill>
              </a:rPr>
              <a:t>forall</a:t>
            </a:r>
            <a:r>
              <a:rPr lang="en-US" dirty="0">
                <a:solidFill>
                  <a:schemeClr val="tx1"/>
                </a:solidFill>
              </a:rPr>
              <a:t> {A}, A -&gt; M A.</a:t>
            </a:r>
          </a:p>
          <a:p>
            <a:pPr algn="l" defTabSz="457200">
              <a:defRPr sz="1900" b="0" spc="-133">
                <a:solidFill>
                  <a:srgbClr val="0000FF"/>
                </a:solidFill>
                <a:latin typeface="Iosevka"/>
                <a:ea typeface="Iosevka"/>
                <a:cs typeface="Iosevka"/>
                <a:sym typeface="Iosevka"/>
              </a:defRPr>
            </a:pPr>
            <a:r>
              <a:rPr lang="en-US" dirty="0">
                <a:solidFill>
                  <a:schemeClr val="accent1">
                    <a:lumOff val="-13575"/>
                  </a:schemeClr>
                </a:solidFill>
              </a:rPr>
              <a:t>  Parameter </a:t>
            </a:r>
            <a:r>
              <a:rPr lang="en-US" dirty="0">
                <a:solidFill>
                  <a:schemeClr val="tx1"/>
                </a:solidFill>
              </a:rPr>
              <a:t>bind : </a:t>
            </a:r>
            <a:r>
              <a:rPr lang="en-US" dirty="0" err="1">
                <a:solidFill>
                  <a:srgbClr val="FF0000"/>
                </a:solidFill>
              </a:rPr>
              <a:t>forall</a:t>
            </a:r>
            <a:r>
              <a:rPr lang="en-US" dirty="0">
                <a:solidFill>
                  <a:schemeClr val="tx1"/>
                </a:solidFill>
              </a:rPr>
              <a:t> {A B}, M A -&gt; (A -&gt; M B) -&gt; M B.</a:t>
            </a:r>
          </a:p>
          <a:p>
            <a:pPr algn="l" defTabSz="457200">
              <a:defRPr sz="1900" b="0" spc="-133">
                <a:solidFill>
                  <a:srgbClr val="0000FF"/>
                </a:solidFill>
                <a:latin typeface="Iosevka"/>
                <a:ea typeface="Iosevka"/>
                <a:cs typeface="Iosevka"/>
                <a:sym typeface="Iosevka"/>
              </a:defRPr>
            </a:pPr>
            <a:r>
              <a:rPr lang="en-US" dirty="0">
                <a:solidFill>
                  <a:schemeClr val="accent1">
                    <a:lumOff val="-13575"/>
                  </a:schemeClr>
                </a:solidFill>
              </a:rPr>
              <a:t>  Parameter </a:t>
            </a:r>
            <a:r>
              <a:rPr lang="en-US" dirty="0" err="1">
                <a:solidFill>
                  <a:schemeClr val="tx1"/>
                </a:solidFill>
              </a:rPr>
              <a:t>runM</a:t>
            </a:r>
            <a:r>
              <a:rPr lang="en-US" dirty="0">
                <a:solidFill>
                  <a:schemeClr val="tx1"/>
                </a:solidFill>
              </a:rPr>
              <a:t> : </a:t>
            </a:r>
          </a:p>
          <a:p>
            <a:pPr algn="l" defTabSz="457200">
              <a:defRPr sz="1900" b="0" spc="-133">
                <a:solidFill>
                  <a:srgbClr val="0000FF"/>
                </a:solidFill>
                <a:latin typeface="Iosevka"/>
                <a:ea typeface="Iosevka"/>
                <a:cs typeface="Iosevka"/>
                <a:sym typeface="Iosevka"/>
              </a:defRPr>
            </a:pPr>
            <a:r>
              <a:rPr lang="en-US" dirty="0">
                <a:solidFill>
                  <a:schemeClr val="tx1"/>
                </a:solidFill>
              </a:rPr>
              <a:t>    </a:t>
            </a:r>
            <a:r>
              <a:rPr lang="en-US" dirty="0" err="1">
                <a:solidFill>
                  <a:schemeClr val="accent1">
                    <a:lumMod val="75000"/>
                  </a:schemeClr>
                </a:solidFill>
              </a:rPr>
              <a:t>forall</a:t>
            </a:r>
            <a:r>
              <a:rPr lang="en-US" dirty="0">
                <a:solidFill>
                  <a:schemeClr val="tx1"/>
                </a:solidFill>
              </a:rPr>
              <a:t> {A} (</a:t>
            </a:r>
            <a:r>
              <a:rPr lang="en-US" dirty="0" err="1">
                <a:solidFill>
                  <a:schemeClr val="tx1"/>
                </a:solidFill>
              </a:rPr>
              <a:t>len</a:t>
            </a:r>
            <a:r>
              <a:rPr lang="en-US" dirty="0">
                <a:solidFill>
                  <a:schemeClr val="tx1"/>
                </a:solidFill>
              </a:rPr>
              <a:t> : </a:t>
            </a:r>
            <a:r>
              <a:rPr lang="en-US" dirty="0" err="1">
                <a:solidFill>
                  <a:schemeClr val="tx1"/>
                </a:solidFill>
              </a:rPr>
              <a:t>nat</a:t>
            </a:r>
            <a:r>
              <a:rPr lang="en-US" dirty="0">
                <a:solidFill>
                  <a:schemeClr val="tx1"/>
                </a:solidFill>
              </a:rPr>
              <a:t>) (</a:t>
            </a:r>
            <a:r>
              <a:rPr lang="en-US" dirty="0" err="1">
                <a:solidFill>
                  <a:schemeClr val="tx1"/>
                </a:solidFill>
              </a:rPr>
              <a:t>init</a:t>
            </a:r>
            <a:r>
              <a:rPr lang="en-US" dirty="0">
                <a:solidFill>
                  <a:schemeClr val="tx1"/>
                </a:solidFill>
              </a:rPr>
              <a:t> : </a:t>
            </a:r>
            <a:r>
              <a:rPr lang="en-US" dirty="0" err="1">
                <a:solidFill>
                  <a:schemeClr val="tx1"/>
                </a:solidFill>
              </a:rPr>
              <a:t>elt</a:t>
            </a:r>
            <a:r>
              <a:rPr lang="en-US" dirty="0">
                <a:solidFill>
                  <a:schemeClr val="tx1"/>
                </a:solidFill>
              </a:rPr>
              <a:t>), M A -&gt; A.</a:t>
            </a:r>
          </a:p>
          <a:p>
            <a:pPr algn="l" defTabSz="457200">
              <a:defRPr sz="1900" b="0" spc="-133">
                <a:solidFill>
                  <a:srgbClr val="0000FF"/>
                </a:solidFill>
                <a:latin typeface="Iosevka"/>
                <a:ea typeface="Iosevka"/>
                <a:cs typeface="Iosevka"/>
                <a:sym typeface="Iosevka"/>
              </a:defRPr>
            </a:pPr>
            <a:r>
              <a:rPr lang="en-US" dirty="0">
                <a:solidFill>
                  <a:schemeClr val="accent1">
                    <a:lumOff val="-13575"/>
                  </a:schemeClr>
                </a:solidFill>
              </a:rPr>
              <a:t>  Parameter </a:t>
            </a:r>
            <a:r>
              <a:rPr lang="en-US" dirty="0">
                <a:solidFill>
                  <a:schemeClr val="tx1"/>
                </a:solidFill>
              </a:rPr>
              <a:t>set : </a:t>
            </a:r>
            <a:r>
              <a:rPr lang="en-US" dirty="0" err="1">
                <a:solidFill>
                  <a:schemeClr val="tx1"/>
                </a:solidFill>
              </a:rPr>
              <a:t>nat</a:t>
            </a:r>
            <a:r>
              <a:rPr lang="en-US" dirty="0">
                <a:solidFill>
                  <a:schemeClr val="tx1"/>
                </a:solidFill>
              </a:rPr>
              <a:t> -&gt; </a:t>
            </a:r>
            <a:r>
              <a:rPr lang="en-US" dirty="0" err="1">
                <a:solidFill>
                  <a:schemeClr val="tx1"/>
                </a:solidFill>
              </a:rPr>
              <a:t>elt</a:t>
            </a:r>
            <a:r>
              <a:rPr lang="en-US" dirty="0">
                <a:solidFill>
                  <a:schemeClr val="tx1"/>
                </a:solidFill>
              </a:rPr>
              <a:t> -&gt; M unit.</a:t>
            </a:r>
          </a:p>
          <a:p>
            <a:pPr algn="l" defTabSz="457200">
              <a:defRPr sz="1900" b="0" spc="-133">
                <a:solidFill>
                  <a:srgbClr val="0000FF"/>
                </a:solidFill>
                <a:latin typeface="Iosevka"/>
                <a:ea typeface="Iosevka"/>
                <a:cs typeface="Iosevka"/>
                <a:sym typeface="Iosevka"/>
              </a:defRPr>
            </a:pPr>
            <a:r>
              <a:rPr lang="en-US" dirty="0">
                <a:solidFill>
                  <a:schemeClr val="accent1">
                    <a:lumOff val="-13575"/>
                  </a:schemeClr>
                </a:solidFill>
              </a:rPr>
              <a:t>  Parameter </a:t>
            </a:r>
            <a:r>
              <a:rPr lang="en-US" dirty="0">
                <a:solidFill>
                  <a:schemeClr val="tx1"/>
                </a:solidFill>
              </a:rPr>
              <a:t>get : </a:t>
            </a:r>
            <a:r>
              <a:rPr lang="en-US" dirty="0" err="1">
                <a:solidFill>
                  <a:schemeClr val="tx1"/>
                </a:solidFill>
              </a:rPr>
              <a:t>nat</a:t>
            </a:r>
            <a:r>
              <a:rPr lang="en-US" dirty="0">
                <a:solidFill>
                  <a:schemeClr val="tx1"/>
                </a:solidFill>
              </a:rPr>
              <a:t> -&gt; M </a:t>
            </a:r>
            <a:r>
              <a:rPr lang="en-US" dirty="0" err="1">
                <a:solidFill>
                  <a:schemeClr val="tx1"/>
                </a:solidFill>
              </a:rPr>
              <a:t>elt</a:t>
            </a:r>
            <a:r>
              <a:rPr lang="en-US" dirty="0">
                <a:solidFill>
                  <a:schemeClr val="tx1"/>
                </a:solidFill>
              </a:rPr>
              <a:t>.</a:t>
            </a:r>
          </a:p>
          <a:p>
            <a:pPr algn="l" defTabSz="457200">
              <a:defRPr sz="1900" b="0" spc="-133">
                <a:solidFill>
                  <a:srgbClr val="0000FF"/>
                </a:solidFill>
                <a:latin typeface="Iosevka"/>
                <a:ea typeface="Iosevka"/>
                <a:cs typeface="Iosevka"/>
                <a:sym typeface="Iosevka"/>
              </a:defRPr>
            </a:pPr>
            <a:r>
              <a:rPr lang="en-US" dirty="0">
                <a:solidFill>
                  <a:schemeClr val="accent1">
                    <a:lumOff val="-13575"/>
                  </a:schemeClr>
                </a:solidFill>
              </a:rPr>
              <a:t>End </a:t>
            </a:r>
            <a:r>
              <a:rPr lang="en-US" dirty="0">
                <a:solidFill>
                  <a:schemeClr val="tx1"/>
                </a:solidFill>
              </a:rPr>
              <a:t>Array.</a:t>
            </a:r>
            <a:endParaRPr dirty="0">
              <a:solidFill>
                <a:schemeClr val="tx1"/>
              </a:solidFill>
            </a:endParaRPr>
          </a:p>
        </p:txBody>
      </p:sp>
      <p:sp>
        <p:nvSpPr>
          <p:cNvPr id="172" name="user's Coq code">
            <a:extLst>
              <a:ext uri="{FF2B5EF4-FFF2-40B4-BE49-F238E27FC236}">
                <a16:creationId xmlns:a16="http://schemas.microsoft.com/office/drawing/2014/main" id="{D6663025-D208-B20A-6F1E-4E664D58F69E}"/>
              </a:ext>
            </a:extLst>
          </p:cNvPr>
          <p:cNvSpPr txBox="1"/>
          <p:nvPr/>
        </p:nvSpPr>
        <p:spPr>
          <a:xfrm>
            <a:off x="2455242" y="132894"/>
            <a:ext cx="1662088" cy="349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rPr dirty="0"/>
              <a:t>user's Coq code</a:t>
            </a:r>
          </a:p>
        </p:txBody>
      </p:sp>
      <p:sp>
        <p:nvSpPr>
          <p:cNvPr id="182" name="Module C : UInt63.…">
            <a:extLst>
              <a:ext uri="{FF2B5EF4-FFF2-40B4-BE49-F238E27FC236}">
                <a16:creationId xmlns:a16="http://schemas.microsoft.com/office/drawing/2014/main" id="{1CA28E59-769D-92D5-EEAC-88728A3926CF}"/>
              </a:ext>
            </a:extLst>
          </p:cNvPr>
          <p:cNvSpPr txBox="1"/>
          <p:nvPr/>
        </p:nvSpPr>
        <p:spPr>
          <a:xfrm>
            <a:off x="237853" y="3426671"/>
            <a:ext cx="6120452" cy="30264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defTabSz="457200">
              <a:defRPr sz="1900" b="0" spc="-133">
                <a:latin typeface="Iosevka"/>
                <a:ea typeface="Iosevka"/>
                <a:cs typeface="Iosevka"/>
                <a:sym typeface="Iosevka"/>
              </a:defRPr>
            </a:pPr>
            <a:r>
              <a:rPr lang="en-US" dirty="0">
                <a:solidFill>
                  <a:schemeClr val="accent1">
                    <a:lumOff val="-13575"/>
                  </a:schemeClr>
                </a:solidFill>
              </a:rPr>
              <a:t>Module </a:t>
            </a:r>
            <a:r>
              <a:rPr lang="en-US" dirty="0">
                <a:solidFill>
                  <a:schemeClr val="tx1"/>
                </a:solidFill>
              </a:rPr>
              <a:t>C &lt;: Array</a:t>
            </a:r>
            <a:r>
              <a:rPr lang="en-US" dirty="0">
                <a:solidFill>
                  <a:schemeClr val="accent1">
                    <a:lumOff val="-13575"/>
                  </a:schemeClr>
                </a:solidFill>
              </a:rPr>
              <a:t>.</a:t>
            </a:r>
          </a:p>
          <a:p>
            <a:pPr algn="l" defTabSz="457200">
              <a:defRPr sz="1900" b="0" spc="-133">
                <a:latin typeface="Iosevka"/>
                <a:ea typeface="Iosevka"/>
                <a:cs typeface="Iosevka"/>
                <a:sym typeface="Iosevka"/>
              </a:defRPr>
            </a:pPr>
            <a:r>
              <a:rPr lang="en-US" dirty="0">
                <a:solidFill>
                  <a:schemeClr val="accent1">
                    <a:lumOff val="-13575"/>
                  </a:schemeClr>
                </a:solidFill>
              </a:rPr>
              <a:t>  Inductive </a:t>
            </a:r>
            <a:r>
              <a:rPr lang="en-US" dirty="0">
                <a:solidFill>
                  <a:schemeClr val="tx1"/>
                </a:solidFill>
              </a:rPr>
              <a:t>M : Type -&gt; Type :=</a:t>
            </a:r>
          </a:p>
          <a:p>
            <a:pPr algn="l" defTabSz="457200">
              <a:defRPr sz="1900" b="0" spc="-133">
                <a:latin typeface="Iosevka"/>
                <a:ea typeface="Iosevka"/>
                <a:cs typeface="Iosevka"/>
                <a:sym typeface="Iosevka"/>
              </a:defRPr>
            </a:pPr>
            <a:r>
              <a:rPr lang="en-US" dirty="0">
                <a:solidFill>
                  <a:schemeClr val="tx1"/>
                </a:solidFill>
              </a:rPr>
              <a:t>  | pure : </a:t>
            </a:r>
            <a:r>
              <a:rPr lang="en-US" dirty="0" err="1">
                <a:solidFill>
                  <a:srgbClr val="FF0000"/>
                </a:solidFill>
              </a:rPr>
              <a:t>forall</a:t>
            </a:r>
            <a:r>
              <a:rPr lang="en-US" dirty="0">
                <a:solidFill>
                  <a:schemeClr val="tx1"/>
                </a:solidFill>
              </a:rPr>
              <a:t> {A}, A -&gt; M A</a:t>
            </a:r>
          </a:p>
          <a:p>
            <a:pPr algn="l" defTabSz="457200">
              <a:defRPr sz="1900" b="0" spc="-133">
                <a:latin typeface="Iosevka"/>
                <a:ea typeface="Iosevka"/>
                <a:cs typeface="Iosevka"/>
                <a:sym typeface="Iosevka"/>
              </a:defRPr>
            </a:pPr>
            <a:r>
              <a:rPr lang="en-US" dirty="0">
                <a:solidFill>
                  <a:schemeClr val="tx1"/>
                </a:solidFill>
              </a:rPr>
              <a:t>  | bind : </a:t>
            </a:r>
            <a:r>
              <a:rPr lang="en-US" dirty="0" err="1">
                <a:solidFill>
                  <a:srgbClr val="FF0000"/>
                </a:solidFill>
              </a:rPr>
              <a:t>forall</a:t>
            </a:r>
            <a:r>
              <a:rPr lang="en-US" dirty="0">
                <a:solidFill>
                  <a:schemeClr val="tx1"/>
                </a:solidFill>
              </a:rPr>
              <a:t> {A B}, M A -&gt; (A -&gt; M B) -&gt; M B</a:t>
            </a:r>
          </a:p>
          <a:p>
            <a:pPr algn="l" defTabSz="457200">
              <a:defRPr sz="1900" b="0" spc="-133">
                <a:latin typeface="Iosevka"/>
                <a:ea typeface="Iosevka"/>
                <a:cs typeface="Iosevka"/>
                <a:sym typeface="Iosevka"/>
              </a:defRPr>
            </a:pPr>
            <a:r>
              <a:rPr lang="en-US" dirty="0">
                <a:solidFill>
                  <a:schemeClr val="tx1"/>
                </a:solidFill>
              </a:rPr>
              <a:t>  | set : </a:t>
            </a:r>
            <a:r>
              <a:rPr lang="en-US" dirty="0" err="1">
                <a:solidFill>
                  <a:schemeClr val="tx1"/>
                </a:solidFill>
              </a:rPr>
              <a:t>nat</a:t>
            </a:r>
            <a:r>
              <a:rPr lang="en-US" dirty="0">
                <a:solidFill>
                  <a:schemeClr val="tx1"/>
                </a:solidFill>
              </a:rPr>
              <a:t> -&gt; </a:t>
            </a:r>
            <a:r>
              <a:rPr lang="en-US" dirty="0" err="1">
                <a:solidFill>
                  <a:schemeClr val="tx1"/>
                </a:solidFill>
              </a:rPr>
              <a:t>elt</a:t>
            </a:r>
            <a:r>
              <a:rPr lang="en-US" dirty="0">
                <a:solidFill>
                  <a:schemeClr val="tx1"/>
                </a:solidFill>
              </a:rPr>
              <a:t> -&gt; M unit</a:t>
            </a:r>
          </a:p>
          <a:p>
            <a:pPr algn="l" defTabSz="457200">
              <a:defRPr sz="1900" b="0" spc="-133">
                <a:latin typeface="Iosevka"/>
                <a:ea typeface="Iosevka"/>
                <a:cs typeface="Iosevka"/>
                <a:sym typeface="Iosevka"/>
              </a:defRPr>
            </a:pPr>
            <a:r>
              <a:rPr lang="en-US" dirty="0">
                <a:solidFill>
                  <a:schemeClr val="tx1"/>
                </a:solidFill>
              </a:rPr>
              <a:t>  | get : </a:t>
            </a:r>
            <a:r>
              <a:rPr lang="en-US" dirty="0" err="1">
                <a:solidFill>
                  <a:schemeClr val="tx1"/>
                </a:solidFill>
              </a:rPr>
              <a:t>nat</a:t>
            </a:r>
            <a:r>
              <a:rPr lang="en-US" dirty="0">
                <a:solidFill>
                  <a:schemeClr val="tx1"/>
                </a:solidFill>
              </a:rPr>
              <a:t> -&gt; M </a:t>
            </a:r>
            <a:r>
              <a:rPr lang="en-US" dirty="0" err="1">
                <a:solidFill>
                  <a:schemeClr val="tx1"/>
                </a:solidFill>
              </a:rPr>
              <a:t>elt</a:t>
            </a:r>
            <a:r>
              <a:rPr lang="en-US" dirty="0">
                <a:solidFill>
                  <a:schemeClr val="tx1"/>
                </a:solidFill>
              </a:rPr>
              <a:t>.</a:t>
            </a:r>
          </a:p>
          <a:p>
            <a:pPr algn="l" defTabSz="457200">
              <a:defRPr sz="1900" b="0" spc="-133">
                <a:latin typeface="Iosevka"/>
                <a:ea typeface="Iosevka"/>
                <a:cs typeface="Iosevka"/>
                <a:sym typeface="Iosevka"/>
              </a:defRPr>
            </a:pPr>
            <a:endParaRPr lang="en-US" dirty="0">
              <a:solidFill>
                <a:schemeClr val="accent1">
                  <a:lumOff val="-13575"/>
                </a:schemeClr>
              </a:solidFill>
            </a:endParaRPr>
          </a:p>
          <a:p>
            <a:pPr algn="l" defTabSz="457200">
              <a:defRPr sz="1900" b="0" spc="-133">
                <a:latin typeface="Iosevka"/>
                <a:ea typeface="Iosevka"/>
                <a:cs typeface="Iosevka"/>
                <a:sym typeface="Iosevka"/>
              </a:defRPr>
            </a:pPr>
            <a:r>
              <a:rPr lang="en-US" dirty="0">
                <a:solidFill>
                  <a:schemeClr val="accent1">
                    <a:lumOff val="-13575"/>
                  </a:schemeClr>
                </a:solidFill>
              </a:rPr>
              <a:t>  Axiom </a:t>
            </a:r>
            <a:r>
              <a:rPr lang="en-US" dirty="0" err="1">
                <a:solidFill>
                  <a:schemeClr val="tx1"/>
                </a:solidFill>
              </a:rPr>
              <a:t>runM</a:t>
            </a:r>
            <a:r>
              <a:rPr lang="en-US" dirty="0">
                <a:solidFill>
                  <a:schemeClr val="tx1"/>
                </a:solidFill>
              </a:rPr>
              <a:t> :</a:t>
            </a:r>
          </a:p>
          <a:p>
            <a:pPr algn="l" defTabSz="457200">
              <a:defRPr sz="1900" b="0" spc="-133">
                <a:latin typeface="Iosevka"/>
                <a:ea typeface="Iosevka"/>
                <a:cs typeface="Iosevka"/>
                <a:sym typeface="Iosevka"/>
              </a:defRPr>
            </a:pPr>
            <a:r>
              <a:rPr lang="en-US" dirty="0">
                <a:solidFill>
                  <a:schemeClr val="tx1"/>
                </a:solidFill>
              </a:rPr>
              <a:t>    </a:t>
            </a:r>
            <a:r>
              <a:rPr lang="en-US" dirty="0" err="1">
                <a:solidFill>
                  <a:srgbClr val="FF0000"/>
                </a:solidFill>
              </a:rPr>
              <a:t>forall</a:t>
            </a:r>
            <a:r>
              <a:rPr lang="en-US" dirty="0">
                <a:solidFill>
                  <a:schemeClr val="tx1"/>
                </a:solidFill>
              </a:rPr>
              <a:t> {A} (</a:t>
            </a:r>
            <a:r>
              <a:rPr lang="en-US" dirty="0" err="1">
                <a:solidFill>
                  <a:schemeClr val="tx1"/>
                </a:solidFill>
              </a:rPr>
              <a:t>len</a:t>
            </a:r>
            <a:r>
              <a:rPr lang="en-US" dirty="0">
                <a:solidFill>
                  <a:schemeClr val="tx1"/>
                </a:solidFill>
              </a:rPr>
              <a:t> : </a:t>
            </a:r>
            <a:r>
              <a:rPr lang="en-US" dirty="0" err="1">
                <a:solidFill>
                  <a:schemeClr val="tx1"/>
                </a:solidFill>
              </a:rPr>
              <a:t>nat</a:t>
            </a:r>
            <a:r>
              <a:rPr lang="en-US" dirty="0">
                <a:solidFill>
                  <a:schemeClr val="tx1"/>
                </a:solidFill>
              </a:rPr>
              <a:t>) (</a:t>
            </a:r>
            <a:r>
              <a:rPr lang="en-US" dirty="0" err="1">
                <a:solidFill>
                  <a:schemeClr val="tx1"/>
                </a:solidFill>
              </a:rPr>
              <a:t>init</a:t>
            </a:r>
            <a:r>
              <a:rPr lang="en-US" dirty="0">
                <a:solidFill>
                  <a:schemeClr val="tx1"/>
                </a:solidFill>
              </a:rPr>
              <a:t> : </a:t>
            </a:r>
            <a:r>
              <a:rPr lang="en-US" dirty="0" err="1">
                <a:solidFill>
                  <a:schemeClr val="tx1"/>
                </a:solidFill>
              </a:rPr>
              <a:t>elt</a:t>
            </a:r>
            <a:r>
              <a:rPr lang="en-US" dirty="0">
                <a:solidFill>
                  <a:schemeClr val="tx1"/>
                </a:solidFill>
              </a:rPr>
              <a:t>), M A -&gt; A.</a:t>
            </a:r>
          </a:p>
          <a:p>
            <a:pPr algn="l" defTabSz="457200">
              <a:defRPr sz="1900" b="0" spc="-133">
                <a:latin typeface="Iosevka"/>
                <a:ea typeface="Iosevka"/>
                <a:cs typeface="Iosevka"/>
                <a:sym typeface="Iosevka"/>
              </a:defRPr>
            </a:pPr>
            <a:r>
              <a:rPr lang="en-US" dirty="0">
                <a:solidFill>
                  <a:schemeClr val="accent1">
                    <a:lumOff val="-13575"/>
                  </a:schemeClr>
                </a:solidFill>
              </a:rPr>
              <a:t>End </a:t>
            </a:r>
            <a:r>
              <a:rPr lang="en-US" dirty="0">
                <a:solidFill>
                  <a:schemeClr val="tx1"/>
                </a:solidFill>
              </a:rPr>
              <a:t>C.</a:t>
            </a:r>
            <a:endParaRPr dirty="0">
              <a:solidFill>
                <a:schemeClr val="tx1"/>
              </a:solidFill>
            </a:endParaRPr>
          </a:p>
        </p:txBody>
      </p:sp>
      <p:sp>
        <p:nvSpPr>
          <p:cNvPr id="10" name="Slide Number Placeholder 9">
            <a:extLst>
              <a:ext uri="{FF2B5EF4-FFF2-40B4-BE49-F238E27FC236}">
                <a16:creationId xmlns:a16="http://schemas.microsoft.com/office/drawing/2014/main" id="{BD0F926E-0F84-A758-FC34-D3842F9098B2}"/>
              </a:ext>
            </a:extLst>
          </p:cNvPr>
          <p:cNvSpPr>
            <a:spLocks noGrp="1"/>
          </p:cNvSpPr>
          <p:nvPr>
            <p:ph type="sldNum" sz="quarter" idx="2"/>
          </p:nvPr>
        </p:nvSpPr>
        <p:spPr/>
        <p:txBody>
          <a:bodyPr/>
          <a:lstStyle/>
          <a:p>
            <a:fld id="{86CB4B4D-7CA3-9044-876B-883B54F8677D}" type="slidenum">
              <a:rPr lang="en-US" smtClean="0"/>
              <a:t>20</a:t>
            </a:fld>
            <a:endParaRPr lang="en-US"/>
          </a:p>
        </p:txBody>
      </p:sp>
      <p:sp>
        <p:nvSpPr>
          <p:cNvPr id="11" name="TextBox 10">
            <a:extLst>
              <a:ext uri="{FF2B5EF4-FFF2-40B4-BE49-F238E27FC236}">
                <a16:creationId xmlns:a16="http://schemas.microsoft.com/office/drawing/2014/main" id="{6D876323-1C98-44EE-469D-2A52A4533BAF}"/>
              </a:ext>
            </a:extLst>
          </p:cNvPr>
          <p:cNvSpPr txBox="1"/>
          <p:nvPr/>
        </p:nvSpPr>
        <p:spPr>
          <a:xfrm>
            <a:off x="7583723" y="2945649"/>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grpSp>
        <p:nvGrpSpPr>
          <p:cNvPr id="2" name="Group">
            <a:extLst>
              <a:ext uri="{FF2B5EF4-FFF2-40B4-BE49-F238E27FC236}">
                <a16:creationId xmlns:a16="http://schemas.microsoft.com/office/drawing/2014/main" id="{BE478A21-5DD6-89BE-7F55-97C01AC269F3}"/>
              </a:ext>
            </a:extLst>
          </p:cNvPr>
          <p:cNvGrpSpPr/>
          <p:nvPr/>
        </p:nvGrpSpPr>
        <p:grpSpPr>
          <a:xfrm>
            <a:off x="6511709" y="143656"/>
            <a:ext cx="6274666" cy="5710003"/>
            <a:chOff x="0" y="0"/>
            <a:chExt cx="6274665" cy="5710002"/>
          </a:xfrm>
        </p:grpSpPr>
        <p:grpSp>
          <p:nvGrpSpPr>
            <p:cNvPr id="3" name="Group">
              <a:extLst>
                <a:ext uri="{FF2B5EF4-FFF2-40B4-BE49-F238E27FC236}">
                  <a16:creationId xmlns:a16="http://schemas.microsoft.com/office/drawing/2014/main" id="{9A6FA3E6-1F5C-59AF-DC59-536AC8777468}"/>
                </a:ext>
              </a:extLst>
            </p:cNvPr>
            <p:cNvGrpSpPr/>
            <p:nvPr/>
          </p:nvGrpSpPr>
          <p:grpSpPr>
            <a:xfrm>
              <a:off x="0" y="0"/>
              <a:ext cx="6274665" cy="5710002"/>
              <a:chOff x="0" y="0"/>
              <a:chExt cx="6274664" cy="5710001"/>
            </a:xfrm>
          </p:grpSpPr>
          <p:sp>
            <p:nvSpPr>
              <p:cNvPr id="13" name="Rounded Rectangle">
                <a:extLst>
                  <a:ext uri="{FF2B5EF4-FFF2-40B4-BE49-F238E27FC236}">
                    <a16:creationId xmlns:a16="http://schemas.microsoft.com/office/drawing/2014/main" id="{1F27509C-217D-08DA-2A54-016534277998}"/>
                  </a:ext>
                </a:extLst>
              </p:cNvPr>
              <p:cNvSpPr/>
              <p:nvPr/>
            </p:nvSpPr>
            <p:spPr>
              <a:xfrm>
                <a:off x="0" y="25399"/>
                <a:ext cx="6274664" cy="5684602"/>
              </a:xfrm>
              <a:prstGeom prst="roundRect">
                <a:avLst>
                  <a:gd name="adj" fmla="val 2014"/>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nvGrpSpPr>
              <p:cNvPr id="14" name="Group">
                <a:extLst>
                  <a:ext uri="{FF2B5EF4-FFF2-40B4-BE49-F238E27FC236}">
                    <a16:creationId xmlns:a16="http://schemas.microsoft.com/office/drawing/2014/main" id="{1B33448F-BC18-10D9-1DCE-D732DEB7BF77}"/>
                  </a:ext>
                </a:extLst>
              </p:cNvPr>
              <p:cNvGrpSpPr/>
              <p:nvPr/>
            </p:nvGrpSpPr>
            <p:grpSpPr>
              <a:xfrm>
                <a:off x="0" y="0"/>
                <a:ext cx="6273889" cy="353170"/>
                <a:chOff x="0" y="0"/>
                <a:chExt cx="6273888" cy="353169"/>
              </a:xfrm>
            </p:grpSpPr>
            <p:sp>
              <p:nvSpPr>
                <p:cNvPr id="15" name="Rounded Rectangle">
                  <a:extLst>
                    <a:ext uri="{FF2B5EF4-FFF2-40B4-BE49-F238E27FC236}">
                      <a16:creationId xmlns:a16="http://schemas.microsoft.com/office/drawing/2014/main" id="{FAA40A19-C790-F1E8-A2E7-FC9870EE71F8}"/>
                    </a:ext>
                  </a:extLst>
                </p:cNvPr>
                <p:cNvSpPr/>
                <p:nvPr/>
              </p:nvSpPr>
              <p:spPr>
                <a:xfrm>
                  <a:off x="0" y="0"/>
                  <a:ext cx="6273853"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 name="Rectangle">
                  <a:extLst>
                    <a:ext uri="{FF2B5EF4-FFF2-40B4-BE49-F238E27FC236}">
                      <a16:creationId xmlns:a16="http://schemas.microsoft.com/office/drawing/2014/main" id="{F417CFC4-3BF9-906D-1EEF-5D35BF41173B}"/>
                    </a:ext>
                  </a:extLst>
                </p:cNvPr>
                <p:cNvSpPr/>
                <p:nvPr/>
              </p:nvSpPr>
              <p:spPr>
                <a:xfrm>
                  <a:off x="0" y="181846"/>
                  <a:ext cx="6273889"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4" name="Circle">
              <a:extLst>
                <a:ext uri="{FF2B5EF4-FFF2-40B4-BE49-F238E27FC236}">
                  <a16:creationId xmlns:a16="http://schemas.microsoft.com/office/drawing/2014/main" id="{2AEFCB8F-4353-F523-61A8-5CB6549D6D79}"/>
                </a:ext>
              </a:extLst>
            </p:cNvPr>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 name="Circle">
              <a:extLst>
                <a:ext uri="{FF2B5EF4-FFF2-40B4-BE49-F238E27FC236}">
                  <a16:creationId xmlns:a16="http://schemas.microsoft.com/office/drawing/2014/main" id="{942D8275-59D7-182A-7A48-CE912604A12A}"/>
                </a:ext>
              </a:extLst>
            </p:cNvPr>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 name="Circle">
              <a:extLst>
                <a:ext uri="{FF2B5EF4-FFF2-40B4-BE49-F238E27FC236}">
                  <a16:creationId xmlns:a16="http://schemas.microsoft.com/office/drawing/2014/main" id="{E1625A8F-3D5A-8DF2-B762-5667FCC01DA7}"/>
                </a:ext>
              </a:extLst>
            </p:cNvPr>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17" name="Module Type UInt63.…">
            <a:extLst>
              <a:ext uri="{FF2B5EF4-FFF2-40B4-BE49-F238E27FC236}">
                <a16:creationId xmlns:a16="http://schemas.microsoft.com/office/drawing/2014/main" id="{8D74EB3F-FCCF-AA25-C819-DAAA56F99082}"/>
              </a:ext>
            </a:extLst>
          </p:cNvPr>
          <p:cNvSpPr txBox="1"/>
          <p:nvPr/>
        </p:nvSpPr>
        <p:spPr>
          <a:xfrm>
            <a:off x="6587215" y="589564"/>
            <a:ext cx="6120452" cy="4780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defTabSz="457200">
              <a:defRPr sz="1900" b="0" spc="-133">
                <a:latin typeface="Iosevka Medium"/>
                <a:ea typeface="Iosevka Medium"/>
                <a:cs typeface="Iosevka Medium"/>
                <a:sym typeface="Iosevka Medium"/>
              </a:defRPr>
            </a:pPr>
            <a:r>
              <a:rPr lang="en-US" b="0" dirty="0">
                <a:solidFill>
                  <a:srgbClr val="FF0000"/>
                </a:solidFill>
                <a:latin typeface="Iosevka" panose="02000509030000000004" pitchFamily="49" charset="0"/>
                <a:ea typeface="Iosevka" panose="02000509030000000004" pitchFamily="49" charset="0"/>
                <a:cs typeface="Iosevka" panose="02000509030000000004" pitchFamily="49" charset="0"/>
              </a:rPr>
              <a:t>typedef </a:t>
            </a:r>
            <a:r>
              <a:rPr lang="en-US" b="0" dirty="0" err="1">
                <a:solidFill>
                  <a:srgbClr val="FF0000"/>
                </a:solidFill>
                <a:latin typeface="Iosevka" panose="02000509030000000004" pitchFamily="49" charset="0"/>
                <a:ea typeface="Iosevka" panose="02000509030000000004" pitchFamily="49" charset="0"/>
                <a:cs typeface="Iosevka" panose="02000509030000000004" pitchFamily="49" charset="0"/>
              </a:rPr>
              <a:t>enum</a:t>
            </a:r>
            <a:r>
              <a:rPr lang="en-US" b="0" dirty="0">
                <a:solidFill>
                  <a:srgbClr val="FF0000"/>
                </a:solidFill>
                <a:latin typeface="Iosevka" panose="02000509030000000004" pitchFamily="49" charset="0"/>
                <a:ea typeface="Iosevka" panose="02000509030000000004" pitchFamily="49" charset="0"/>
                <a:cs typeface="Iosevka" panose="02000509030000000004" pitchFamily="49" charset="0"/>
              </a:rPr>
              <a:t> </a:t>
            </a:r>
            <a:r>
              <a:rPr lang="en-US" b="0" dirty="0">
                <a:latin typeface="Iosevka" panose="02000509030000000004" pitchFamily="49" charset="0"/>
                <a:ea typeface="Iosevka" panose="02000509030000000004" pitchFamily="49" charset="0"/>
                <a:cs typeface="Iosevka" panose="02000509030000000004" pitchFamily="49" charset="0"/>
              </a:rPr>
              <a:t>{ PURE, BIND, SET, GET } m;</a:t>
            </a:r>
          </a:p>
          <a:p>
            <a:pPr algn="l" defTabSz="457200">
              <a:defRPr sz="1900" b="0" spc="-133">
                <a:latin typeface="Iosevka Medium"/>
                <a:ea typeface="Iosevka Medium"/>
                <a:cs typeface="Iosevka Medium"/>
                <a:sym typeface="Iosevka Medium"/>
              </a:defRPr>
            </a:pPr>
            <a:endParaRPr lang="en-US" b="0" dirty="0">
              <a:latin typeface="Iosevka" panose="02000509030000000004" pitchFamily="49" charset="0"/>
              <a:ea typeface="Iosevka" panose="02000509030000000004" pitchFamily="49" charset="0"/>
              <a:cs typeface="Iosevka" panose="02000509030000000004" pitchFamily="49" charset="0"/>
            </a:endParaRPr>
          </a:p>
          <a:p>
            <a:pPr algn="l" defTabSz="457200">
              <a:defRPr sz="1900" b="0" spc="-133">
                <a:latin typeface="Iosevka Medium"/>
                <a:ea typeface="Iosevka Medium"/>
                <a:cs typeface="Iosevka Medium"/>
                <a:sym typeface="Iosevka Medium"/>
              </a:defRPr>
            </a:pPr>
            <a:r>
              <a:rPr lang="en-US" b="0" dirty="0">
                <a:solidFill>
                  <a:schemeClr val="accent2">
                    <a:lumMod val="75000"/>
                  </a:schemeClr>
                </a:solidFill>
                <a:latin typeface="Iosevka" panose="02000509030000000004" pitchFamily="49" charset="0"/>
                <a:ea typeface="Iosevka" panose="02000509030000000004" pitchFamily="49" charset="0"/>
                <a:cs typeface="Iosevka" panose="02000509030000000004" pitchFamily="49" charset="0"/>
              </a:rPr>
              <a:t>value</a:t>
            </a:r>
            <a:r>
              <a:rPr lang="en-US" b="0" dirty="0">
                <a:latin typeface="Iosevka" panose="02000509030000000004" pitchFamily="49" charset="0"/>
                <a:ea typeface="Iosevka" panose="02000509030000000004" pitchFamily="49" charset="0"/>
                <a:cs typeface="Iosevka" panose="02000509030000000004" pitchFamily="49" charset="0"/>
              </a:rPr>
              <a:t> </a:t>
            </a:r>
            <a:r>
              <a:rPr lang="en-US" b="0" dirty="0" err="1">
                <a:latin typeface="Iosevka" panose="02000509030000000004" pitchFamily="49" charset="0"/>
                <a:ea typeface="Iosevka" panose="02000509030000000004" pitchFamily="49" charset="0"/>
                <a:cs typeface="Iosevka" panose="02000509030000000004" pitchFamily="49" charset="0"/>
              </a:rPr>
              <a:t>array_runM</a:t>
            </a:r>
            <a:r>
              <a:rPr lang="en-US" b="0" dirty="0">
                <a:latin typeface="Iosevka" panose="02000509030000000004" pitchFamily="49" charset="0"/>
                <a:ea typeface="Iosevka" panose="02000509030000000004" pitchFamily="49" charset="0"/>
                <a:cs typeface="Iosevka" panose="02000509030000000004" pitchFamily="49" charset="0"/>
              </a:rPr>
              <a:t>(</a:t>
            </a:r>
            <a:r>
              <a:rPr lang="en-US" b="0" dirty="0">
                <a:solidFill>
                  <a:srgbClr val="FF0000"/>
                </a:solidFill>
                <a:latin typeface="Iosevka" panose="02000509030000000004" pitchFamily="49" charset="0"/>
                <a:ea typeface="Iosevka" panose="02000509030000000004" pitchFamily="49" charset="0"/>
                <a:cs typeface="Iosevka" panose="02000509030000000004" pitchFamily="49" charset="0"/>
              </a:rPr>
              <a:t>struct</a:t>
            </a:r>
            <a:r>
              <a:rPr lang="en-US" b="0" dirty="0">
                <a:latin typeface="Iosevka" panose="02000509030000000004" pitchFamily="49" charset="0"/>
                <a:ea typeface="Iosevka" panose="02000509030000000004" pitchFamily="49" charset="0"/>
                <a:cs typeface="Iosevka" panose="02000509030000000004" pitchFamily="49" charset="0"/>
              </a:rPr>
              <a:t> </a:t>
            </a:r>
            <a:r>
              <a:rPr lang="en-US" b="0" dirty="0" err="1">
                <a:solidFill>
                  <a:schemeClr val="accent2">
                    <a:lumMod val="75000"/>
                  </a:schemeClr>
                </a:solidFill>
                <a:latin typeface="Iosevka" panose="02000509030000000004" pitchFamily="49" charset="0"/>
                <a:ea typeface="Iosevka" panose="02000509030000000004" pitchFamily="49" charset="0"/>
                <a:cs typeface="Iosevka" panose="02000509030000000004" pitchFamily="49" charset="0"/>
              </a:rPr>
              <a:t>thread_info</a:t>
            </a:r>
            <a:r>
              <a:rPr lang="en-US" b="0" dirty="0">
                <a:solidFill>
                  <a:schemeClr val="accent2">
                    <a:lumMod val="75000"/>
                  </a:schemeClr>
                </a:solidFill>
                <a:latin typeface="Iosevka" panose="02000509030000000004" pitchFamily="49" charset="0"/>
                <a:ea typeface="Iosevka" panose="02000509030000000004" pitchFamily="49" charset="0"/>
                <a:cs typeface="Iosevka" panose="02000509030000000004" pitchFamily="49" charset="0"/>
              </a:rPr>
              <a:t> </a:t>
            </a:r>
            <a:r>
              <a:rPr lang="en-US" b="0" dirty="0">
                <a:latin typeface="Iosevka" panose="02000509030000000004" pitchFamily="49" charset="0"/>
                <a:ea typeface="Iosevka" panose="02000509030000000004" pitchFamily="49" charset="0"/>
                <a:cs typeface="Iosevka" panose="02000509030000000004" pitchFamily="49" charset="0"/>
              </a:rPr>
              <a:t>*</a:t>
            </a:r>
            <a:r>
              <a:rPr lang="en-US" b="0" dirty="0" err="1">
                <a:latin typeface="Iosevka" panose="02000509030000000004" pitchFamily="49" charset="0"/>
                <a:ea typeface="Iosevka" panose="02000509030000000004" pitchFamily="49" charset="0"/>
                <a:cs typeface="Iosevka" panose="02000509030000000004" pitchFamily="49" charset="0"/>
              </a:rPr>
              <a:t>tinfo</a:t>
            </a:r>
            <a:r>
              <a:rPr lang="en-US" b="0" dirty="0">
                <a:latin typeface="Iosevka" panose="02000509030000000004" pitchFamily="49" charset="0"/>
                <a:ea typeface="Iosevka" panose="02000509030000000004" pitchFamily="49" charset="0"/>
                <a:cs typeface="Iosevka" panose="02000509030000000004" pitchFamily="49" charset="0"/>
              </a:rPr>
              <a:t>,</a:t>
            </a:r>
          </a:p>
          <a:p>
            <a:pPr algn="l" defTabSz="457200">
              <a:defRPr sz="1900" b="0" spc="-133">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                 </a:t>
            </a:r>
            <a:r>
              <a:rPr lang="en-US" b="0" dirty="0">
                <a:solidFill>
                  <a:schemeClr val="accent2">
                    <a:lumMod val="75000"/>
                  </a:schemeClr>
                </a:solidFill>
                <a:latin typeface="Iosevka" panose="02000509030000000004" pitchFamily="49" charset="0"/>
                <a:ea typeface="Iosevka" panose="02000509030000000004" pitchFamily="49" charset="0"/>
                <a:cs typeface="Iosevka" panose="02000509030000000004" pitchFamily="49" charset="0"/>
              </a:rPr>
              <a:t>value</a:t>
            </a:r>
            <a:r>
              <a:rPr lang="en-US" b="0" dirty="0">
                <a:latin typeface="Iosevka" panose="02000509030000000004" pitchFamily="49" charset="0"/>
                <a:ea typeface="Iosevka" panose="02000509030000000004" pitchFamily="49" charset="0"/>
                <a:cs typeface="Iosevka" panose="02000509030000000004" pitchFamily="49" charset="0"/>
              </a:rPr>
              <a:t> a, </a:t>
            </a:r>
            <a:r>
              <a:rPr lang="en-US" b="0" dirty="0">
                <a:solidFill>
                  <a:schemeClr val="accent2">
                    <a:lumMod val="75000"/>
                  </a:schemeClr>
                </a:solidFill>
                <a:latin typeface="Iosevka" panose="02000509030000000004" pitchFamily="49" charset="0"/>
                <a:ea typeface="Iosevka" panose="02000509030000000004" pitchFamily="49" charset="0"/>
                <a:cs typeface="Iosevka" panose="02000509030000000004" pitchFamily="49" charset="0"/>
              </a:rPr>
              <a:t>value</a:t>
            </a:r>
            <a:r>
              <a:rPr lang="en-US" b="0" dirty="0">
                <a:latin typeface="Iosevka" panose="02000509030000000004" pitchFamily="49" charset="0"/>
                <a:ea typeface="Iosevka" panose="02000509030000000004" pitchFamily="49" charset="0"/>
                <a:cs typeface="Iosevka" panose="02000509030000000004" pitchFamily="49" charset="0"/>
              </a:rPr>
              <a:t> </a:t>
            </a:r>
            <a:r>
              <a:rPr lang="en-US" b="0" dirty="0" err="1">
                <a:latin typeface="Iosevka" panose="02000509030000000004" pitchFamily="49" charset="0"/>
                <a:ea typeface="Iosevka" panose="02000509030000000004" pitchFamily="49" charset="0"/>
                <a:cs typeface="Iosevka" panose="02000509030000000004" pitchFamily="49" charset="0"/>
              </a:rPr>
              <a:t>len</a:t>
            </a:r>
            <a:r>
              <a:rPr lang="en-US" b="0" dirty="0">
                <a:latin typeface="Iosevka" panose="02000509030000000004" pitchFamily="49" charset="0"/>
                <a:ea typeface="Iosevka" panose="02000509030000000004" pitchFamily="49" charset="0"/>
                <a:cs typeface="Iosevka" panose="02000509030000000004" pitchFamily="49" charset="0"/>
              </a:rPr>
              <a:t>, </a:t>
            </a:r>
            <a:r>
              <a:rPr lang="en-US" b="0" dirty="0">
                <a:solidFill>
                  <a:schemeClr val="accent2">
                    <a:lumMod val="75000"/>
                  </a:schemeClr>
                </a:solidFill>
                <a:latin typeface="Iosevka" panose="02000509030000000004" pitchFamily="49" charset="0"/>
                <a:ea typeface="Iosevka" panose="02000509030000000004" pitchFamily="49" charset="0"/>
                <a:cs typeface="Iosevka" panose="02000509030000000004" pitchFamily="49" charset="0"/>
              </a:rPr>
              <a:t>value</a:t>
            </a:r>
            <a:r>
              <a:rPr lang="en-US" b="0" dirty="0">
                <a:latin typeface="Iosevka" panose="02000509030000000004" pitchFamily="49" charset="0"/>
                <a:ea typeface="Iosevka" panose="02000509030000000004" pitchFamily="49" charset="0"/>
                <a:cs typeface="Iosevka" panose="02000509030000000004" pitchFamily="49" charset="0"/>
              </a:rPr>
              <a:t> </a:t>
            </a:r>
            <a:r>
              <a:rPr lang="en-US" b="0" dirty="0" err="1">
                <a:latin typeface="Iosevka" panose="02000509030000000004" pitchFamily="49" charset="0"/>
                <a:ea typeface="Iosevka" panose="02000509030000000004" pitchFamily="49" charset="0"/>
                <a:cs typeface="Iosevka" panose="02000509030000000004" pitchFamily="49" charset="0"/>
              </a:rPr>
              <a:t>init</a:t>
            </a:r>
            <a:r>
              <a:rPr lang="en-US" b="0" dirty="0">
                <a:latin typeface="Iosevka" panose="02000509030000000004" pitchFamily="49" charset="0"/>
                <a:ea typeface="Iosevka" panose="02000509030000000004" pitchFamily="49" charset="0"/>
                <a:cs typeface="Iosevka" panose="02000509030000000004" pitchFamily="49" charset="0"/>
              </a:rPr>
              <a:t>,</a:t>
            </a:r>
          </a:p>
          <a:p>
            <a:pPr algn="l" defTabSz="457200">
              <a:defRPr sz="1900" b="0" spc="-133">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                 </a:t>
            </a:r>
            <a:r>
              <a:rPr lang="en-US" b="0" dirty="0">
                <a:solidFill>
                  <a:schemeClr val="accent2">
                    <a:lumMod val="75000"/>
                  </a:schemeClr>
                </a:solidFill>
                <a:latin typeface="Iosevka" panose="02000509030000000004" pitchFamily="49" charset="0"/>
                <a:ea typeface="Iosevka" panose="02000509030000000004" pitchFamily="49" charset="0"/>
                <a:cs typeface="Iosevka" panose="02000509030000000004" pitchFamily="49" charset="0"/>
              </a:rPr>
              <a:t>value</a:t>
            </a:r>
            <a:r>
              <a:rPr lang="en-US" b="0" dirty="0">
                <a:latin typeface="Iosevka" panose="02000509030000000004" pitchFamily="49" charset="0"/>
                <a:ea typeface="Iosevka" panose="02000509030000000004" pitchFamily="49" charset="0"/>
                <a:cs typeface="Iosevka" panose="02000509030000000004" pitchFamily="49" charset="0"/>
              </a:rPr>
              <a:t> action) {</a:t>
            </a:r>
          </a:p>
          <a:p>
            <a:pPr algn="l" defTabSz="457200">
              <a:defRPr sz="1900" b="0" spc="-133">
                <a:latin typeface="Iosevka Medium"/>
                <a:ea typeface="Iosevka Medium"/>
                <a:cs typeface="Iosevka Medium"/>
                <a:sym typeface="Iosevka Medium"/>
              </a:defRPr>
            </a:pPr>
            <a:r>
              <a:rPr lang="en-US" b="0" dirty="0">
                <a:solidFill>
                  <a:schemeClr val="tx2"/>
                </a:solidFill>
                <a:latin typeface="Iosevka" panose="02000509030000000004" pitchFamily="49" charset="0"/>
                <a:ea typeface="Iosevka" panose="02000509030000000004" pitchFamily="49" charset="0"/>
                <a:cs typeface="Iosevka" panose="02000509030000000004" pitchFamily="49" charset="0"/>
              </a:rPr>
              <a:t>  // …</a:t>
            </a:r>
            <a:br>
              <a:rPr lang="en-US" b="0" dirty="0">
                <a:latin typeface="Iosevka" panose="02000509030000000004" pitchFamily="49" charset="0"/>
                <a:ea typeface="Iosevka" panose="02000509030000000004" pitchFamily="49" charset="0"/>
                <a:cs typeface="Iosevka" panose="02000509030000000004" pitchFamily="49" charset="0"/>
              </a:rPr>
            </a:br>
            <a:endParaRPr lang="en-US" b="0" dirty="0">
              <a:latin typeface="Iosevka" panose="02000509030000000004" pitchFamily="49" charset="0"/>
              <a:ea typeface="Iosevka" panose="02000509030000000004" pitchFamily="49" charset="0"/>
              <a:cs typeface="Iosevka" panose="02000509030000000004" pitchFamily="49" charset="0"/>
            </a:endParaRPr>
          </a:p>
          <a:p>
            <a:pPr algn="l" defTabSz="457200">
              <a:defRPr sz="1900" b="0" spc="-133">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  </a:t>
            </a:r>
            <a:r>
              <a:rPr lang="en-US" b="0" dirty="0">
                <a:solidFill>
                  <a:srgbClr val="FF0000"/>
                </a:solidFill>
                <a:latin typeface="Iosevka" panose="02000509030000000004" pitchFamily="49" charset="0"/>
                <a:ea typeface="Iosevka" panose="02000509030000000004" pitchFamily="49" charset="0"/>
                <a:cs typeface="Iosevka" panose="02000509030000000004" pitchFamily="49" charset="0"/>
              </a:rPr>
              <a:t>switch</a:t>
            </a:r>
            <a:r>
              <a:rPr lang="en-US" b="0" dirty="0">
                <a:latin typeface="Iosevka" panose="02000509030000000004" pitchFamily="49" charset="0"/>
                <a:ea typeface="Iosevka" panose="02000509030000000004" pitchFamily="49" charset="0"/>
                <a:cs typeface="Iosevka" panose="02000509030000000004" pitchFamily="49" charset="0"/>
              </a:rPr>
              <a:t> (</a:t>
            </a:r>
            <a:r>
              <a:rPr lang="en-US" b="0" dirty="0" err="1">
                <a:latin typeface="Iosevka" panose="02000509030000000004" pitchFamily="49" charset="0"/>
                <a:ea typeface="Iosevka" panose="02000509030000000004" pitchFamily="49" charset="0"/>
                <a:cs typeface="Iosevka" panose="02000509030000000004" pitchFamily="49" charset="0"/>
              </a:rPr>
              <a:t>get_prog_C_MI_tag</a:t>
            </a:r>
            <a:r>
              <a:rPr lang="en-US" b="0" dirty="0">
                <a:latin typeface="Iosevka" panose="02000509030000000004" pitchFamily="49" charset="0"/>
                <a:ea typeface="Iosevka" panose="02000509030000000004" pitchFamily="49" charset="0"/>
                <a:cs typeface="Iosevka" panose="02000509030000000004" pitchFamily="49" charset="0"/>
              </a:rPr>
              <a:t>(action)) {</a:t>
            </a:r>
          </a:p>
          <a:p>
            <a:pPr algn="l" defTabSz="457200">
              <a:defRPr sz="1900" b="0" spc="-133">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    </a:t>
            </a:r>
            <a:r>
              <a:rPr lang="en-US" b="0" dirty="0">
                <a:solidFill>
                  <a:srgbClr val="FF0000"/>
                </a:solidFill>
                <a:latin typeface="Iosevka" panose="02000509030000000004" pitchFamily="49" charset="0"/>
                <a:ea typeface="Iosevka" panose="02000509030000000004" pitchFamily="49" charset="0"/>
                <a:cs typeface="Iosevka" panose="02000509030000000004" pitchFamily="49" charset="0"/>
              </a:rPr>
              <a:t>case</a:t>
            </a:r>
            <a:r>
              <a:rPr lang="en-US" b="0" dirty="0">
                <a:latin typeface="Iosevka" panose="02000509030000000004" pitchFamily="49" charset="0"/>
                <a:ea typeface="Iosevka" panose="02000509030000000004" pitchFamily="49" charset="0"/>
                <a:cs typeface="Iosevka" panose="02000509030000000004" pitchFamily="49" charset="0"/>
              </a:rPr>
              <a:t> PURE: { </a:t>
            </a:r>
            <a:r>
              <a:rPr lang="en-US" b="0" dirty="0">
                <a:solidFill>
                  <a:schemeClr val="tx2"/>
                </a:solidFill>
                <a:latin typeface="Iosevka" panose="02000509030000000004" pitchFamily="49" charset="0"/>
                <a:ea typeface="Iosevka" panose="02000509030000000004" pitchFamily="49" charset="0"/>
                <a:cs typeface="Iosevka" panose="02000509030000000004" pitchFamily="49" charset="0"/>
              </a:rPr>
              <a:t>/* … */ </a:t>
            </a:r>
            <a:r>
              <a:rPr lang="en-US" b="0" dirty="0">
                <a:latin typeface="Iosevka" panose="02000509030000000004" pitchFamily="49" charset="0"/>
                <a:ea typeface="Iosevka" panose="02000509030000000004" pitchFamily="49" charset="0"/>
                <a:cs typeface="Iosevka" panose="02000509030000000004" pitchFamily="49" charset="0"/>
              </a:rPr>
              <a:t>}</a:t>
            </a:r>
            <a:br>
              <a:rPr lang="en-US" b="0" dirty="0">
                <a:latin typeface="Iosevka" panose="02000509030000000004" pitchFamily="49" charset="0"/>
                <a:ea typeface="Iosevka" panose="02000509030000000004" pitchFamily="49" charset="0"/>
                <a:cs typeface="Iosevka" panose="02000509030000000004" pitchFamily="49" charset="0"/>
              </a:rPr>
            </a:br>
            <a:r>
              <a:rPr lang="en-US" b="0" dirty="0">
                <a:latin typeface="Iosevka" panose="02000509030000000004" pitchFamily="49" charset="0"/>
                <a:ea typeface="Iosevka" panose="02000509030000000004" pitchFamily="49" charset="0"/>
                <a:cs typeface="Iosevka" panose="02000509030000000004" pitchFamily="49" charset="0"/>
              </a:rPr>
              <a:t>    </a:t>
            </a:r>
            <a:r>
              <a:rPr lang="en-US" b="0" dirty="0">
                <a:solidFill>
                  <a:srgbClr val="FF0000"/>
                </a:solidFill>
                <a:latin typeface="Iosevka" panose="02000509030000000004" pitchFamily="49" charset="0"/>
                <a:ea typeface="Iosevka" panose="02000509030000000004" pitchFamily="49" charset="0"/>
                <a:cs typeface="Iosevka" panose="02000509030000000004" pitchFamily="49" charset="0"/>
              </a:rPr>
              <a:t>case</a:t>
            </a:r>
            <a:r>
              <a:rPr lang="en-US" b="0" dirty="0">
                <a:latin typeface="Iosevka" panose="02000509030000000004" pitchFamily="49" charset="0"/>
                <a:ea typeface="Iosevka" panose="02000509030000000004" pitchFamily="49" charset="0"/>
                <a:cs typeface="Iosevka" panose="02000509030000000004" pitchFamily="49" charset="0"/>
              </a:rPr>
              <a:t> BIND: { </a:t>
            </a:r>
            <a:r>
              <a:rPr lang="en-US" b="0" dirty="0">
                <a:solidFill>
                  <a:schemeClr val="tx2"/>
                </a:solidFill>
                <a:latin typeface="Iosevka" panose="02000509030000000004" pitchFamily="49" charset="0"/>
                <a:ea typeface="Iosevka" panose="02000509030000000004" pitchFamily="49" charset="0"/>
                <a:cs typeface="Iosevka" panose="02000509030000000004" pitchFamily="49" charset="0"/>
              </a:rPr>
              <a:t>/* … */ </a:t>
            </a:r>
            <a:r>
              <a:rPr lang="en-US" b="0" dirty="0">
                <a:latin typeface="Iosevka" panose="02000509030000000004" pitchFamily="49" charset="0"/>
                <a:ea typeface="Iosevka" panose="02000509030000000004" pitchFamily="49" charset="0"/>
                <a:cs typeface="Iosevka" panose="02000509030000000004" pitchFamily="49" charset="0"/>
              </a:rPr>
              <a:t>}</a:t>
            </a:r>
          </a:p>
          <a:p>
            <a:pPr algn="l" defTabSz="457200">
              <a:defRPr sz="1900" b="0" spc="-133">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    </a:t>
            </a:r>
            <a:r>
              <a:rPr lang="en-US" b="0" dirty="0">
                <a:solidFill>
                  <a:srgbClr val="FF0000"/>
                </a:solidFill>
                <a:latin typeface="Iosevka" panose="02000509030000000004" pitchFamily="49" charset="0"/>
                <a:ea typeface="Iosevka" panose="02000509030000000004" pitchFamily="49" charset="0"/>
                <a:cs typeface="Iosevka" panose="02000509030000000004" pitchFamily="49" charset="0"/>
              </a:rPr>
              <a:t>case</a:t>
            </a:r>
            <a:r>
              <a:rPr lang="en-US" b="0" dirty="0">
                <a:latin typeface="Iosevka" panose="02000509030000000004" pitchFamily="49" charset="0"/>
                <a:ea typeface="Iosevka" panose="02000509030000000004" pitchFamily="49" charset="0"/>
                <a:cs typeface="Iosevka" panose="02000509030000000004" pitchFamily="49" charset="0"/>
              </a:rPr>
              <a:t> SET:  { </a:t>
            </a:r>
            <a:r>
              <a:rPr lang="en-US" b="0" dirty="0">
                <a:solidFill>
                  <a:schemeClr val="tx2"/>
                </a:solidFill>
                <a:latin typeface="Iosevka" panose="02000509030000000004" pitchFamily="49" charset="0"/>
                <a:ea typeface="Iosevka" panose="02000509030000000004" pitchFamily="49" charset="0"/>
                <a:cs typeface="Iosevka" panose="02000509030000000004" pitchFamily="49" charset="0"/>
              </a:rPr>
              <a:t>/* … */ </a:t>
            </a:r>
            <a:r>
              <a:rPr lang="en-US" b="0" dirty="0">
                <a:latin typeface="Iosevka" panose="02000509030000000004" pitchFamily="49" charset="0"/>
                <a:ea typeface="Iosevka" panose="02000509030000000004" pitchFamily="49" charset="0"/>
                <a:cs typeface="Iosevka" panose="02000509030000000004" pitchFamily="49" charset="0"/>
              </a:rPr>
              <a:t>}</a:t>
            </a:r>
          </a:p>
          <a:p>
            <a:pPr algn="l" defTabSz="457200">
              <a:defRPr sz="1900" b="0" spc="-133">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    </a:t>
            </a:r>
            <a:r>
              <a:rPr lang="en-US" b="0" dirty="0">
                <a:solidFill>
                  <a:srgbClr val="FF0000"/>
                </a:solidFill>
                <a:latin typeface="Iosevka" panose="02000509030000000004" pitchFamily="49" charset="0"/>
                <a:ea typeface="Iosevka" panose="02000509030000000004" pitchFamily="49" charset="0"/>
                <a:cs typeface="Iosevka" panose="02000509030000000004" pitchFamily="49" charset="0"/>
              </a:rPr>
              <a:t>case</a:t>
            </a:r>
            <a:r>
              <a:rPr lang="en-US" b="0" dirty="0">
                <a:latin typeface="Iosevka" panose="02000509030000000004" pitchFamily="49" charset="0"/>
                <a:ea typeface="Iosevka" panose="02000509030000000004" pitchFamily="49" charset="0"/>
                <a:cs typeface="Iosevka" panose="02000509030000000004" pitchFamily="49" charset="0"/>
              </a:rPr>
              <a:t> GET:  { </a:t>
            </a:r>
            <a:r>
              <a:rPr lang="en-US" b="0" dirty="0">
                <a:solidFill>
                  <a:schemeClr val="tx2"/>
                </a:solidFill>
                <a:latin typeface="Iosevka" panose="02000509030000000004" pitchFamily="49" charset="0"/>
                <a:ea typeface="Iosevka" panose="02000509030000000004" pitchFamily="49" charset="0"/>
                <a:cs typeface="Iosevka" panose="02000509030000000004" pitchFamily="49" charset="0"/>
              </a:rPr>
              <a:t>/* … */ </a:t>
            </a:r>
            <a:r>
              <a:rPr lang="en-US" b="0" dirty="0">
                <a:latin typeface="Iosevka" panose="02000509030000000004" pitchFamily="49" charset="0"/>
                <a:ea typeface="Iosevka" panose="02000509030000000004" pitchFamily="49" charset="0"/>
                <a:cs typeface="Iosevka" panose="02000509030000000004" pitchFamily="49" charset="0"/>
              </a:rPr>
              <a:t>}</a:t>
            </a:r>
            <a:br>
              <a:rPr lang="en-US" b="0" dirty="0">
                <a:latin typeface="Iosevka" panose="02000509030000000004" pitchFamily="49" charset="0"/>
                <a:ea typeface="Iosevka" panose="02000509030000000004" pitchFamily="49" charset="0"/>
                <a:cs typeface="Iosevka" panose="02000509030000000004" pitchFamily="49" charset="0"/>
              </a:rPr>
            </a:br>
            <a:r>
              <a:rPr lang="en-US" b="0" dirty="0">
                <a:latin typeface="Iosevka" panose="02000509030000000004" pitchFamily="49" charset="0"/>
                <a:ea typeface="Iosevka" panose="02000509030000000004" pitchFamily="49" charset="0"/>
                <a:cs typeface="Iosevka" panose="02000509030000000004" pitchFamily="49" charset="0"/>
              </a:rPr>
              <a:t>  }</a:t>
            </a:r>
          </a:p>
          <a:p>
            <a:pPr algn="l" defTabSz="457200">
              <a:defRPr sz="1900" b="0" spc="-133">
                <a:latin typeface="Iosevka Medium"/>
                <a:ea typeface="Iosevka Medium"/>
                <a:cs typeface="Iosevka Medium"/>
                <a:sym typeface="Iosevka Medium"/>
              </a:defRPr>
            </a:pPr>
            <a:endParaRPr lang="en-US" b="0" dirty="0">
              <a:latin typeface="Iosevka" panose="02000509030000000004" pitchFamily="49" charset="0"/>
              <a:ea typeface="Iosevka" panose="02000509030000000004" pitchFamily="49" charset="0"/>
              <a:cs typeface="Iosevka" panose="02000509030000000004" pitchFamily="49" charset="0"/>
            </a:endParaRPr>
          </a:p>
          <a:p>
            <a:pPr algn="l" defTabSz="457200">
              <a:defRPr sz="1900" b="0" spc="-133">
                <a:latin typeface="Iosevka Medium"/>
                <a:ea typeface="Iosevka Medium"/>
                <a:cs typeface="Iosevka Medium"/>
                <a:sym typeface="Iosevka Medium"/>
              </a:defRPr>
            </a:pPr>
            <a:r>
              <a:rPr lang="en-US" b="0" dirty="0">
                <a:solidFill>
                  <a:schemeClr val="tx2"/>
                </a:solidFill>
                <a:latin typeface="Iosevka" panose="02000509030000000004" pitchFamily="49" charset="0"/>
                <a:ea typeface="Iosevka" panose="02000509030000000004" pitchFamily="49" charset="0"/>
                <a:cs typeface="Iosevka" panose="02000509030000000004" pitchFamily="49" charset="0"/>
              </a:rPr>
              <a:t>  // …</a:t>
            </a:r>
          </a:p>
          <a:p>
            <a:pPr algn="l" defTabSz="457200">
              <a:defRPr sz="1900" b="0" spc="-133">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a:t>
            </a:r>
          </a:p>
        </p:txBody>
      </p:sp>
      <p:sp>
        <p:nvSpPr>
          <p:cNvPr id="18" name="user's Coq code">
            <a:extLst>
              <a:ext uri="{FF2B5EF4-FFF2-40B4-BE49-F238E27FC236}">
                <a16:creationId xmlns:a16="http://schemas.microsoft.com/office/drawing/2014/main" id="{8B99CD74-27E7-1B11-C76A-6E6889B54199}"/>
              </a:ext>
            </a:extLst>
          </p:cNvPr>
          <p:cNvSpPr txBox="1"/>
          <p:nvPr/>
        </p:nvSpPr>
        <p:spPr>
          <a:xfrm>
            <a:off x="8938108" y="125462"/>
            <a:ext cx="1421864" cy="3642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rPr dirty="0"/>
              <a:t>user's C code</a:t>
            </a:r>
          </a:p>
        </p:txBody>
      </p:sp>
      <p:sp>
        <p:nvSpPr>
          <p:cNvPr id="24" name="TextBox 23">
            <a:extLst>
              <a:ext uri="{FF2B5EF4-FFF2-40B4-BE49-F238E27FC236}">
                <a16:creationId xmlns:a16="http://schemas.microsoft.com/office/drawing/2014/main" id="{C64AF585-0BAE-9607-6AA9-8D1BEECE4952}"/>
              </a:ext>
            </a:extLst>
          </p:cNvPr>
          <p:cNvSpPr txBox="1"/>
          <p:nvPr/>
        </p:nvSpPr>
        <p:spPr>
          <a:xfrm>
            <a:off x="7583723" y="8287531"/>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grpSp>
        <p:nvGrpSpPr>
          <p:cNvPr id="25" name="Group">
            <a:extLst>
              <a:ext uri="{FF2B5EF4-FFF2-40B4-BE49-F238E27FC236}">
                <a16:creationId xmlns:a16="http://schemas.microsoft.com/office/drawing/2014/main" id="{F344B936-A61A-B1B7-451E-7CE485413DDB}"/>
              </a:ext>
            </a:extLst>
          </p:cNvPr>
          <p:cNvGrpSpPr/>
          <p:nvPr/>
        </p:nvGrpSpPr>
        <p:grpSpPr>
          <a:xfrm>
            <a:off x="6511709" y="6013385"/>
            <a:ext cx="6274666" cy="3273917"/>
            <a:chOff x="0" y="0"/>
            <a:chExt cx="6274665" cy="3273916"/>
          </a:xfrm>
        </p:grpSpPr>
        <p:grpSp>
          <p:nvGrpSpPr>
            <p:cNvPr id="26" name="Group">
              <a:extLst>
                <a:ext uri="{FF2B5EF4-FFF2-40B4-BE49-F238E27FC236}">
                  <a16:creationId xmlns:a16="http://schemas.microsoft.com/office/drawing/2014/main" id="{A429CC80-E758-1A3E-F689-117FFE312B7B}"/>
                </a:ext>
              </a:extLst>
            </p:cNvPr>
            <p:cNvGrpSpPr/>
            <p:nvPr/>
          </p:nvGrpSpPr>
          <p:grpSpPr>
            <a:xfrm>
              <a:off x="0" y="0"/>
              <a:ext cx="6274665" cy="3273916"/>
              <a:chOff x="0" y="0"/>
              <a:chExt cx="6274664" cy="3273915"/>
            </a:xfrm>
          </p:grpSpPr>
          <p:sp>
            <p:nvSpPr>
              <p:cNvPr id="30" name="Rounded Rectangle">
                <a:extLst>
                  <a:ext uri="{FF2B5EF4-FFF2-40B4-BE49-F238E27FC236}">
                    <a16:creationId xmlns:a16="http://schemas.microsoft.com/office/drawing/2014/main" id="{CE76F370-DB1B-E368-CFF6-0B128A1B077A}"/>
                  </a:ext>
                </a:extLst>
              </p:cNvPr>
              <p:cNvSpPr/>
              <p:nvPr/>
            </p:nvSpPr>
            <p:spPr>
              <a:xfrm>
                <a:off x="0" y="25401"/>
                <a:ext cx="6274664" cy="3248514"/>
              </a:xfrm>
              <a:prstGeom prst="roundRect">
                <a:avLst>
                  <a:gd name="adj" fmla="val 2014"/>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nvGrpSpPr>
              <p:cNvPr id="31" name="Group">
                <a:extLst>
                  <a:ext uri="{FF2B5EF4-FFF2-40B4-BE49-F238E27FC236}">
                    <a16:creationId xmlns:a16="http://schemas.microsoft.com/office/drawing/2014/main" id="{A38A4747-9726-5BAB-C749-897CF66FC230}"/>
                  </a:ext>
                </a:extLst>
              </p:cNvPr>
              <p:cNvGrpSpPr/>
              <p:nvPr/>
            </p:nvGrpSpPr>
            <p:grpSpPr>
              <a:xfrm>
                <a:off x="0" y="0"/>
                <a:ext cx="6273889" cy="353170"/>
                <a:chOff x="0" y="0"/>
                <a:chExt cx="6273888" cy="353169"/>
              </a:xfrm>
            </p:grpSpPr>
            <p:sp>
              <p:nvSpPr>
                <p:cNvPr id="32" name="Rounded Rectangle">
                  <a:extLst>
                    <a:ext uri="{FF2B5EF4-FFF2-40B4-BE49-F238E27FC236}">
                      <a16:creationId xmlns:a16="http://schemas.microsoft.com/office/drawing/2014/main" id="{F90A98DF-91DF-8919-B239-B3548D68E8F8}"/>
                    </a:ext>
                  </a:extLst>
                </p:cNvPr>
                <p:cNvSpPr/>
                <p:nvPr/>
              </p:nvSpPr>
              <p:spPr>
                <a:xfrm>
                  <a:off x="0" y="0"/>
                  <a:ext cx="6273853"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3" name="Rectangle">
                  <a:extLst>
                    <a:ext uri="{FF2B5EF4-FFF2-40B4-BE49-F238E27FC236}">
                      <a16:creationId xmlns:a16="http://schemas.microsoft.com/office/drawing/2014/main" id="{F3264898-1DB8-8D4A-C378-75EF043DB118}"/>
                    </a:ext>
                  </a:extLst>
                </p:cNvPr>
                <p:cNvSpPr/>
                <p:nvPr/>
              </p:nvSpPr>
              <p:spPr>
                <a:xfrm>
                  <a:off x="0" y="181846"/>
                  <a:ext cx="6273889"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27" name="Circle">
              <a:extLst>
                <a:ext uri="{FF2B5EF4-FFF2-40B4-BE49-F238E27FC236}">
                  <a16:creationId xmlns:a16="http://schemas.microsoft.com/office/drawing/2014/main" id="{DFC03456-44FA-29E7-8A68-864B14A2B28F}"/>
                </a:ext>
              </a:extLst>
            </p:cNvPr>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8" name="Circle">
              <a:extLst>
                <a:ext uri="{FF2B5EF4-FFF2-40B4-BE49-F238E27FC236}">
                  <a16:creationId xmlns:a16="http://schemas.microsoft.com/office/drawing/2014/main" id="{91C055D3-61BB-546C-D8AD-062BDF12AB46}"/>
                </a:ext>
              </a:extLst>
            </p:cNvPr>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9" name="Circle">
              <a:extLst>
                <a:ext uri="{FF2B5EF4-FFF2-40B4-BE49-F238E27FC236}">
                  <a16:creationId xmlns:a16="http://schemas.microsoft.com/office/drawing/2014/main" id="{2316CAA8-E7D9-CC31-913D-C144F159EEF7}"/>
                </a:ext>
              </a:extLst>
            </p:cNvPr>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34" name="Module Type UInt63.…">
            <a:extLst>
              <a:ext uri="{FF2B5EF4-FFF2-40B4-BE49-F238E27FC236}">
                <a16:creationId xmlns:a16="http://schemas.microsoft.com/office/drawing/2014/main" id="{E2A57F7D-0705-C180-69C3-9BB73562CB0C}"/>
              </a:ext>
            </a:extLst>
          </p:cNvPr>
          <p:cNvSpPr txBox="1"/>
          <p:nvPr/>
        </p:nvSpPr>
        <p:spPr>
          <a:xfrm>
            <a:off x="6587215" y="6459293"/>
            <a:ext cx="6120452" cy="97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defTabSz="457200">
              <a:defRPr sz="1900" b="0" spc="-133">
                <a:solidFill>
                  <a:srgbClr val="0000FF"/>
                </a:solidFill>
                <a:latin typeface="Iosevka"/>
                <a:ea typeface="Iosevka"/>
                <a:cs typeface="Iosevka"/>
                <a:sym typeface="Iosevka"/>
              </a:defRPr>
            </a:pPr>
            <a:r>
              <a:rPr lang="en-US" dirty="0">
                <a:solidFill>
                  <a:schemeClr val="accent1">
                    <a:lumOff val="-13575"/>
                  </a:schemeClr>
                </a:solidFill>
              </a:rPr>
              <a:t>Definition </a:t>
            </a:r>
            <a:r>
              <a:rPr lang="en-US" dirty="0" err="1">
                <a:solidFill>
                  <a:schemeClr val="tx1"/>
                </a:solidFill>
              </a:rPr>
              <a:t>incr</a:t>
            </a:r>
            <a:r>
              <a:rPr lang="en-US" dirty="0">
                <a:solidFill>
                  <a:schemeClr val="tx1"/>
                </a:solidFill>
              </a:rPr>
              <a:t> (</a:t>
            </a:r>
            <a:r>
              <a:rPr lang="en-US" dirty="0" err="1">
                <a:solidFill>
                  <a:schemeClr val="tx1"/>
                </a:solidFill>
              </a:rPr>
              <a:t>i</a:t>
            </a:r>
            <a:r>
              <a:rPr lang="en-US" dirty="0">
                <a:solidFill>
                  <a:schemeClr val="tx1"/>
                </a:solidFill>
              </a:rPr>
              <a:t> : </a:t>
            </a:r>
            <a:r>
              <a:rPr lang="en-US" dirty="0" err="1">
                <a:solidFill>
                  <a:schemeClr val="tx1"/>
                </a:solidFill>
              </a:rPr>
              <a:t>nat</a:t>
            </a:r>
            <a:r>
              <a:rPr lang="en-US" dirty="0">
                <a:solidFill>
                  <a:schemeClr val="tx1"/>
                </a:solidFill>
              </a:rPr>
              <a:t>) : C.M unit :=</a:t>
            </a:r>
          </a:p>
          <a:p>
            <a:pPr algn="l" defTabSz="457200">
              <a:defRPr sz="1900" b="0" spc="-133">
                <a:solidFill>
                  <a:srgbClr val="0000FF"/>
                </a:solidFill>
                <a:latin typeface="Iosevka"/>
                <a:ea typeface="Iosevka"/>
                <a:cs typeface="Iosevka"/>
                <a:sym typeface="Iosevka"/>
              </a:defRPr>
            </a:pPr>
            <a:r>
              <a:rPr lang="en-US" dirty="0">
                <a:solidFill>
                  <a:schemeClr val="tx1"/>
                </a:solidFill>
              </a:rPr>
              <a:t>  v &lt;- </a:t>
            </a:r>
            <a:r>
              <a:rPr lang="en-US" dirty="0" err="1">
                <a:solidFill>
                  <a:schemeClr val="tx1"/>
                </a:solidFill>
              </a:rPr>
              <a:t>C.get</a:t>
            </a:r>
            <a:r>
              <a:rPr lang="en-US" dirty="0">
                <a:solidFill>
                  <a:schemeClr val="tx1"/>
                </a:solidFill>
              </a:rPr>
              <a:t> </a:t>
            </a:r>
            <a:r>
              <a:rPr lang="en-US" dirty="0" err="1">
                <a:solidFill>
                  <a:schemeClr val="tx1"/>
                </a:solidFill>
              </a:rPr>
              <a:t>i</a:t>
            </a:r>
            <a:r>
              <a:rPr lang="en-US" dirty="0">
                <a:solidFill>
                  <a:schemeClr val="tx1"/>
                </a:solidFill>
              </a:rPr>
              <a:t> ;;</a:t>
            </a:r>
          </a:p>
          <a:p>
            <a:pPr algn="l" defTabSz="457200">
              <a:defRPr sz="1900" b="0" spc="-133">
                <a:solidFill>
                  <a:srgbClr val="0000FF"/>
                </a:solidFill>
                <a:latin typeface="Iosevka"/>
                <a:ea typeface="Iosevka"/>
                <a:cs typeface="Iosevka"/>
                <a:sym typeface="Iosevka"/>
              </a:defRPr>
            </a:pPr>
            <a:r>
              <a:rPr lang="en-US" dirty="0">
                <a:solidFill>
                  <a:schemeClr val="tx1"/>
                </a:solidFill>
              </a:rPr>
              <a:t>  </a:t>
            </a:r>
            <a:r>
              <a:rPr lang="en-US" dirty="0" err="1">
                <a:solidFill>
                  <a:schemeClr val="tx1"/>
                </a:solidFill>
              </a:rPr>
              <a:t>C.set</a:t>
            </a:r>
            <a:r>
              <a:rPr lang="en-US" dirty="0">
                <a:solidFill>
                  <a:schemeClr val="tx1"/>
                </a:solidFill>
              </a:rPr>
              <a:t> </a:t>
            </a:r>
            <a:r>
              <a:rPr lang="en-US" dirty="0" err="1">
                <a:solidFill>
                  <a:schemeClr val="tx1"/>
                </a:solidFill>
              </a:rPr>
              <a:t>i</a:t>
            </a:r>
            <a:r>
              <a:rPr lang="en-US" dirty="0">
                <a:solidFill>
                  <a:schemeClr val="tx1"/>
                </a:solidFill>
              </a:rPr>
              <a:t> (1 + v).</a:t>
            </a:r>
          </a:p>
        </p:txBody>
      </p:sp>
      <p:sp>
        <p:nvSpPr>
          <p:cNvPr id="35" name="user's Coq code">
            <a:extLst>
              <a:ext uri="{FF2B5EF4-FFF2-40B4-BE49-F238E27FC236}">
                <a16:creationId xmlns:a16="http://schemas.microsoft.com/office/drawing/2014/main" id="{C46BB817-110C-243A-258B-70D983D00191}"/>
              </a:ext>
            </a:extLst>
          </p:cNvPr>
          <p:cNvSpPr txBox="1"/>
          <p:nvPr/>
        </p:nvSpPr>
        <p:spPr>
          <a:xfrm>
            <a:off x="8196729" y="5995191"/>
            <a:ext cx="2904641" cy="3642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rPr lang="en-US" dirty="0"/>
              <a:t>Coq client of foreign functions</a:t>
            </a:r>
            <a:endParaRPr dirty="0"/>
          </a:p>
        </p:txBody>
      </p:sp>
      <p:sp>
        <p:nvSpPr>
          <p:cNvPr id="37" name="Module C : UInt63.…">
            <a:extLst>
              <a:ext uri="{FF2B5EF4-FFF2-40B4-BE49-F238E27FC236}">
                <a16:creationId xmlns:a16="http://schemas.microsoft.com/office/drawing/2014/main" id="{00AC389E-0639-62C3-EBFC-F218C7ACC32C}"/>
              </a:ext>
            </a:extLst>
          </p:cNvPr>
          <p:cNvSpPr txBox="1"/>
          <p:nvPr/>
        </p:nvSpPr>
        <p:spPr>
          <a:xfrm>
            <a:off x="237853" y="6595274"/>
            <a:ext cx="6120452" cy="97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defTabSz="457200">
              <a:defRPr sz="1900" b="0" spc="-133">
                <a:latin typeface="Iosevka"/>
                <a:ea typeface="Iosevka"/>
                <a:cs typeface="Iosevka"/>
                <a:sym typeface="Iosevka"/>
              </a:defRPr>
            </a:pPr>
            <a:r>
              <a:rPr lang="en-US" dirty="0" err="1">
                <a:solidFill>
                  <a:srgbClr val="0070C0"/>
                </a:solidFill>
              </a:rPr>
              <a:t>CertiCoq</a:t>
            </a:r>
            <a:r>
              <a:rPr lang="en-US" dirty="0">
                <a:solidFill>
                  <a:srgbClr val="0070C0"/>
                </a:solidFill>
              </a:rPr>
              <a:t> Register</a:t>
            </a:r>
            <a:br>
              <a:rPr lang="en-US" dirty="0">
                <a:solidFill>
                  <a:srgbClr val="0070C0"/>
                </a:solidFill>
              </a:rPr>
            </a:br>
            <a:r>
              <a:rPr lang="en-US" dirty="0">
                <a:solidFill>
                  <a:srgbClr val="0070C0"/>
                </a:solidFill>
              </a:rPr>
              <a:t>  </a:t>
            </a:r>
            <a:r>
              <a:rPr lang="en-US" dirty="0"/>
              <a:t>[ </a:t>
            </a:r>
            <a:r>
              <a:rPr lang="en-US" dirty="0" err="1"/>
              <a:t>C.runM</a:t>
            </a:r>
            <a:r>
              <a:rPr lang="en-US" dirty="0"/>
              <a:t> =&gt; "</a:t>
            </a:r>
            <a:r>
              <a:rPr lang="en-US" dirty="0" err="1"/>
              <a:t>array_runM</a:t>
            </a:r>
            <a:r>
              <a:rPr lang="en-US" dirty="0"/>
              <a:t>" </a:t>
            </a:r>
            <a:r>
              <a:rPr lang="en-US" dirty="0">
                <a:solidFill>
                  <a:srgbClr val="0070C0"/>
                </a:solidFill>
              </a:rPr>
              <a:t>with </a:t>
            </a:r>
            <a:r>
              <a:rPr lang="en-US" dirty="0" err="1">
                <a:solidFill>
                  <a:srgbClr val="0070C0"/>
                </a:solidFill>
              </a:rPr>
              <a:t>tinfo</a:t>
            </a:r>
            <a:r>
              <a:rPr lang="en-US" dirty="0">
                <a:solidFill>
                  <a:srgbClr val="0070C0"/>
                </a:solidFill>
              </a:rPr>
              <a:t> </a:t>
            </a:r>
            <a:br>
              <a:rPr lang="en-US" dirty="0">
                <a:solidFill>
                  <a:srgbClr val="0070C0"/>
                </a:solidFill>
              </a:rPr>
            </a:br>
            <a:r>
              <a:rPr lang="en-US" dirty="0">
                <a:solidFill>
                  <a:srgbClr val="0070C0"/>
                </a:solidFill>
              </a:rPr>
              <a:t>  </a:t>
            </a:r>
            <a:r>
              <a:rPr lang="en-US" dirty="0"/>
              <a:t>] </a:t>
            </a:r>
            <a:r>
              <a:rPr lang="en-US" dirty="0">
                <a:solidFill>
                  <a:srgbClr val="0070C0"/>
                </a:solidFill>
              </a:rPr>
              <a:t>Include</a:t>
            </a:r>
            <a:r>
              <a:rPr lang="en-US" dirty="0"/>
              <a:t> [ "</a:t>
            </a:r>
            <a:r>
              <a:rPr lang="en-US" dirty="0" err="1"/>
              <a:t>prims.h</a:t>
            </a:r>
            <a:r>
              <a:rPr lang="en-US" dirty="0"/>
              <a:t>" ].</a:t>
            </a:r>
          </a:p>
        </p:txBody>
      </p:sp>
    </p:spTree>
    <p:extLst>
      <p:ext uri="{BB962C8B-B14F-4D97-AF65-F5344CB8AC3E}">
        <p14:creationId xmlns:p14="http://schemas.microsoft.com/office/powerpoint/2010/main" val="2682314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6C103A-9D6E-0E63-0904-76DB2C8C62CA}"/>
            </a:ext>
          </a:extLst>
        </p:cNvPr>
        <p:cNvGrpSpPr/>
        <p:nvPr/>
      </p:nvGrpSpPr>
      <p:grpSpPr>
        <a:xfrm>
          <a:off x="0" y="0"/>
          <a:ext cx="0" cy="0"/>
          <a:chOff x="0" y="0"/>
          <a:chExt cx="0" cy="0"/>
        </a:xfrm>
      </p:grpSpPr>
      <p:grpSp>
        <p:nvGrpSpPr>
          <p:cNvPr id="1031" name="Group">
            <a:extLst>
              <a:ext uri="{FF2B5EF4-FFF2-40B4-BE49-F238E27FC236}">
                <a16:creationId xmlns:a16="http://schemas.microsoft.com/office/drawing/2014/main" id="{72EAC81F-E4E0-C761-D8BF-420C84D15652}"/>
              </a:ext>
            </a:extLst>
          </p:cNvPr>
          <p:cNvGrpSpPr/>
          <p:nvPr/>
        </p:nvGrpSpPr>
        <p:grpSpPr>
          <a:xfrm>
            <a:off x="1132897" y="1340433"/>
            <a:ext cx="11181755" cy="7481239"/>
            <a:chOff x="0" y="0"/>
            <a:chExt cx="11181754" cy="7481237"/>
          </a:xfrm>
        </p:grpSpPr>
        <p:grpSp>
          <p:nvGrpSpPr>
            <p:cNvPr id="1027" name="Group">
              <a:extLst>
                <a:ext uri="{FF2B5EF4-FFF2-40B4-BE49-F238E27FC236}">
                  <a16:creationId xmlns:a16="http://schemas.microsoft.com/office/drawing/2014/main" id="{650E4308-F9AD-B591-861C-5EA20EE90E00}"/>
                </a:ext>
              </a:extLst>
            </p:cNvPr>
            <p:cNvGrpSpPr/>
            <p:nvPr/>
          </p:nvGrpSpPr>
          <p:grpSpPr>
            <a:xfrm>
              <a:off x="0" y="0"/>
              <a:ext cx="11181755" cy="7481238"/>
              <a:chOff x="0" y="0"/>
              <a:chExt cx="11181754" cy="7481237"/>
            </a:xfrm>
          </p:grpSpPr>
          <p:sp>
            <p:nvSpPr>
              <p:cNvPr id="1023" name="Rounded Rectangle">
                <a:extLst>
                  <a:ext uri="{FF2B5EF4-FFF2-40B4-BE49-F238E27FC236}">
                    <a16:creationId xmlns:a16="http://schemas.microsoft.com/office/drawing/2014/main" id="{DDC92BE7-B2C1-7BD8-76E2-4A9BB6317FC8}"/>
                  </a:ext>
                </a:extLst>
              </p:cNvPr>
              <p:cNvSpPr/>
              <p:nvPr/>
            </p:nvSpPr>
            <p:spPr>
              <a:xfrm>
                <a:off x="0" y="25400"/>
                <a:ext cx="11181755" cy="7455838"/>
              </a:xfrm>
              <a:prstGeom prst="roundRect">
                <a:avLst>
                  <a:gd name="adj" fmla="val 1695"/>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1026" name="Group">
                <a:extLst>
                  <a:ext uri="{FF2B5EF4-FFF2-40B4-BE49-F238E27FC236}">
                    <a16:creationId xmlns:a16="http://schemas.microsoft.com/office/drawing/2014/main" id="{7A83E709-C96B-C1F8-997B-71D2342E0B3E}"/>
                  </a:ext>
                </a:extLst>
              </p:cNvPr>
              <p:cNvGrpSpPr/>
              <p:nvPr/>
            </p:nvGrpSpPr>
            <p:grpSpPr>
              <a:xfrm>
                <a:off x="0" y="0"/>
                <a:ext cx="11181755" cy="353170"/>
                <a:chOff x="0" y="0"/>
                <a:chExt cx="11181754" cy="353169"/>
              </a:xfrm>
            </p:grpSpPr>
            <p:sp>
              <p:nvSpPr>
                <p:cNvPr id="1024" name="Rounded Rectangle">
                  <a:extLst>
                    <a:ext uri="{FF2B5EF4-FFF2-40B4-BE49-F238E27FC236}">
                      <a16:creationId xmlns:a16="http://schemas.microsoft.com/office/drawing/2014/main" id="{D93AF6A9-0041-A5B0-3907-3B79A88F24B3}"/>
                    </a:ext>
                  </a:extLst>
                </p:cNvPr>
                <p:cNvSpPr/>
                <p:nvPr/>
              </p:nvSpPr>
              <p:spPr>
                <a:xfrm>
                  <a:off x="0" y="0"/>
                  <a:ext cx="11181755"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25" name="Rectangle">
                  <a:extLst>
                    <a:ext uri="{FF2B5EF4-FFF2-40B4-BE49-F238E27FC236}">
                      <a16:creationId xmlns:a16="http://schemas.microsoft.com/office/drawing/2014/main" id="{30E0CD79-3358-BE6F-8F1E-36A77A77FE1D}"/>
                    </a:ext>
                  </a:extLst>
                </p:cNvPr>
                <p:cNvSpPr/>
                <p:nvPr/>
              </p:nvSpPr>
              <p:spPr>
                <a:xfrm>
                  <a:off x="0" y="181846"/>
                  <a:ext cx="11181755"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1028" name="Circle">
              <a:extLst>
                <a:ext uri="{FF2B5EF4-FFF2-40B4-BE49-F238E27FC236}">
                  <a16:creationId xmlns:a16="http://schemas.microsoft.com/office/drawing/2014/main" id="{B3F23489-A82C-CDB2-EDC7-5E3951D9F3CE}"/>
                </a:ext>
              </a:extLst>
            </p:cNvPr>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29" name="Circle">
              <a:extLst>
                <a:ext uri="{FF2B5EF4-FFF2-40B4-BE49-F238E27FC236}">
                  <a16:creationId xmlns:a16="http://schemas.microsoft.com/office/drawing/2014/main" id="{1ADD931A-7711-5A8B-29CF-414B64534906}"/>
                </a:ext>
              </a:extLst>
            </p:cNvPr>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30" name="Circle">
              <a:extLst>
                <a:ext uri="{FF2B5EF4-FFF2-40B4-BE49-F238E27FC236}">
                  <a16:creationId xmlns:a16="http://schemas.microsoft.com/office/drawing/2014/main" id="{20A2285E-F97B-056D-0C30-EF388C976F30}"/>
                </a:ext>
              </a:extLst>
            </p:cNvPr>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1033" name="Slide Number">
            <a:extLst>
              <a:ext uri="{FF2B5EF4-FFF2-40B4-BE49-F238E27FC236}">
                <a16:creationId xmlns:a16="http://schemas.microsoft.com/office/drawing/2014/main" id="{D8DECBC5-103B-6BDF-61AE-D70EB1CCEB7E}"/>
              </a:ext>
            </a:extLst>
          </p:cNvPr>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21</a:t>
            </a:fld>
            <a:endParaRPr/>
          </a:p>
        </p:txBody>
      </p:sp>
      <p:sp>
        <p:nvSpPr>
          <p:cNvPr id="1034" name="proofs about our Coq program">
            <a:extLst>
              <a:ext uri="{FF2B5EF4-FFF2-40B4-BE49-F238E27FC236}">
                <a16:creationId xmlns:a16="http://schemas.microsoft.com/office/drawing/2014/main" id="{6CD64EF8-7E8E-CE52-0751-9E5312495B1D}"/>
              </a:ext>
            </a:extLst>
          </p:cNvPr>
          <p:cNvSpPr txBox="1"/>
          <p:nvPr/>
        </p:nvSpPr>
        <p:spPr>
          <a:xfrm>
            <a:off x="5240713" y="1342113"/>
            <a:ext cx="2966124" cy="349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t>proofs about our Coq program</a:t>
            </a:r>
          </a:p>
        </p:txBody>
      </p:sp>
      <p:sp>
        <p:nvSpPr>
          <p:cNvPr id="1035" name="Line">
            <a:extLst>
              <a:ext uri="{FF2B5EF4-FFF2-40B4-BE49-F238E27FC236}">
                <a16:creationId xmlns:a16="http://schemas.microsoft.com/office/drawing/2014/main" id="{53A32383-5770-F5EA-2207-62781CE178C6}"/>
              </a:ext>
            </a:extLst>
          </p:cNvPr>
          <p:cNvSpPr/>
          <p:nvPr/>
        </p:nvSpPr>
        <p:spPr>
          <a:xfrm flipH="1" flipV="1">
            <a:off x="1348675" y="5283375"/>
            <a:ext cx="10750200" cy="1"/>
          </a:xfrm>
          <a:prstGeom prst="line">
            <a:avLst/>
          </a:prstGeom>
          <a:ln w="25400">
            <a:solidFill>
              <a:srgbClr val="E5E4E6"/>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3" name="Lemma add_assoc : forall (x y z : nat),…">
            <a:extLst>
              <a:ext uri="{FF2B5EF4-FFF2-40B4-BE49-F238E27FC236}">
                <a16:creationId xmlns:a16="http://schemas.microsoft.com/office/drawing/2014/main" id="{D0BDC15F-1BCF-8B5A-1BEB-9145D5F7D4F2}"/>
              </a:ext>
            </a:extLst>
          </p:cNvPr>
          <p:cNvSpPr txBox="1"/>
          <p:nvPr/>
        </p:nvSpPr>
        <p:spPr>
          <a:xfrm>
            <a:off x="1300113" y="5546984"/>
            <a:ext cx="10397800" cy="30110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defTabSz="457200">
              <a:defRPr sz="2100" b="0" spc="-42">
                <a:latin typeface="Iosevka Medium"/>
                <a:ea typeface="Iosevka Medium"/>
                <a:cs typeface="Iosevka Medium"/>
                <a:sym typeface="Iosevka Medium"/>
              </a:defRPr>
            </a:pPr>
            <a:r>
              <a:rPr lang="en-US" b="0" dirty="0">
                <a:solidFill>
                  <a:schemeClr val="tx1"/>
                </a:solidFill>
                <a:latin typeface="Iosevka" panose="02000509030000000004" pitchFamily="49" charset="0"/>
                <a:ea typeface="Iosevka" panose="02000509030000000004" pitchFamily="49" charset="0"/>
                <a:cs typeface="Iosevka" panose="02000509030000000004" pitchFamily="49" charset="0"/>
              </a:rPr>
              <a:t>1 goal</a:t>
            </a:r>
            <a:br>
              <a:rPr lang="en-US" b="0" dirty="0">
                <a:solidFill>
                  <a:schemeClr val="tx1"/>
                </a:solidFill>
                <a:latin typeface="Iosevka" panose="02000509030000000004" pitchFamily="49" charset="0"/>
                <a:ea typeface="Iosevka" panose="02000509030000000004" pitchFamily="49" charset="0"/>
                <a:cs typeface="Iosevka" panose="02000509030000000004" pitchFamily="49" charset="0"/>
              </a:rPr>
            </a:br>
            <a:endParaRPr lang="en-US" b="0" dirty="0">
              <a:solidFill>
                <a:schemeClr val="tx1"/>
              </a:solidFill>
              <a:latin typeface="Iosevka" panose="02000509030000000004" pitchFamily="49" charset="0"/>
              <a:ea typeface="Iosevka" panose="02000509030000000004" pitchFamily="49" charset="0"/>
              <a:cs typeface="Iosevka" panose="02000509030000000004" pitchFamily="49" charset="0"/>
            </a:endParaRPr>
          </a:p>
          <a:p>
            <a:pPr algn="l" defTabSz="457200">
              <a:defRPr sz="2100" b="0" spc="-42">
                <a:latin typeface="Iosevka Medium"/>
                <a:ea typeface="Iosevka Medium"/>
                <a:cs typeface="Iosevka Medium"/>
                <a:sym typeface="Iosevka Medium"/>
              </a:defRPr>
            </a:pPr>
            <a:r>
              <a:rPr lang="en-US" b="0" dirty="0">
                <a:solidFill>
                  <a:schemeClr val="tx1"/>
                </a:solidFill>
                <a:latin typeface="Iosevka" panose="02000509030000000004" pitchFamily="49" charset="0"/>
                <a:ea typeface="Iosevka" panose="02000509030000000004" pitchFamily="49" charset="0"/>
                <a:cs typeface="Iosevka" panose="02000509030000000004" pitchFamily="49" charset="0"/>
              </a:rPr>
              <a:t>  n, </a:t>
            </a:r>
            <a:r>
              <a:rPr lang="en-US" b="0" dirty="0" err="1">
                <a:solidFill>
                  <a:schemeClr val="tx1"/>
                </a:solidFill>
                <a:latin typeface="Iosevka" panose="02000509030000000004" pitchFamily="49" charset="0"/>
                <a:ea typeface="Iosevka" panose="02000509030000000004" pitchFamily="49" charset="0"/>
                <a:cs typeface="Iosevka" panose="02000509030000000004" pitchFamily="49" charset="0"/>
              </a:rPr>
              <a:t>len</a:t>
            </a:r>
            <a:r>
              <a:rPr lang="en-US" b="0" dirty="0">
                <a:solidFill>
                  <a:schemeClr val="tx1"/>
                </a:solidFill>
                <a:latin typeface="Iosevka" panose="02000509030000000004" pitchFamily="49" charset="0"/>
                <a:ea typeface="Iosevka" panose="02000509030000000004" pitchFamily="49" charset="0"/>
                <a:cs typeface="Iosevka" panose="02000509030000000004" pitchFamily="49" charset="0"/>
              </a:rPr>
              <a:t> : </a:t>
            </a:r>
            <a:r>
              <a:rPr lang="en-US" b="0" dirty="0" err="1">
                <a:solidFill>
                  <a:schemeClr val="tx1"/>
                </a:solidFill>
                <a:latin typeface="Iosevka" panose="02000509030000000004" pitchFamily="49" charset="0"/>
                <a:ea typeface="Iosevka" panose="02000509030000000004" pitchFamily="49" charset="0"/>
                <a:cs typeface="Iosevka" panose="02000509030000000004" pitchFamily="49" charset="0"/>
              </a:rPr>
              <a:t>nat</a:t>
            </a:r>
            <a:endParaRPr lang="en-US" b="0" dirty="0">
              <a:solidFill>
                <a:schemeClr val="tx1"/>
              </a:solidFill>
              <a:latin typeface="Iosevka" panose="02000509030000000004" pitchFamily="49" charset="0"/>
              <a:ea typeface="Iosevka" panose="02000509030000000004" pitchFamily="49" charset="0"/>
              <a:cs typeface="Iosevka" panose="02000509030000000004" pitchFamily="49" charset="0"/>
            </a:endParaRPr>
          </a:p>
          <a:p>
            <a:pPr algn="l" defTabSz="457200">
              <a:defRPr sz="2100" b="0" spc="-42">
                <a:latin typeface="Iosevka Medium"/>
                <a:ea typeface="Iosevka Medium"/>
                <a:cs typeface="Iosevka Medium"/>
                <a:sym typeface="Iosevka Medium"/>
              </a:defRPr>
            </a:pPr>
            <a:r>
              <a:rPr lang="en-US" b="0" dirty="0">
                <a:solidFill>
                  <a:schemeClr val="tx1"/>
                </a:solidFill>
                <a:latin typeface="Iosevka" panose="02000509030000000004" pitchFamily="49" charset="0"/>
                <a:ea typeface="Iosevka" panose="02000509030000000004" pitchFamily="49" charset="0"/>
                <a:cs typeface="Iosevka" panose="02000509030000000004" pitchFamily="49" charset="0"/>
              </a:rPr>
              <a:t>  bound : n &lt; </a:t>
            </a:r>
            <a:r>
              <a:rPr lang="en-US" b="0" dirty="0" err="1">
                <a:solidFill>
                  <a:schemeClr val="tx1"/>
                </a:solidFill>
                <a:latin typeface="Iosevka" panose="02000509030000000004" pitchFamily="49" charset="0"/>
                <a:ea typeface="Iosevka" panose="02000509030000000004" pitchFamily="49" charset="0"/>
                <a:cs typeface="Iosevka" panose="02000509030000000004" pitchFamily="49" charset="0"/>
              </a:rPr>
              <a:t>len</a:t>
            </a:r>
            <a:endParaRPr lang="en-US" b="0" dirty="0">
              <a:solidFill>
                <a:schemeClr val="tx1"/>
              </a:solidFill>
              <a:latin typeface="Iosevka" panose="02000509030000000004" pitchFamily="49" charset="0"/>
              <a:ea typeface="Iosevka" panose="02000509030000000004" pitchFamily="49" charset="0"/>
              <a:cs typeface="Iosevka" panose="02000509030000000004" pitchFamily="49" charset="0"/>
            </a:endParaRPr>
          </a:p>
          <a:p>
            <a:pPr algn="l" defTabSz="457200">
              <a:defRPr sz="2100" b="0" spc="-42">
                <a:latin typeface="Iosevka Medium"/>
                <a:ea typeface="Iosevka Medium"/>
                <a:cs typeface="Iosevka Medium"/>
                <a:sym typeface="Iosevka Medium"/>
              </a:defRPr>
            </a:pPr>
            <a:r>
              <a:rPr lang="en-US"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lang="en-US" b="0" dirty="0" err="1">
                <a:solidFill>
                  <a:schemeClr val="tx1"/>
                </a:solidFill>
                <a:latin typeface="Iosevka" panose="02000509030000000004" pitchFamily="49" charset="0"/>
                <a:ea typeface="Iosevka" panose="02000509030000000004" pitchFamily="49" charset="0"/>
                <a:cs typeface="Iosevka" panose="02000509030000000004" pitchFamily="49" charset="0"/>
              </a:rPr>
              <a:t>init</a:t>
            </a:r>
            <a:r>
              <a:rPr lang="en-US"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lang="en-US" b="0" dirty="0" err="1">
                <a:solidFill>
                  <a:schemeClr val="tx1"/>
                </a:solidFill>
                <a:latin typeface="Iosevka" panose="02000509030000000004" pitchFamily="49" charset="0"/>
                <a:ea typeface="Iosevka" panose="02000509030000000004" pitchFamily="49" charset="0"/>
                <a:cs typeface="Iosevka" panose="02000509030000000004" pitchFamily="49" charset="0"/>
              </a:rPr>
              <a:t>to_set</a:t>
            </a:r>
            <a:r>
              <a:rPr lang="en-US" b="0" dirty="0">
                <a:solidFill>
                  <a:schemeClr val="tx1"/>
                </a:solidFill>
                <a:latin typeface="Iosevka" panose="02000509030000000004" pitchFamily="49" charset="0"/>
                <a:ea typeface="Iosevka" panose="02000509030000000004" pitchFamily="49" charset="0"/>
                <a:cs typeface="Iosevka" panose="02000509030000000004" pitchFamily="49" charset="0"/>
              </a:rPr>
              <a:t> : </a:t>
            </a:r>
            <a:r>
              <a:rPr lang="en-US" b="0" dirty="0" err="1">
                <a:solidFill>
                  <a:schemeClr val="tx1"/>
                </a:solidFill>
                <a:latin typeface="Iosevka" panose="02000509030000000004" pitchFamily="49" charset="0"/>
                <a:ea typeface="Iosevka" panose="02000509030000000004" pitchFamily="49" charset="0"/>
                <a:cs typeface="Iosevka" panose="02000509030000000004" pitchFamily="49" charset="0"/>
              </a:rPr>
              <a:t>elt</a:t>
            </a:r>
            <a:endParaRPr lang="en-US" b="0" dirty="0">
              <a:solidFill>
                <a:schemeClr val="tx1"/>
              </a:solidFill>
              <a:latin typeface="Iosevka" panose="02000509030000000004" pitchFamily="49" charset="0"/>
              <a:ea typeface="Iosevka" panose="02000509030000000004" pitchFamily="49" charset="0"/>
              <a:cs typeface="Iosevka" panose="02000509030000000004" pitchFamily="49" charset="0"/>
            </a:endParaRPr>
          </a:p>
          <a:p>
            <a:pPr algn="l" defTabSz="457200">
              <a:defRPr sz="2100" b="0" spc="-42">
                <a:latin typeface="Iosevka Medium"/>
                <a:ea typeface="Iosevka Medium"/>
                <a:cs typeface="Iosevka Medium"/>
                <a:sym typeface="Iosevka Medium"/>
              </a:defRPr>
            </a:pPr>
            <a:r>
              <a:rPr lang="en-US" b="0" dirty="0">
                <a:solidFill>
                  <a:schemeClr val="tx1"/>
                </a:solidFill>
                <a:latin typeface="Iosevka" panose="02000509030000000004" pitchFamily="49" charset="0"/>
                <a:ea typeface="Iosevka" panose="02000509030000000004" pitchFamily="49" charset="0"/>
                <a:cs typeface="Iosevka" panose="02000509030000000004" pitchFamily="49" charset="0"/>
              </a:rPr>
              <a:t>  ============================</a:t>
            </a:r>
          </a:p>
          <a:p>
            <a:pPr algn="l" defTabSz="457200">
              <a:defRPr sz="2100" b="0" spc="-42">
                <a:latin typeface="Iosevka Medium"/>
                <a:ea typeface="Iosevka Medium"/>
                <a:cs typeface="Iosevka Medium"/>
                <a:sym typeface="Iosevka Medium"/>
              </a:defRPr>
            </a:pPr>
            <a:r>
              <a:rPr lang="en-US"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lang="en-US" b="0" dirty="0" err="1">
                <a:solidFill>
                  <a:schemeClr val="tx1"/>
                </a:solidFill>
                <a:latin typeface="Iosevka" panose="02000509030000000004" pitchFamily="49" charset="0"/>
                <a:ea typeface="Iosevka" panose="02000509030000000004" pitchFamily="49" charset="0"/>
                <a:cs typeface="Iosevka" panose="02000509030000000004" pitchFamily="49" charset="0"/>
              </a:rPr>
              <a:t>FM.runM</a:t>
            </a:r>
            <a:r>
              <a:rPr lang="en-US"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lang="en-US" b="0" dirty="0" err="1">
                <a:solidFill>
                  <a:schemeClr val="tx1"/>
                </a:solidFill>
                <a:latin typeface="Iosevka" panose="02000509030000000004" pitchFamily="49" charset="0"/>
                <a:ea typeface="Iosevka" panose="02000509030000000004" pitchFamily="49" charset="0"/>
                <a:cs typeface="Iosevka" panose="02000509030000000004" pitchFamily="49" charset="0"/>
              </a:rPr>
              <a:t>len</a:t>
            </a:r>
            <a:r>
              <a:rPr lang="en-US"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lang="en-US" b="0" dirty="0" err="1">
                <a:solidFill>
                  <a:schemeClr val="tx1"/>
                </a:solidFill>
                <a:latin typeface="Iosevka" panose="02000509030000000004" pitchFamily="49" charset="0"/>
                <a:ea typeface="Iosevka" panose="02000509030000000004" pitchFamily="49" charset="0"/>
                <a:cs typeface="Iosevka" panose="02000509030000000004" pitchFamily="49" charset="0"/>
              </a:rPr>
              <a:t>init</a:t>
            </a:r>
            <a:r>
              <a:rPr lang="en-US"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lang="en-US" b="0" dirty="0" err="1">
                <a:solidFill>
                  <a:schemeClr val="tx1"/>
                </a:solidFill>
                <a:latin typeface="Iosevka" panose="02000509030000000004" pitchFamily="49" charset="0"/>
                <a:ea typeface="Iosevka" panose="02000509030000000004" pitchFamily="49" charset="0"/>
                <a:cs typeface="Iosevka" panose="02000509030000000004" pitchFamily="49" charset="0"/>
              </a:rPr>
              <a:t>FM.bind</a:t>
            </a:r>
            <a:r>
              <a:rPr lang="en-US" b="0" dirty="0">
                <a:solidFill>
                  <a:schemeClr val="tx1"/>
                </a:solidFill>
                <a:latin typeface="Iosevka" panose="02000509030000000004" pitchFamily="49" charset="0"/>
                <a:ea typeface="Iosevka" panose="02000509030000000004" pitchFamily="49" charset="0"/>
                <a:cs typeface="Iosevka" panose="02000509030000000004" pitchFamily="49" charset="0"/>
              </a:rPr>
              <a:t> (to (FM.M unit) (C.M unit) (</a:t>
            </a:r>
            <a:r>
              <a:rPr lang="en-US" b="0" dirty="0" err="1">
                <a:solidFill>
                  <a:schemeClr val="tx1"/>
                </a:solidFill>
                <a:latin typeface="Iosevka" panose="02000509030000000004" pitchFamily="49" charset="0"/>
                <a:ea typeface="Iosevka" panose="02000509030000000004" pitchFamily="49" charset="0"/>
                <a:cs typeface="Iosevka" panose="02000509030000000004" pitchFamily="49" charset="0"/>
              </a:rPr>
              <a:t>C.set</a:t>
            </a:r>
            <a:r>
              <a:rPr lang="en-US" b="0" dirty="0">
                <a:solidFill>
                  <a:schemeClr val="tx1"/>
                </a:solidFill>
                <a:latin typeface="Iosevka" panose="02000509030000000004" pitchFamily="49" charset="0"/>
                <a:ea typeface="Iosevka" panose="02000509030000000004" pitchFamily="49" charset="0"/>
                <a:cs typeface="Iosevka" panose="02000509030000000004" pitchFamily="49" charset="0"/>
              </a:rPr>
              <a:t> n </a:t>
            </a:r>
            <a:r>
              <a:rPr lang="en-US" b="0" dirty="0" err="1">
                <a:solidFill>
                  <a:schemeClr val="tx1"/>
                </a:solidFill>
                <a:latin typeface="Iosevka" panose="02000509030000000004" pitchFamily="49" charset="0"/>
                <a:ea typeface="Iosevka" panose="02000509030000000004" pitchFamily="49" charset="0"/>
                <a:cs typeface="Iosevka" panose="02000509030000000004" pitchFamily="49" charset="0"/>
              </a:rPr>
              <a:t>to_set</a:t>
            </a:r>
            <a:r>
              <a:rPr lang="en-US" b="0" dirty="0">
                <a:solidFill>
                  <a:schemeClr val="tx1"/>
                </a:solidFill>
                <a:latin typeface="Iosevka" panose="02000509030000000004" pitchFamily="49" charset="0"/>
                <a:ea typeface="Iosevka" panose="02000509030000000004" pitchFamily="49" charset="0"/>
                <a:cs typeface="Iosevka" panose="02000509030000000004" pitchFamily="49" charset="0"/>
              </a:rPr>
              <a:t>))</a:t>
            </a:r>
          </a:p>
          <a:p>
            <a:pPr algn="l" defTabSz="457200">
              <a:defRPr sz="2100" b="0" spc="-42">
                <a:latin typeface="Iosevka Medium"/>
                <a:ea typeface="Iosevka Medium"/>
                <a:cs typeface="Iosevka Medium"/>
                <a:sym typeface="Iosevka Medium"/>
              </a:defRPr>
            </a:pPr>
            <a:r>
              <a:rPr lang="en-US"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lang="en-US" b="0" dirty="0">
                <a:solidFill>
                  <a:srgbClr val="FF0000"/>
                </a:solidFill>
                <a:latin typeface="Iosevka" panose="02000509030000000004" pitchFamily="49" charset="0"/>
                <a:ea typeface="Iosevka" panose="02000509030000000004" pitchFamily="49" charset="0"/>
                <a:cs typeface="Iosevka" panose="02000509030000000004" pitchFamily="49" charset="0"/>
              </a:rPr>
              <a:t>fun</a:t>
            </a:r>
            <a:r>
              <a:rPr lang="en-US" b="0" dirty="0">
                <a:solidFill>
                  <a:schemeClr val="tx1"/>
                </a:solidFill>
                <a:latin typeface="Iosevka" panose="02000509030000000004" pitchFamily="49" charset="0"/>
                <a:ea typeface="Iosevka" panose="02000509030000000004" pitchFamily="49" charset="0"/>
                <a:cs typeface="Iosevka" panose="02000509030000000004" pitchFamily="49" charset="0"/>
              </a:rPr>
              <a:t> _ =&gt; to (FM.M </a:t>
            </a:r>
            <a:r>
              <a:rPr lang="en-US" b="0" dirty="0" err="1">
                <a:solidFill>
                  <a:schemeClr val="tx1"/>
                </a:solidFill>
                <a:latin typeface="Iosevka" panose="02000509030000000004" pitchFamily="49" charset="0"/>
                <a:ea typeface="Iosevka" panose="02000509030000000004" pitchFamily="49" charset="0"/>
                <a:cs typeface="Iosevka" panose="02000509030000000004" pitchFamily="49" charset="0"/>
              </a:rPr>
              <a:t>elt</a:t>
            </a:r>
            <a:r>
              <a:rPr lang="en-US" b="0" dirty="0">
                <a:solidFill>
                  <a:schemeClr val="tx1"/>
                </a:solidFill>
                <a:latin typeface="Iosevka" panose="02000509030000000004" pitchFamily="49" charset="0"/>
                <a:ea typeface="Iosevka" panose="02000509030000000004" pitchFamily="49" charset="0"/>
                <a:cs typeface="Iosevka" panose="02000509030000000004" pitchFamily="49" charset="0"/>
              </a:rPr>
              <a:t>) (C.M </a:t>
            </a:r>
            <a:r>
              <a:rPr lang="en-US" b="0" dirty="0" err="1">
                <a:solidFill>
                  <a:schemeClr val="tx1"/>
                </a:solidFill>
                <a:latin typeface="Iosevka" panose="02000509030000000004" pitchFamily="49" charset="0"/>
                <a:ea typeface="Iosevka" panose="02000509030000000004" pitchFamily="49" charset="0"/>
                <a:cs typeface="Iosevka" panose="02000509030000000004" pitchFamily="49" charset="0"/>
              </a:rPr>
              <a:t>elt</a:t>
            </a:r>
            <a:r>
              <a:rPr lang="en-US"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lang="en-US" b="0" dirty="0" err="1">
                <a:solidFill>
                  <a:schemeClr val="tx1"/>
                </a:solidFill>
                <a:latin typeface="Iosevka" panose="02000509030000000004" pitchFamily="49" charset="0"/>
                <a:ea typeface="Iosevka" panose="02000509030000000004" pitchFamily="49" charset="0"/>
                <a:cs typeface="Iosevka" panose="02000509030000000004" pitchFamily="49" charset="0"/>
              </a:rPr>
              <a:t>C.get</a:t>
            </a:r>
            <a:r>
              <a:rPr lang="en-US" b="0" dirty="0">
                <a:solidFill>
                  <a:schemeClr val="tx1"/>
                </a:solidFill>
                <a:latin typeface="Iosevka" panose="02000509030000000004" pitchFamily="49" charset="0"/>
                <a:ea typeface="Iosevka" panose="02000509030000000004" pitchFamily="49" charset="0"/>
                <a:cs typeface="Iosevka" panose="02000509030000000004" pitchFamily="49" charset="0"/>
              </a:rPr>
              <a:t> n)))</a:t>
            </a:r>
          </a:p>
          <a:p>
            <a:pPr algn="l" defTabSz="457200">
              <a:defRPr sz="2100" b="0" spc="-42">
                <a:latin typeface="Iosevka Medium"/>
                <a:ea typeface="Iosevka Medium"/>
                <a:cs typeface="Iosevka Medium"/>
                <a:sym typeface="Iosevka Medium"/>
              </a:defRPr>
            </a:pPr>
            <a:r>
              <a:rPr lang="en-US" b="0" dirty="0">
                <a:solidFill>
                  <a:schemeClr val="tx1"/>
                </a:solidFill>
                <a:latin typeface="Iosevka" panose="02000509030000000004" pitchFamily="49" charset="0"/>
                <a:ea typeface="Iosevka" panose="02000509030000000004" pitchFamily="49" charset="0"/>
                <a:cs typeface="Iosevka" panose="02000509030000000004" pitchFamily="49" charset="0"/>
              </a:rPr>
              <a:t>  = </a:t>
            </a:r>
            <a:r>
              <a:rPr lang="en-US" b="0" dirty="0" err="1">
                <a:solidFill>
                  <a:schemeClr val="tx1"/>
                </a:solidFill>
                <a:latin typeface="Iosevka" panose="02000509030000000004" pitchFamily="49" charset="0"/>
                <a:ea typeface="Iosevka" panose="02000509030000000004" pitchFamily="49" charset="0"/>
                <a:cs typeface="Iosevka" panose="02000509030000000004" pitchFamily="49" charset="0"/>
              </a:rPr>
              <a:t>FM.runM</a:t>
            </a:r>
            <a:r>
              <a:rPr lang="en-US"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lang="en-US" b="0" dirty="0" err="1">
                <a:solidFill>
                  <a:schemeClr val="tx1"/>
                </a:solidFill>
                <a:latin typeface="Iosevka" panose="02000509030000000004" pitchFamily="49" charset="0"/>
                <a:ea typeface="Iosevka" panose="02000509030000000004" pitchFamily="49" charset="0"/>
                <a:cs typeface="Iosevka" panose="02000509030000000004" pitchFamily="49" charset="0"/>
              </a:rPr>
              <a:t>len</a:t>
            </a:r>
            <a:r>
              <a:rPr lang="en-US"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lang="en-US" b="0" dirty="0" err="1">
                <a:solidFill>
                  <a:schemeClr val="tx1"/>
                </a:solidFill>
                <a:latin typeface="Iosevka" panose="02000509030000000004" pitchFamily="49" charset="0"/>
                <a:ea typeface="Iosevka" panose="02000509030000000004" pitchFamily="49" charset="0"/>
                <a:cs typeface="Iosevka" panose="02000509030000000004" pitchFamily="49" charset="0"/>
              </a:rPr>
              <a:t>init</a:t>
            </a:r>
            <a:r>
              <a:rPr lang="en-US"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lang="en-US" b="0" dirty="0" err="1">
                <a:solidFill>
                  <a:schemeClr val="tx1"/>
                </a:solidFill>
                <a:latin typeface="Iosevka" panose="02000509030000000004" pitchFamily="49" charset="0"/>
                <a:ea typeface="Iosevka" panose="02000509030000000004" pitchFamily="49" charset="0"/>
                <a:cs typeface="Iosevka" panose="02000509030000000004" pitchFamily="49" charset="0"/>
              </a:rPr>
              <a:t>FM.pure</a:t>
            </a:r>
            <a:r>
              <a:rPr lang="en-US"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lang="en-US" b="0" dirty="0" err="1">
                <a:solidFill>
                  <a:schemeClr val="tx1"/>
                </a:solidFill>
                <a:latin typeface="Iosevka" panose="02000509030000000004" pitchFamily="49" charset="0"/>
                <a:ea typeface="Iosevka" panose="02000509030000000004" pitchFamily="49" charset="0"/>
                <a:cs typeface="Iosevka" panose="02000509030000000004" pitchFamily="49" charset="0"/>
              </a:rPr>
              <a:t>to_set</a:t>
            </a:r>
            <a:r>
              <a:rPr lang="en-US" b="0" dirty="0">
                <a:solidFill>
                  <a:schemeClr val="tx1"/>
                </a:solidFill>
                <a:latin typeface="Iosevka" panose="02000509030000000004" pitchFamily="49" charset="0"/>
                <a:ea typeface="Iosevka" panose="02000509030000000004" pitchFamily="49" charset="0"/>
                <a:cs typeface="Iosevka" panose="02000509030000000004" pitchFamily="49" charset="0"/>
              </a:rPr>
              <a:t>)</a:t>
            </a:r>
          </a:p>
        </p:txBody>
      </p:sp>
      <p:grpSp>
        <p:nvGrpSpPr>
          <p:cNvPr id="4" name="Group">
            <a:extLst>
              <a:ext uri="{FF2B5EF4-FFF2-40B4-BE49-F238E27FC236}">
                <a16:creationId xmlns:a16="http://schemas.microsoft.com/office/drawing/2014/main" id="{B32212B9-F06D-2BAF-95DA-0F6DFD8B9C04}"/>
              </a:ext>
            </a:extLst>
          </p:cNvPr>
          <p:cNvGrpSpPr/>
          <p:nvPr/>
        </p:nvGrpSpPr>
        <p:grpSpPr>
          <a:xfrm>
            <a:off x="1247501" y="1822943"/>
            <a:ext cx="9490776" cy="3315414"/>
            <a:chOff x="0" y="-1"/>
            <a:chExt cx="9490774" cy="3315412"/>
          </a:xfrm>
        </p:grpSpPr>
        <p:sp>
          <p:nvSpPr>
            <p:cNvPr id="6" name="Rectangle">
              <a:extLst>
                <a:ext uri="{FF2B5EF4-FFF2-40B4-BE49-F238E27FC236}">
                  <a16:creationId xmlns:a16="http://schemas.microsoft.com/office/drawing/2014/main" id="{D31D86FD-B642-6B54-73C9-A4E6D3C0FBE2}"/>
                </a:ext>
              </a:extLst>
            </p:cNvPr>
            <p:cNvSpPr/>
            <p:nvPr/>
          </p:nvSpPr>
          <p:spPr>
            <a:xfrm>
              <a:off x="6822685" y="-1"/>
              <a:ext cx="2668089" cy="1678226"/>
            </a:xfrm>
            <a:prstGeom prst="rect">
              <a:avLst/>
            </a:prstGeom>
            <a:solidFill>
              <a:srgbClr val="54AFC5">
                <a:alpha val="36708"/>
              </a:srgbClr>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5" name="Rectangle">
              <a:extLst>
                <a:ext uri="{FF2B5EF4-FFF2-40B4-BE49-F238E27FC236}">
                  <a16:creationId xmlns:a16="http://schemas.microsoft.com/office/drawing/2014/main" id="{384B4008-1FA8-8B47-B497-D2416A942649}"/>
                </a:ext>
              </a:extLst>
            </p:cNvPr>
            <p:cNvSpPr/>
            <p:nvPr/>
          </p:nvSpPr>
          <p:spPr>
            <a:xfrm>
              <a:off x="0" y="0"/>
              <a:ext cx="6822685" cy="3315411"/>
            </a:xfrm>
            <a:prstGeom prst="rect">
              <a:avLst/>
            </a:prstGeom>
            <a:solidFill>
              <a:srgbClr val="54AFC5">
                <a:alpha val="36708"/>
              </a:srgbClr>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sp>
        <p:nvSpPr>
          <p:cNvPr id="1032" name="Lemma add_assoc : forall (x y z : nat),…">
            <a:extLst>
              <a:ext uri="{FF2B5EF4-FFF2-40B4-BE49-F238E27FC236}">
                <a16:creationId xmlns:a16="http://schemas.microsoft.com/office/drawing/2014/main" id="{025E5399-F6FD-B8F0-FC53-8DF2AD2B4E52}"/>
              </a:ext>
            </a:extLst>
          </p:cNvPr>
          <p:cNvSpPr txBox="1"/>
          <p:nvPr/>
        </p:nvSpPr>
        <p:spPr>
          <a:xfrm>
            <a:off x="1258325" y="1811950"/>
            <a:ext cx="10397800" cy="33342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defTabSz="457200">
              <a:defRPr sz="2100" b="0" spc="-42">
                <a:latin typeface="Iosevka Medium"/>
                <a:ea typeface="Iosevka Medium"/>
                <a:cs typeface="Iosevka Medium"/>
                <a:sym typeface="Iosevka Medium"/>
              </a:defRPr>
            </a:pPr>
            <a:r>
              <a:rPr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Lemma</a:t>
            </a:r>
            <a:r>
              <a:rPr lang="en-US"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lang="en-US" b="0" dirty="0" err="1">
                <a:solidFill>
                  <a:schemeClr val="tx1"/>
                </a:solidFill>
                <a:latin typeface="Iosevka" panose="02000509030000000004" pitchFamily="49" charset="0"/>
                <a:ea typeface="Iosevka" panose="02000509030000000004" pitchFamily="49" charset="0"/>
                <a:cs typeface="Iosevka" panose="02000509030000000004" pitchFamily="49" charset="0"/>
              </a:rPr>
              <a:t>set_get</a:t>
            </a:r>
            <a:r>
              <a:rPr lang="en-US" b="0" dirty="0">
                <a:solidFill>
                  <a:schemeClr val="tx1"/>
                </a:solidFill>
                <a:latin typeface="Iosevka" panose="02000509030000000004" pitchFamily="49" charset="0"/>
                <a:ea typeface="Iosevka" panose="02000509030000000004" pitchFamily="49" charset="0"/>
                <a:cs typeface="Iosevka" panose="02000509030000000004" pitchFamily="49" charset="0"/>
              </a:rPr>
              <a:t> :</a:t>
            </a:r>
          </a:p>
          <a:p>
            <a:pPr algn="l" defTabSz="457200">
              <a:defRPr sz="2100" b="0" spc="-42">
                <a:latin typeface="Iosevka Medium"/>
                <a:ea typeface="Iosevka Medium"/>
                <a:cs typeface="Iosevka Medium"/>
                <a:sym typeface="Iosevka Medium"/>
              </a:defRPr>
            </a:pPr>
            <a:r>
              <a:rPr lang="en-US"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lang="en-US" b="0" dirty="0" err="1">
                <a:solidFill>
                  <a:srgbClr val="FF0000"/>
                </a:solidFill>
                <a:latin typeface="Iosevka" panose="02000509030000000004" pitchFamily="49" charset="0"/>
                <a:ea typeface="Iosevka" panose="02000509030000000004" pitchFamily="49" charset="0"/>
                <a:cs typeface="Iosevka" panose="02000509030000000004" pitchFamily="49" charset="0"/>
              </a:rPr>
              <a:t>forall</a:t>
            </a:r>
            <a:r>
              <a:rPr lang="en-US" b="0" dirty="0">
                <a:solidFill>
                  <a:schemeClr val="tx1"/>
                </a:solidFill>
                <a:latin typeface="Iosevka" panose="02000509030000000004" pitchFamily="49" charset="0"/>
                <a:ea typeface="Iosevka" panose="02000509030000000004" pitchFamily="49" charset="0"/>
                <a:cs typeface="Iosevka" panose="02000509030000000004" pitchFamily="49" charset="0"/>
              </a:rPr>
              <a:t> (n </a:t>
            </a:r>
            <a:r>
              <a:rPr lang="en-US" b="0" dirty="0" err="1">
                <a:solidFill>
                  <a:schemeClr val="tx1"/>
                </a:solidFill>
                <a:latin typeface="Iosevka" panose="02000509030000000004" pitchFamily="49" charset="0"/>
                <a:ea typeface="Iosevka" panose="02000509030000000004" pitchFamily="49" charset="0"/>
                <a:cs typeface="Iosevka" panose="02000509030000000004" pitchFamily="49" charset="0"/>
              </a:rPr>
              <a:t>len</a:t>
            </a:r>
            <a:r>
              <a:rPr lang="en-US" b="0" dirty="0">
                <a:solidFill>
                  <a:schemeClr val="tx1"/>
                </a:solidFill>
                <a:latin typeface="Iosevka" panose="02000509030000000004" pitchFamily="49" charset="0"/>
                <a:ea typeface="Iosevka" panose="02000509030000000004" pitchFamily="49" charset="0"/>
                <a:cs typeface="Iosevka" panose="02000509030000000004" pitchFamily="49" charset="0"/>
              </a:rPr>
              <a:t> : </a:t>
            </a:r>
            <a:r>
              <a:rPr lang="en-US" b="0" dirty="0" err="1">
                <a:solidFill>
                  <a:schemeClr val="tx1"/>
                </a:solidFill>
                <a:latin typeface="Iosevka" panose="02000509030000000004" pitchFamily="49" charset="0"/>
                <a:ea typeface="Iosevka" panose="02000509030000000004" pitchFamily="49" charset="0"/>
                <a:cs typeface="Iosevka" panose="02000509030000000004" pitchFamily="49" charset="0"/>
              </a:rPr>
              <a:t>nat</a:t>
            </a:r>
            <a:r>
              <a:rPr lang="en-US" b="0" dirty="0">
                <a:solidFill>
                  <a:schemeClr val="tx1"/>
                </a:solidFill>
                <a:latin typeface="Iosevka" panose="02000509030000000004" pitchFamily="49" charset="0"/>
                <a:ea typeface="Iosevka" panose="02000509030000000004" pitchFamily="49" charset="0"/>
                <a:cs typeface="Iosevka" panose="02000509030000000004" pitchFamily="49" charset="0"/>
              </a:rPr>
              <a:t>) (bound : n &lt; </a:t>
            </a:r>
            <a:r>
              <a:rPr lang="en-US" b="0" dirty="0" err="1">
                <a:solidFill>
                  <a:schemeClr val="tx1"/>
                </a:solidFill>
                <a:latin typeface="Iosevka" panose="02000509030000000004" pitchFamily="49" charset="0"/>
                <a:ea typeface="Iosevka" panose="02000509030000000004" pitchFamily="49" charset="0"/>
                <a:cs typeface="Iosevka" panose="02000509030000000004" pitchFamily="49" charset="0"/>
              </a:rPr>
              <a:t>len</a:t>
            </a:r>
            <a:r>
              <a:rPr lang="en-US"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lang="en-US" b="0" dirty="0" err="1">
                <a:solidFill>
                  <a:schemeClr val="tx1"/>
                </a:solidFill>
                <a:latin typeface="Iosevka" panose="02000509030000000004" pitchFamily="49" charset="0"/>
                <a:ea typeface="Iosevka" panose="02000509030000000004" pitchFamily="49" charset="0"/>
                <a:cs typeface="Iosevka" panose="02000509030000000004" pitchFamily="49" charset="0"/>
              </a:rPr>
              <a:t>init</a:t>
            </a:r>
            <a:r>
              <a:rPr lang="en-US" b="0" dirty="0">
                <a:solidFill>
                  <a:schemeClr val="tx1"/>
                </a:solidFill>
                <a:latin typeface="Iosevka" panose="02000509030000000004" pitchFamily="49" charset="0"/>
                <a:ea typeface="Iosevka" panose="02000509030000000004" pitchFamily="49" charset="0"/>
                <a:cs typeface="Iosevka" panose="02000509030000000004" pitchFamily="49" charset="0"/>
              </a:rPr>
              <a:t> : </a:t>
            </a:r>
            <a:r>
              <a:rPr lang="en-US" b="0" dirty="0" err="1">
                <a:solidFill>
                  <a:schemeClr val="tx1"/>
                </a:solidFill>
                <a:latin typeface="Iosevka" panose="02000509030000000004" pitchFamily="49" charset="0"/>
                <a:ea typeface="Iosevka" panose="02000509030000000004" pitchFamily="49" charset="0"/>
                <a:cs typeface="Iosevka" panose="02000509030000000004" pitchFamily="49" charset="0"/>
              </a:rPr>
              <a:t>elt</a:t>
            </a:r>
            <a:r>
              <a:rPr lang="en-US"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lang="en-US" b="0" dirty="0" err="1">
                <a:solidFill>
                  <a:schemeClr val="tx1"/>
                </a:solidFill>
                <a:latin typeface="Iosevka" panose="02000509030000000004" pitchFamily="49" charset="0"/>
                <a:ea typeface="Iosevka" panose="02000509030000000004" pitchFamily="49" charset="0"/>
                <a:cs typeface="Iosevka" panose="02000509030000000004" pitchFamily="49" charset="0"/>
              </a:rPr>
              <a:t>to_set</a:t>
            </a:r>
            <a:r>
              <a:rPr lang="en-US" b="0" dirty="0">
                <a:solidFill>
                  <a:schemeClr val="tx1"/>
                </a:solidFill>
                <a:latin typeface="Iosevka" panose="02000509030000000004" pitchFamily="49" charset="0"/>
                <a:ea typeface="Iosevka" panose="02000509030000000004" pitchFamily="49" charset="0"/>
                <a:cs typeface="Iosevka" panose="02000509030000000004" pitchFamily="49" charset="0"/>
              </a:rPr>
              <a:t> : </a:t>
            </a:r>
            <a:r>
              <a:rPr lang="en-US" b="0" dirty="0" err="1">
                <a:solidFill>
                  <a:schemeClr val="tx1"/>
                </a:solidFill>
                <a:latin typeface="Iosevka" panose="02000509030000000004" pitchFamily="49" charset="0"/>
                <a:ea typeface="Iosevka" panose="02000509030000000004" pitchFamily="49" charset="0"/>
                <a:cs typeface="Iosevka" panose="02000509030000000004" pitchFamily="49" charset="0"/>
              </a:rPr>
              <a:t>elt</a:t>
            </a:r>
            <a:r>
              <a:rPr lang="en-US" b="0" dirty="0">
                <a:solidFill>
                  <a:schemeClr val="tx1"/>
                </a:solidFill>
                <a:latin typeface="Iosevka" panose="02000509030000000004" pitchFamily="49" charset="0"/>
                <a:ea typeface="Iosevka" panose="02000509030000000004" pitchFamily="49" charset="0"/>
                <a:cs typeface="Iosevka" panose="02000509030000000004" pitchFamily="49" charset="0"/>
              </a:rPr>
              <a:t>),</a:t>
            </a:r>
          </a:p>
          <a:p>
            <a:pPr algn="l" defTabSz="457200">
              <a:defRPr sz="2100" b="0" spc="-42">
                <a:latin typeface="Iosevka Medium"/>
                <a:ea typeface="Iosevka Medium"/>
                <a:cs typeface="Iosevka Medium"/>
                <a:sym typeface="Iosevka Medium"/>
              </a:defRPr>
            </a:pPr>
            <a:r>
              <a:rPr lang="en-US"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lang="en-US" b="0" dirty="0" err="1">
                <a:solidFill>
                  <a:schemeClr val="tx1"/>
                </a:solidFill>
                <a:latin typeface="Iosevka" panose="02000509030000000004" pitchFamily="49" charset="0"/>
                <a:ea typeface="Iosevka" panose="02000509030000000004" pitchFamily="49" charset="0"/>
                <a:cs typeface="Iosevka" panose="02000509030000000004" pitchFamily="49" charset="0"/>
              </a:rPr>
              <a:t>C.runM</a:t>
            </a:r>
            <a:r>
              <a:rPr lang="en-US"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lang="en-US" b="0" dirty="0" err="1">
                <a:solidFill>
                  <a:schemeClr val="tx1"/>
                </a:solidFill>
                <a:latin typeface="Iosevka" panose="02000509030000000004" pitchFamily="49" charset="0"/>
                <a:ea typeface="Iosevka" panose="02000509030000000004" pitchFamily="49" charset="0"/>
                <a:cs typeface="Iosevka" panose="02000509030000000004" pitchFamily="49" charset="0"/>
              </a:rPr>
              <a:t>len</a:t>
            </a:r>
            <a:r>
              <a:rPr lang="en-US"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lang="en-US" b="0" dirty="0" err="1">
                <a:solidFill>
                  <a:schemeClr val="tx1"/>
                </a:solidFill>
                <a:latin typeface="Iosevka" panose="02000509030000000004" pitchFamily="49" charset="0"/>
                <a:ea typeface="Iosevka" panose="02000509030000000004" pitchFamily="49" charset="0"/>
                <a:cs typeface="Iosevka" panose="02000509030000000004" pitchFamily="49" charset="0"/>
              </a:rPr>
              <a:t>init</a:t>
            </a:r>
            <a:r>
              <a:rPr lang="en-US"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lang="en-US"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a:t>
            </a:r>
            <a:r>
              <a:rPr lang="en-US" dirty="0" err="1">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C.bind</a:t>
            </a:r>
            <a:r>
              <a:rPr lang="en-US"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 (</a:t>
            </a:r>
            <a:r>
              <a:rPr lang="en-US" dirty="0" err="1">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C.set</a:t>
            </a:r>
            <a:r>
              <a:rPr lang="en-US"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 n </a:t>
            </a:r>
            <a:r>
              <a:rPr lang="en-US" dirty="0" err="1">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to_set</a:t>
            </a:r>
            <a:r>
              <a:rPr lang="en-US"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 (</a:t>
            </a:r>
            <a:r>
              <a:rPr lang="en-US" dirty="0">
                <a:solidFill>
                  <a:srgbClr val="FF0000"/>
                </a:solidFill>
                <a:latin typeface="Iosevka Semibold" panose="02000509030000000004" pitchFamily="49" charset="0"/>
                <a:ea typeface="Iosevka Semibold" panose="02000509030000000004" pitchFamily="49" charset="0"/>
                <a:cs typeface="Iosevka Semibold" panose="02000509030000000004" pitchFamily="49" charset="0"/>
              </a:rPr>
              <a:t>fun</a:t>
            </a:r>
            <a:r>
              <a:rPr lang="en-US"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 _ =&gt; </a:t>
            </a:r>
            <a:r>
              <a:rPr lang="en-US" dirty="0" err="1">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C.get</a:t>
            </a:r>
            <a:r>
              <a:rPr lang="en-US"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 n))</a:t>
            </a:r>
            <a:r>
              <a:rPr lang="en-US" b="0" dirty="0">
                <a:solidFill>
                  <a:schemeClr val="tx1"/>
                </a:solidFill>
                <a:latin typeface="Iosevka" panose="02000509030000000004" pitchFamily="49" charset="0"/>
                <a:ea typeface="Iosevka" panose="02000509030000000004" pitchFamily="49" charset="0"/>
                <a:cs typeface="Iosevka" panose="02000509030000000004" pitchFamily="49" charset="0"/>
              </a:rPr>
              <a:t>)</a:t>
            </a:r>
          </a:p>
          <a:p>
            <a:pPr algn="l" defTabSz="457200">
              <a:defRPr sz="2100" b="0" spc="-42">
                <a:latin typeface="Iosevka Medium"/>
                <a:ea typeface="Iosevka Medium"/>
                <a:cs typeface="Iosevka Medium"/>
                <a:sym typeface="Iosevka Medium"/>
              </a:defRPr>
            </a:pPr>
            <a:r>
              <a:rPr lang="en-US" b="0" dirty="0">
                <a:solidFill>
                  <a:schemeClr val="tx1"/>
                </a:solidFill>
                <a:latin typeface="Iosevka" panose="02000509030000000004" pitchFamily="49" charset="0"/>
                <a:ea typeface="Iosevka" panose="02000509030000000004" pitchFamily="49" charset="0"/>
                <a:cs typeface="Iosevka" panose="02000509030000000004" pitchFamily="49" charset="0"/>
              </a:rPr>
              <a:t>        =</a:t>
            </a:r>
          </a:p>
          <a:p>
            <a:pPr algn="l" defTabSz="457200">
              <a:defRPr sz="2100" b="0" spc="-42">
                <a:latin typeface="Iosevka Medium"/>
                <a:ea typeface="Iosevka Medium"/>
                <a:cs typeface="Iosevka Medium"/>
                <a:sym typeface="Iosevka Medium"/>
              </a:defRPr>
            </a:pPr>
            <a:r>
              <a:rPr lang="en-US"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lang="en-US" b="0" dirty="0" err="1">
                <a:solidFill>
                  <a:schemeClr val="tx1"/>
                </a:solidFill>
                <a:latin typeface="Iosevka" panose="02000509030000000004" pitchFamily="49" charset="0"/>
                <a:ea typeface="Iosevka" panose="02000509030000000004" pitchFamily="49" charset="0"/>
                <a:cs typeface="Iosevka" panose="02000509030000000004" pitchFamily="49" charset="0"/>
              </a:rPr>
              <a:t>C.runM</a:t>
            </a:r>
            <a:r>
              <a:rPr lang="en-US"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lang="en-US" b="0" dirty="0" err="1">
                <a:solidFill>
                  <a:schemeClr val="tx1"/>
                </a:solidFill>
                <a:latin typeface="Iosevka" panose="02000509030000000004" pitchFamily="49" charset="0"/>
                <a:ea typeface="Iosevka" panose="02000509030000000004" pitchFamily="49" charset="0"/>
                <a:cs typeface="Iosevka" panose="02000509030000000004" pitchFamily="49" charset="0"/>
              </a:rPr>
              <a:t>len</a:t>
            </a:r>
            <a:r>
              <a:rPr lang="en-US"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lang="en-US" b="0" dirty="0" err="1">
                <a:solidFill>
                  <a:schemeClr val="tx1"/>
                </a:solidFill>
                <a:latin typeface="Iosevka" panose="02000509030000000004" pitchFamily="49" charset="0"/>
                <a:ea typeface="Iosevka" panose="02000509030000000004" pitchFamily="49" charset="0"/>
                <a:cs typeface="Iosevka" panose="02000509030000000004" pitchFamily="49" charset="0"/>
              </a:rPr>
              <a:t>init</a:t>
            </a:r>
            <a:r>
              <a:rPr lang="en-US"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lang="en-US"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a:t>
            </a:r>
            <a:r>
              <a:rPr lang="en-US" dirty="0" err="1">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C.pure</a:t>
            </a:r>
            <a:r>
              <a:rPr lang="en-US"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 </a:t>
            </a:r>
            <a:r>
              <a:rPr lang="en-US" dirty="0" err="1">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to_set</a:t>
            </a:r>
            <a:r>
              <a:rPr lang="en-US"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a:t>
            </a:r>
            <a:r>
              <a:rPr lang="en-US" b="0" dirty="0">
                <a:solidFill>
                  <a:schemeClr val="tx1"/>
                </a:solidFill>
                <a:latin typeface="Iosevka" panose="02000509030000000004" pitchFamily="49" charset="0"/>
                <a:ea typeface="Iosevka" panose="02000509030000000004" pitchFamily="49" charset="0"/>
                <a:cs typeface="Iosevka" panose="02000509030000000004" pitchFamily="49" charset="0"/>
              </a:rPr>
              <a:t>).</a:t>
            </a:r>
          </a:p>
          <a:p>
            <a:pPr algn="l" defTabSz="457200">
              <a:defRPr sz="2100" b="0" spc="-42">
                <a:latin typeface="Iosevka Medium"/>
                <a:ea typeface="Iosevka Medium"/>
                <a:cs typeface="Iosevka Medium"/>
                <a:sym typeface="Iosevka Medium"/>
              </a:defRPr>
            </a:pPr>
            <a:r>
              <a:rPr lang="en-US"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Proof</a:t>
            </a:r>
            <a:r>
              <a:rPr lang="en-US" b="0" dirty="0">
                <a:latin typeface="Iosevka" panose="02000509030000000004" pitchFamily="49" charset="0"/>
                <a:ea typeface="Iosevka" panose="02000509030000000004" pitchFamily="49" charset="0"/>
                <a:cs typeface="Iosevka" panose="02000509030000000004" pitchFamily="49" charset="0"/>
              </a:rPr>
              <a:t>.</a:t>
            </a:r>
          </a:p>
          <a:p>
            <a:pPr algn="l" defTabSz="457200">
              <a:defRPr sz="2100" b="0" spc="-42">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  intros n </a:t>
            </a:r>
            <a:r>
              <a:rPr lang="en-US" b="0" dirty="0" err="1">
                <a:latin typeface="Iosevka" panose="02000509030000000004" pitchFamily="49" charset="0"/>
                <a:ea typeface="Iosevka" panose="02000509030000000004" pitchFamily="49" charset="0"/>
                <a:cs typeface="Iosevka" panose="02000509030000000004" pitchFamily="49" charset="0"/>
              </a:rPr>
              <a:t>len</a:t>
            </a:r>
            <a:r>
              <a:rPr lang="en-US" b="0" dirty="0">
                <a:latin typeface="Iosevka" panose="02000509030000000004" pitchFamily="49" charset="0"/>
                <a:ea typeface="Iosevka" panose="02000509030000000004" pitchFamily="49" charset="0"/>
                <a:cs typeface="Iosevka" panose="02000509030000000004" pitchFamily="49" charset="0"/>
              </a:rPr>
              <a:t> bound </a:t>
            </a:r>
            <a:r>
              <a:rPr lang="en-US" b="0" dirty="0" err="1">
                <a:latin typeface="Iosevka" panose="02000509030000000004" pitchFamily="49" charset="0"/>
                <a:ea typeface="Iosevka" panose="02000509030000000004" pitchFamily="49" charset="0"/>
                <a:cs typeface="Iosevka" panose="02000509030000000004" pitchFamily="49" charset="0"/>
              </a:rPr>
              <a:t>init</a:t>
            </a:r>
            <a:r>
              <a:rPr lang="en-US" b="0" dirty="0">
                <a:latin typeface="Iosevka" panose="02000509030000000004" pitchFamily="49" charset="0"/>
                <a:ea typeface="Iosevka" panose="02000509030000000004" pitchFamily="49" charset="0"/>
                <a:cs typeface="Iosevka" panose="02000509030000000004" pitchFamily="49" charset="0"/>
              </a:rPr>
              <a:t> </a:t>
            </a:r>
            <a:r>
              <a:rPr lang="en-US" b="0" dirty="0" err="1">
                <a:latin typeface="Iosevka" panose="02000509030000000004" pitchFamily="49" charset="0"/>
                <a:ea typeface="Iosevka" panose="02000509030000000004" pitchFamily="49" charset="0"/>
                <a:cs typeface="Iosevka" panose="02000509030000000004" pitchFamily="49" charset="0"/>
              </a:rPr>
              <a:t>to_set</a:t>
            </a:r>
            <a:r>
              <a:rPr lang="en-US" b="0" dirty="0">
                <a:latin typeface="Iosevka" panose="02000509030000000004" pitchFamily="49" charset="0"/>
                <a:ea typeface="Iosevka" panose="02000509030000000004" pitchFamily="49" charset="0"/>
                <a:cs typeface="Iosevka" panose="02000509030000000004" pitchFamily="49" charset="0"/>
              </a:rPr>
              <a:t>.</a:t>
            </a:r>
          </a:p>
          <a:p>
            <a:pPr algn="l" defTabSz="457200">
              <a:defRPr sz="2100" b="0" spc="-42">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  props </a:t>
            </a:r>
            <a:r>
              <a:rPr lang="en-US" b="0" dirty="0" err="1">
                <a:latin typeface="Iosevka" panose="02000509030000000004" pitchFamily="49" charset="0"/>
                <a:ea typeface="Iosevka" panose="02000509030000000004" pitchFamily="49" charset="0"/>
                <a:cs typeface="Iosevka" panose="02000509030000000004" pitchFamily="49" charset="0"/>
              </a:rPr>
              <a:t>runM_spec</a:t>
            </a:r>
            <a:r>
              <a:rPr lang="en-US" b="0" dirty="0">
                <a:latin typeface="Iosevka" panose="02000509030000000004" pitchFamily="49" charset="0"/>
                <a:ea typeface="Iosevka" panose="02000509030000000004" pitchFamily="49" charset="0"/>
                <a:cs typeface="Iosevka" panose="02000509030000000004" pitchFamily="49" charset="0"/>
              </a:rPr>
              <a:t>. </a:t>
            </a:r>
            <a:r>
              <a:rPr lang="en-US" b="0" dirty="0" err="1">
                <a:latin typeface="Iosevka" panose="02000509030000000004" pitchFamily="49" charset="0"/>
                <a:ea typeface="Iosevka" panose="02000509030000000004" pitchFamily="49" charset="0"/>
                <a:cs typeface="Iosevka" panose="02000509030000000004" pitchFamily="49" charset="0"/>
              </a:rPr>
              <a:t>foreign_rewrites</a:t>
            </a:r>
            <a:r>
              <a:rPr lang="en-US" b="0" dirty="0">
                <a:latin typeface="Iosevka" panose="02000509030000000004" pitchFamily="49" charset="0"/>
                <a:ea typeface="Iosevka" panose="02000509030000000004" pitchFamily="49" charset="0"/>
                <a:cs typeface="Iosevka" panose="02000509030000000004" pitchFamily="49" charset="0"/>
              </a:rPr>
              <a:t>.</a:t>
            </a:r>
          </a:p>
          <a:p>
            <a:pPr algn="l" defTabSz="457200">
              <a:defRPr sz="2100" b="0" spc="-42">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  props </a:t>
            </a:r>
            <a:r>
              <a:rPr lang="en-US" b="0" dirty="0" err="1">
                <a:latin typeface="Iosevka" panose="02000509030000000004" pitchFamily="49" charset="0"/>
                <a:ea typeface="Iosevka" panose="02000509030000000004" pitchFamily="49" charset="0"/>
                <a:cs typeface="Iosevka" panose="02000509030000000004" pitchFamily="49" charset="0"/>
              </a:rPr>
              <a:t>bind_spec</a:t>
            </a:r>
            <a:r>
              <a:rPr lang="en-US" b="0" dirty="0">
                <a:latin typeface="Iosevka" panose="02000509030000000004" pitchFamily="49" charset="0"/>
                <a:ea typeface="Iosevka" panose="02000509030000000004" pitchFamily="49" charset="0"/>
                <a:cs typeface="Iosevka" panose="02000509030000000004" pitchFamily="49" charset="0"/>
              </a:rPr>
              <a:t>. props </a:t>
            </a:r>
            <a:r>
              <a:rPr lang="en-US" b="0" dirty="0" err="1">
                <a:latin typeface="Iosevka" panose="02000509030000000004" pitchFamily="49" charset="0"/>
                <a:ea typeface="Iosevka" panose="02000509030000000004" pitchFamily="49" charset="0"/>
                <a:cs typeface="Iosevka" panose="02000509030000000004" pitchFamily="49" charset="0"/>
              </a:rPr>
              <a:t>pure_spec</a:t>
            </a:r>
            <a:r>
              <a:rPr lang="en-US" b="0" dirty="0">
                <a:latin typeface="Iosevka" panose="02000509030000000004" pitchFamily="49" charset="0"/>
                <a:ea typeface="Iosevka" panose="02000509030000000004" pitchFamily="49" charset="0"/>
                <a:cs typeface="Iosevka" panose="02000509030000000004" pitchFamily="49" charset="0"/>
              </a:rPr>
              <a:t>. </a:t>
            </a:r>
            <a:r>
              <a:rPr lang="en-US" b="0" dirty="0" err="1">
                <a:latin typeface="Iosevka" panose="02000509030000000004" pitchFamily="49" charset="0"/>
                <a:ea typeface="Iosevka" panose="02000509030000000004" pitchFamily="49" charset="0"/>
                <a:cs typeface="Iosevka" panose="02000509030000000004" pitchFamily="49" charset="0"/>
              </a:rPr>
              <a:t>foreign_rewrites</a:t>
            </a:r>
            <a:r>
              <a:rPr lang="en-US" b="0" dirty="0">
                <a:latin typeface="Iosevka" panose="02000509030000000004" pitchFamily="49" charset="0"/>
                <a:ea typeface="Iosevka" panose="02000509030000000004" pitchFamily="49" charset="0"/>
                <a:cs typeface="Iosevka" panose="02000509030000000004" pitchFamily="49" charset="0"/>
              </a:rPr>
              <a:t>.</a:t>
            </a:r>
          </a:p>
          <a:p>
            <a:pPr algn="l" defTabSz="457200">
              <a:defRPr sz="2100" b="0" spc="-42">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  props </a:t>
            </a:r>
            <a:r>
              <a:rPr lang="en-US" b="0" dirty="0" err="1">
                <a:latin typeface="Iosevka" panose="02000509030000000004" pitchFamily="49" charset="0"/>
                <a:ea typeface="Iosevka" panose="02000509030000000004" pitchFamily="49" charset="0"/>
                <a:cs typeface="Iosevka" panose="02000509030000000004" pitchFamily="49" charset="0"/>
              </a:rPr>
              <a:t>set_spec</a:t>
            </a:r>
            <a:r>
              <a:rPr lang="en-US" b="0" dirty="0">
                <a:latin typeface="Iosevka" panose="02000509030000000004" pitchFamily="49" charset="0"/>
                <a:ea typeface="Iosevka" panose="02000509030000000004" pitchFamily="49" charset="0"/>
                <a:cs typeface="Iosevka" panose="02000509030000000004" pitchFamily="49" charset="0"/>
              </a:rPr>
              <a:t>. props </a:t>
            </a:r>
            <a:r>
              <a:rPr lang="en-US" b="0" dirty="0" err="1">
                <a:latin typeface="Iosevka" panose="02000509030000000004" pitchFamily="49" charset="0"/>
                <a:ea typeface="Iosevka" panose="02000509030000000004" pitchFamily="49" charset="0"/>
                <a:cs typeface="Iosevka" panose="02000509030000000004" pitchFamily="49" charset="0"/>
              </a:rPr>
              <a:t>get_spec</a:t>
            </a:r>
            <a:r>
              <a:rPr lang="en-US" b="0" dirty="0">
                <a:latin typeface="Iosevka" panose="02000509030000000004" pitchFamily="49" charset="0"/>
                <a:ea typeface="Iosevka" panose="02000509030000000004" pitchFamily="49" charset="0"/>
                <a:cs typeface="Iosevka" panose="02000509030000000004" pitchFamily="49" charset="0"/>
              </a:rPr>
              <a:t>. </a:t>
            </a:r>
            <a:r>
              <a:rPr lang="en-US" b="0" dirty="0" err="1">
                <a:latin typeface="Iosevka" panose="02000509030000000004" pitchFamily="49" charset="0"/>
                <a:ea typeface="Iosevka" panose="02000509030000000004" pitchFamily="49" charset="0"/>
                <a:cs typeface="Iosevka" panose="02000509030000000004" pitchFamily="49" charset="0"/>
              </a:rPr>
              <a:t>foreign_rewrites</a:t>
            </a:r>
            <a:r>
              <a:rPr lang="en-US" b="0" dirty="0">
                <a:latin typeface="Iosevka" panose="02000509030000000004" pitchFamily="49" charset="0"/>
                <a:ea typeface="Iosevka" panose="02000509030000000004" pitchFamily="49" charset="0"/>
                <a:cs typeface="Iosevka" panose="02000509030000000004" pitchFamily="49" charset="0"/>
              </a:rPr>
              <a:t>.</a:t>
            </a:r>
          </a:p>
        </p:txBody>
      </p:sp>
    </p:spTree>
    <p:extLst>
      <p:ext uri="{BB962C8B-B14F-4D97-AF65-F5344CB8AC3E}">
        <p14:creationId xmlns:p14="http://schemas.microsoft.com/office/powerpoint/2010/main" val="46253731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E3F14F-25A3-AF6E-AB5B-F5A23C40A865}"/>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93E78F-6C96-CB41-DBDD-92DBAC549B5A}"/>
              </a:ext>
            </a:extLst>
          </p:cNvPr>
          <p:cNvSpPr>
            <a:spLocks noGrp="1"/>
          </p:cNvSpPr>
          <p:nvPr>
            <p:ph type="sldNum" sz="quarter" idx="2"/>
          </p:nvPr>
        </p:nvSpPr>
        <p:spPr/>
        <p:txBody>
          <a:bodyPr/>
          <a:lstStyle/>
          <a:p>
            <a:fld id="{86CB4B4D-7CA3-9044-876B-883B54F8677D}" type="slidenum">
              <a:rPr lang="en-US" smtClean="0"/>
              <a:t>22</a:t>
            </a:fld>
            <a:endParaRPr lang="en-US"/>
          </a:p>
        </p:txBody>
      </p:sp>
      <p:sp>
        <p:nvSpPr>
          <p:cNvPr id="8" name="TextBox 7">
            <a:extLst>
              <a:ext uri="{FF2B5EF4-FFF2-40B4-BE49-F238E27FC236}">
                <a16:creationId xmlns:a16="http://schemas.microsoft.com/office/drawing/2014/main" id="{B8F87759-CCF7-FED1-F855-EB75BE3D9A9E}"/>
              </a:ext>
            </a:extLst>
          </p:cNvPr>
          <p:cNvSpPr txBox="1"/>
          <p:nvPr/>
        </p:nvSpPr>
        <p:spPr>
          <a:xfrm>
            <a:off x="561459" y="929775"/>
            <a:ext cx="12215368" cy="69352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rgbClr val="000000"/>
                </a:solidFill>
                <a:effectLst/>
                <a:uFillTx/>
                <a:latin typeface="Helvetica Neue"/>
                <a:ea typeface="Helvetica Neue"/>
                <a:cs typeface="Helvetica Neue"/>
                <a:sym typeface="Helvetica Neue"/>
              </a:rPr>
              <a:t>Takeaways</a:t>
            </a:r>
          </a:p>
          <a:p>
            <a:pPr marL="0" marR="0" indent="0" algn="l" defTabSz="584200" rtl="0" fontAlgn="auto" latinLnBrk="0" hangingPunct="0">
              <a:lnSpc>
                <a:spcPct val="100000"/>
              </a:lnSpc>
              <a:spcBef>
                <a:spcPts val="0"/>
              </a:spcBef>
              <a:spcAft>
                <a:spcPts val="0"/>
              </a:spcAft>
              <a:buClrTx/>
              <a:buSzTx/>
              <a:buFontTx/>
              <a:buNone/>
              <a:tabLst/>
            </a:pPr>
            <a:endPar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a:p>
            <a:pPr marL="514350" marR="0" indent="-514350" algn="l" defTabSz="584200" rtl="0" fontAlgn="auto" latinLnBrk="0" hangingPunct="0">
              <a:lnSpc>
                <a:spcPct val="100000"/>
              </a:lnSpc>
              <a:spcBef>
                <a:spcPts val="0"/>
              </a:spcBef>
              <a:spcAft>
                <a:spcPts val="0"/>
              </a:spcAft>
              <a:buClrTx/>
              <a:buSzTx/>
              <a:buFont typeface="+mj-lt"/>
              <a:buAutoNum type="arabicPeriod"/>
              <a:tabLst/>
            </a:pPr>
            <a:r>
              <a:rPr lang="en-US" sz="3200"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Since the </a:t>
            </a:r>
            <a:r>
              <a:rPr lang="en-US" sz="32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source language </a:t>
            </a:r>
            <a:r>
              <a:rPr lang="en-US" sz="3200"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and the language of </a:t>
            </a:r>
            <a:r>
              <a:rPr lang="en-US" sz="32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reasoning</a:t>
            </a:r>
            <a:r>
              <a:rPr lang="en-US" sz="3200"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 coincide (Coq), and the </a:t>
            </a:r>
            <a:r>
              <a:rPr lang="en-US" sz="32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target language </a:t>
            </a:r>
            <a:r>
              <a:rPr lang="en-US" sz="3200"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and the language of </a:t>
            </a:r>
            <a:r>
              <a:rPr lang="en-US" sz="32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foreign functions </a:t>
            </a:r>
            <a:r>
              <a:rPr lang="en-US" sz="3200"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coincide (C), we can </a:t>
            </a:r>
            <a:r>
              <a:rPr lang="en-US" sz="3200" dirty="0">
                <a:solidFill>
                  <a:srgbClr val="20B001"/>
                </a:solidFill>
                <a:latin typeface="Helvetica Neue" panose="02000503000000020004" pitchFamily="2" charset="0"/>
                <a:ea typeface="Helvetica Neue" panose="02000503000000020004" pitchFamily="2" charset="0"/>
                <a:cs typeface="Helvetica Neue" panose="02000503000000020004" pitchFamily="2" charset="0"/>
              </a:rPr>
              <a:t>avoid</a:t>
            </a:r>
            <a:r>
              <a:rPr lang="en-US" sz="3200"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 the combined language approach to multi-language semantics.</a:t>
            </a:r>
            <a:br>
              <a:rPr lang="en-US" sz="3200"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br>
            <a:endParaRPr lang="en-US" sz="3200"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endParaRPr>
          </a:p>
          <a:p>
            <a:pPr marL="514350" marR="0" indent="-514350" algn="l" defTabSz="584200" rtl="0" fontAlgn="auto" latinLnBrk="0" hangingPunct="0">
              <a:lnSpc>
                <a:spcPct val="100000"/>
              </a:lnSpc>
              <a:spcBef>
                <a:spcPts val="0"/>
              </a:spcBef>
              <a:spcAft>
                <a:spcPts val="0"/>
              </a:spcAft>
              <a:buClrTx/>
              <a:buSzTx/>
              <a:buFont typeface="+mj-lt"/>
              <a:buAutoNum type="arabicPeriod"/>
              <a:tabLst/>
            </a:pPr>
            <a:r>
              <a:rPr lang="en-US" sz="3200" b="0" dirty="0" err="1">
                <a:solidFill>
                  <a:schemeClr val="tx1"/>
                </a:solidFill>
                <a:latin typeface="Helvetica Neue" panose="02000503000000020004" pitchFamily="2" charset="0"/>
                <a:ea typeface="Helvetica Neue" panose="02000503000000020004" pitchFamily="2" charset="0"/>
                <a:cs typeface="Helvetica Neue" panose="02000503000000020004" pitchFamily="2" charset="0"/>
              </a:rPr>
              <a:t>VeriFFI</a:t>
            </a:r>
            <a:r>
              <a:rPr lang="en-US" sz="3200"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 allows the user to reason </a:t>
            </a:r>
            <a:r>
              <a:rPr lang="en-US" sz="3200" dirty="0">
                <a:solidFill>
                  <a:srgbClr val="20B001"/>
                </a:solidFill>
                <a:latin typeface="Helvetica Neue" panose="02000503000000020004" pitchFamily="2" charset="0"/>
                <a:ea typeface="Helvetica Neue" panose="02000503000000020004" pitchFamily="2" charset="0"/>
                <a:cs typeface="Helvetica Neue" panose="02000503000000020004" pitchFamily="2" charset="0"/>
              </a:rPr>
              <a:t>conventionally</a:t>
            </a:r>
            <a:r>
              <a:rPr lang="en-US" sz="3200"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 in Coq and VST separately and connects these proofs together.</a:t>
            </a:r>
            <a:br>
              <a:rPr lang="en-US" sz="3200"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br>
            <a:endParaRPr kumimoji="0" lang="en-US" sz="3000" b="0" i="0" u="none" strike="noStrike" cap="none" spc="0" normalizeH="0" baseline="0" dirty="0">
              <a:ln>
                <a:noFill/>
              </a:ln>
              <a:solidFill>
                <a:srgbClr val="000000"/>
              </a:solidFill>
              <a:effectLst/>
              <a:uFillTx/>
              <a:latin typeface="Helvetica Neue"/>
              <a:ea typeface="Helvetica Neue"/>
              <a:cs typeface="Helvetica Neue"/>
              <a:sym typeface="Helvetica Neue"/>
            </a:endParaRPr>
          </a:p>
          <a:p>
            <a:pPr marL="514350" marR="0" indent="-514350" algn="l" defTabSz="584200" rtl="0" fontAlgn="auto" latinLnBrk="0" hangingPunct="0">
              <a:lnSpc>
                <a:spcPct val="100000"/>
              </a:lnSpc>
              <a:spcBef>
                <a:spcPts val="0"/>
              </a:spcBef>
              <a:spcAft>
                <a:spcPts val="0"/>
              </a:spcAft>
              <a:buClrTx/>
              <a:buSzTx/>
              <a:buFont typeface="+mj-lt"/>
              <a:buAutoNum type="arabicPeriod"/>
              <a:tabLst/>
            </a:pPr>
            <a:r>
              <a:rPr lang="en-US" sz="3200"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By making the </a:t>
            </a:r>
            <a:r>
              <a:rPr lang="en-US" sz="32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describer</a:t>
            </a:r>
            <a:r>
              <a:rPr lang="en-US" sz="3200"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 and </a:t>
            </a:r>
            <a:r>
              <a:rPr lang="en-US" sz="3200" dirty="0" err="1">
                <a:solidFill>
                  <a:schemeClr val="tx1"/>
                </a:solidFill>
                <a:latin typeface="Helvetica Neue" panose="02000503000000020004" pitchFamily="2" charset="0"/>
                <a:ea typeface="Helvetica Neue" panose="02000503000000020004" pitchFamily="2" charset="0"/>
                <a:cs typeface="Helvetica Neue" panose="02000503000000020004" pitchFamily="2" charset="0"/>
              </a:rPr>
              <a:t>describee</a:t>
            </a:r>
            <a:r>
              <a:rPr lang="en-US" sz="3200"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 </a:t>
            </a:r>
            <a:br>
              <a:rPr lang="en-US" sz="3200"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br>
            <a:r>
              <a:rPr lang="en-US" sz="3200"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the same language (Coq), and using HOAS, </a:t>
            </a:r>
            <a:br>
              <a:rPr lang="en-US" sz="3200"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br>
            <a:r>
              <a:rPr lang="en-US" sz="3200"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we can handle dependent types and</a:t>
            </a:r>
            <a:br>
              <a:rPr lang="en-US" sz="3200"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br>
            <a:r>
              <a:rPr lang="en-US" sz="3200"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annotate each component in a </a:t>
            </a:r>
            <a:r>
              <a:rPr lang="en-US" sz="3200" dirty="0">
                <a:solidFill>
                  <a:srgbClr val="20B001"/>
                </a:solidFill>
                <a:latin typeface="Helvetica Neue" panose="02000503000000020004" pitchFamily="2" charset="0"/>
                <a:ea typeface="Helvetica Neue" panose="02000503000000020004" pitchFamily="2" charset="0"/>
                <a:cs typeface="Helvetica Neue" panose="02000503000000020004" pitchFamily="2" charset="0"/>
              </a:rPr>
              <a:t>concise</a:t>
            </a:r>
            <a:r>
              <a:rPr lang="en-US" sz="3200"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 and </a:t>
            </a:r>
            <a:r>
              <a:rPr lang="en-US" sz="3200" dirty="0">
                <a:solidFill>
                  <a:srgbClr val="20B001"/>
                </a:solidFill>
                <a:latin typeface="Helvetica Neue" panose="02000503000000020004" pitchFamily="2" charset="0"/>
                <a:ea typeface="Helvetica Neue" panose="02000503000000020004" pitchFamily="2" charset="0"/>
                <a:cs typeface="Helvetica Neue" panose="02000503000000020004" pitchFamily="2" charset="0"/>
              </a:rPr>
              <a:t>type-safe </a:t>
            </a:r>
            <a:r>
              <a:rPr lang="en-US" sz="3200" b="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way.</a:t>
            </a:r>
            <a:endParaRPr kumimoji="0" lang="en-US" sz="30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408694900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BF009B-B0C6-D814-14F7-3472832C1584}"/>
              </a:ext>
            </a:extLst>
          </p:cNvPr>
          <p:cNvSpPr>
            <a:spLocks noGrp="1"/>
          </p:cNvSpPr>
          <p:nvPr>
            <p:ph type="sldNum" sz="quarter" idx="2"/>
          </p:nvPr>
        </p:nvSpPr>
        <p:spPr/>
        <p:txBody>
          <a:bodyPr/>
          <a:lstStyle/>
          <a:p>
            <a:fld id="{86CB4B4D-7CA3-9044-876B-883B54F8677D}" type="slidenum">
              <a:rPr lang="en-US" smtClean="0"/>
              <a:t>23</a:t>
            </a:fld>
            <a:endParaRPr lang="en-US"/>
          </a:p>
        </p:txBody>
      </p:sp>
      <p:sp>
        <p:nvSpPr>
          <p:cNvPr id="8" name="TextBox 7">
            <a:extLst>
              <a:ext uri="{FF2B5EF4-FFF2-40B4-BE49-F238E27FC236}">
                <a16:creationId xmlns:a16="http://schemas.microsoft.com/office/drawing/2014/main" id="{AE6A7D25-74AD-519C-B9FE-0032E6873C20}"/>
              </a:ext>
            </a:extLst>
          </p:cNvPr>
          <p:cNvSpPr txBox="1"/>
          <p:nvPr/>
        </p:nvSpPr>
        <p:spPr>
          <a:xfrm>
            <a:off x="561459" y="929775"/>
            <a:ext cx="12215368" cy="74892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rPr>
              <a:t>See our paper </a:t>
            </a:r>
            <a:br>
              <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rPr>
            </a:br>
            <a:r>
              <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rPr>
              <a:t>“A Verified Foreign Function Interface between Coq and C” for</a:t>
            </a:r>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a:ea typeface="Helvetica Neue"/>
                <a:cs typeface="Helvetica Neue"/>
                <a:sym typeface="Helvetica Neue"/>
              </a:rPr>
              <a:t>how exactly are the VST specifications are computed</a:t>
            </a:r>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a:ea typeface="Helvetica Neue"/>
                <a:cs typeface="Helvetica Neue"/>
                <a:sym typeface="Helvetica Neue"/>
              </a:rPr>
              <a:t>generated glue code, and its VST specifications</a:t>
            </a:r>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a:ea typeface="Helvetica Neue"/>
                <a:cs typeface="Helvetica Neue"/>
                <a:sym typeface="Helvetica Neue"/>
              </a:rPr>
              <a:t>more examples, such as</a:t>
            </a:r>
            <a:br>
              <a:rPr kumimoji="0" lang="en-US" sz="3000" b="0" i="0" u="none" strike="noStrike" cap="none" spc="0" normalizeH="0" baseline="0" dirty="0">
                <a:ln>
                  <a:noFill/>
                </a:ln>
                <a:solidFill>
                  <a:srgbClr val="000000"/>
                </a:solidFill>
                <a:effectLst/>
                <a:uFillTx/>
                <a:latin typeface="Helvetica Neue"/>
                <a:ea typeface="Helvetica Neue"/>
                <a:cs typeface="Helvetica Neue"/>
                <a:sym typeface="Helvetica Neue"/>
              </a:rPr>
            </a:br>
            <a:r>
              <a:rPr kumimoji="0" lang="en-US" sz="3000" b="0" i="0" u="none" strike="noStrike" cap="none" spc="0" normalizeH="0" baseline="0" dirty="0">
                <a:ln>
                  <a:noFill/>
                </a:ln>
                <a:solidFill>
                  <a:srgbClr val="000000"/>
                </a:solidFill>
                <a:effectLst/>
                <a:uFillTx/>
                <a:latin typeface="Helvetica Neue"/>
                <a:ea typeface="Helvetica Neue"/>
                <a:cs typeface="Helvetica Neue"/>
                <a:sym typeface="Helvetica Neue"/>
              </a:rPr>
              <a:t>-  primitive </a:t>
            </a:r>
            <a:r>
              <a:rPr kumimoji="0" lang="en-US" sz="3000" b="0" i="0" u="none" strike="noStrike" cap="none" spc="0" normalizeH="0" baseline="0" dirty="0" err="1">
                <a:ln>
                  <a:noFill/>
                </a:ln>
                <a:solidFill>
                  <a:srgbClr val="000000"/>
                </a:solidFill>
                <a:effectLst/>
                <a:uFillTx/>
                <a:latin typeface="Helvetica Neue"/>
                <a:ea typeface="Helvetica Neue"/>
                <a:cs typeface="Helvetica Neue"/>
                <a:sym typeface="Helvetica Neue"/>
              </a:rPr>
              <a:t>bytestrings</a:t>
            </a:r>
            <a:r>
              <a:rPr kumimoji="0" lang="en-US" sz="3000" b="0" i="0" u="none" strike="noStrike" cap="none" spc="0" normalizeH="0" baseline="0" dirty="0">
                <a:ln>
                  <a:noFill/>
                </a:ln>
                <a:solidFill>
                  <a:srgbClr val="000000"/>
                </a:solidFill>
                <a:effectLst/>
                <a:uFillTx/>
                <a:latin typeface="Helvetica Neue"/>
                <a:ea typeface="Helvetica Neue"/>
                <a:cs typeface="Helvetica Neue"/>
                <a:sym typeface="Helvetica Neue"/>
              </a:rPr>
              <a:t> and the correctness proofs of their operations</a:t>
            </a:r>
            <a:br>
              <a:rPr kumimoji="0" lang="en-US" sz="3000" b="0" i="0" u="none" strike="noStrike" cap="none" spc="0" normalizeH="0" baseline="0" dirty="0">
                <a:ln>
                  <a:noFill/>
                </a:ln>
                <a:solidFill>
                  <a:srgbClr val="000000"/>
                </a:solidFill>
                <a:effectLst/>
                <a:uFillTx/>
                <a:latin typeface="Helvetica Neue"/>
                <a:ea typeface="Helvetica Neue"/>
                <a:cs typeface="Helvetica Neue"/>
                <a:sym typeface="Helvetica Neue"/>
              </a:rPr>
            </a:br>
            <a:r>
              <a:rPr kumimoji="0" lang="en-US" sz="3000" b="0" i="0" u="none" strike="noStrike" cap="none" spc="0" normalizeH="0" baseline="0" dirty="0">
                <a:ln>
                  <a:noFill/>
                </a:ln>
                <a:solidFill>
                  <a:srgbClr val="000000"/>
                </a:solidFill>
                <a:effectLst/>
                <a:uFillTx/>
                <a:latin typeface="Helvetica Neue"/>
                <a:ea typeface="Helvetica Neue"/>
                <a:cs typeface="Helvetica Neue"/>
                <a:sym typeface="Helvetica Neue"/>
              </a:rPr>
              <a:t>-  I/O and mutable arrays</a:t>
            </a:r>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a:p>
            <a:pPr marL="0" marR="0" indent="0" algn="l" defTabSz="584200" rtl="0" fontAlgn="auto" latinLnBrk="0" hangingPunct="0">
              <a:lnSpc>
                <a:spcPct val="100000"/>
              </a:lnSpc>
              <a:spcBef>
                <a:spcPts val="0"/>
              </a:spcBef>
              <a:spcAft>
                <a:spcPts val="0"/>
              </a:spcAft>
              <a:buClrTx/>
              <a:buSzTx/>
              <a:buFontTx/>
              <a:buNone/>
              <a:tabLst/>
            </a:pPr>
            <a:r>
              <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rPr>
              <a:t>See my dissertation </a:t>
            </a:r>
            <a:br>
              <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rPr>
            </a:br>
            <a:r>
              <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rPr>
              <a:t>“Foreign Function Verification Through Metaprogramming” for</a:t>
            </a:r>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a:ea typeface="Helvetica Neue"/>
                <a:cs typeface="Helvetica Neue"/>
                <a:sym typeface="Helvetica Neue"/>
              </a:rPr>
              <a:t>the metaprogramming details</a:t>
            </a:r>
          </a:p>
          <a:p>
            <a:pPr marR="0" algn="l" defTabSz="584200" rtl="0" fontAlgn="auto" latinLnBrk="0" hangingPunct="0">
              <a:lnSpc>
                <a:spcPct val="100000"/>
              </a:lnSpc>
              <a:spcBef>
                <a:spcPts val="0"/>
              </a:spcBef>
              <a:spcAft>
                <a:spcPts val="0"/>
              </a:spcAft>
              <a:buClrTx/>
              <a:buSzTx/>
              <a:tabLst/>
            </a:pPr>
            <a:endParaRPr lang="en-US" sz="3000" b="0" dirty="0"/>
          </a:p>
          <a:p>
            <a:pPr marR="0" algn="l" defTabSz="584200" rtl="0" fontAlgn="auto" latinLnBrk="0" hangingPunct="0">
              <a:lnSpc>
                <a:spcPct val="100000"/>
              </a:lnSpc>
              <a:spcBef>
                <a:spcPts val="0"/>
              </a:spcBef>
              <a:spcAft>
                <a:spcPts val="0"/>
              </a:spcAft>
              <a:buClrTx/>
              <a:buSzTx/>
              <a:tabLst/>
            </a:pPr>
            <a:r>
              <a:rPr kumimoji="0" lang="en-US" sz="3000" i="0" u="none" strike="noStrike" cap="none" spc="0" normalizeH="0" baseline="0" dirty="0">
                <a:ln>
                  <a:noFill/>
                </a:ln>
                <a:solidFill>
                  <a:srgbClr val="000000"/>
                </a:solidFill>
                <a:effectLst/>
                <a:uFillTx/>
                <a:latin typeface="Helvetica Neue"/>
                <a:ea typeface="Helvetica Neue"/>
                <a:cs typeface="Helvetica Neue"/>
                <a:sym typeface="Helvetica Neue"/>
              </a:rPr>
              <a:t>Future work / work in progress</a:t>
            </a:r>
            <a:endParaRPr kumimoji="0" lang="en-US" sz="3000" b="0" i="0" u="none" strike="noStrike" cap="none" spc="0" normalizeH="0" baseline="0" dirty="0">
              <a:ln>
                <a:noFill/>
              </a:ln>
              <a:solidFill>
                <a:srgbClr val="000000"/>
              </a:solidFill>
              <a:effectLst/>
              <a:uFillTx/>
              <a:latin typeface="Helvetica Neue"/>
              <a:ea typeface="Helvetica Neue"/>
              <a:cs typeface="Helvetica Neue"/>
              <a:sym typeface="Helvetica Neue"/>
            </a:endParaRPr>
          </a:p>
          <a:p>
            <a:pPr marL="457200" marR="0" indent="-45720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a:ea typeface="Helvetica Neue"/>
                <a:cs typeface="Helvetica Neue"/>
                <a:sym typeface="Helvetica Neue"/>
              </a:rPr>
              <a:t>End-to-end compiler correctness proof of </a:t>
            </a:r>
            <a:r>
              <a:rPr kumimoji="0" lang="en-US" sz="3000" b="0" i="0" u="none" strike="noStrike" cap="none" spc="0" normalizeH="0" baseline="0" dirty="0" err="1">
                <a:ln>
                  <a:noFill/>
                </a:ln>
                <a:solidFill>
                  <a:srgbClr val="000000"/>
                </a:solidFill>
                <a:effectLst/>
                <a:uFillTx/>
                <a:latin typeface="Helvetica Neue"/>
                <a:ea typeface="Helvetica Neue"/>
                <a:cs typeface="Helvetica Neue"/>
                <a:sym typeface="Helvetica Neue"/>
              </a:rPr>
              <a:t>CertiCoq</a:t>
            </a:r>
            <a:br>
              <a:rPr kumimoji="0" lang="en-US" sz="3000" b="0" i="0" u="none" strike="noStrike" cap="none" spc="0" normalizeH="0" baseline="0" dirty="0">
                <a:ln>
                  <a:noFill/>
                </a:ln>
                <a:solidFill>
                  <a:srgbClr val="000000"/>
                </a:solidFill>
                <a:effectLst/>
                <a:uFillTx/>
                <a:latin typeface="Helvetica Neue"/>
                <a:ea typeface="Helvetica Neue"/>
                <a:cs typeface="Helvetica Neue"/>
                <a:sym typeface="Helvetica Neue"/>
              </a:rPr>
            </a:br>
            <a:r>
              <a:rPr kumimoji="0" lang="en-US" sz="3000" b="0" i="0" u="none" strike="noStrike" cap="none" spc="0" normalizeH="0" baseline="0" dirty="0">
                <a:ln>
                  <a:noFill/>
                </a:ln>
                <a:solidFill>
                  <a:srgbClr val="000000"/>
                </a:solidFill>
                <a:effectLst/>
                <a:uFillTx/>
                <a:latin typeface="Helvetica Neue"/>
                <a:ea typeface="Helvetica Neue"/>
                <a:cs typeface="Helvetica Neue"/>
                <a:sym typeface="Helvetica Neue"/>
              </a:rPr>
              <a:t>for open programs, and how it connects to VST</a:t>
            </a:r>
          </a:p>
          <a:p>
            <a:pPr marL="457200" marR="0" indent="-45720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a:ea typeface="Helvetica Neue"/>
                <a:cs typeface="Helvetica Neue"/>
                <a:sym typeface="Helvetica Neue"/>
              </a:rPr>
              <a:t>VST correctness proofs for I/O and mutable arrays operations</a:t>
            </a:r>
          </a:p>
        </p:txBody>
      </p:sp>
    </p:spTree>
    <p:extLst>
      <p:ext uri="{BB962C8B-B14F-4D97-AF65-F5344CB8AC3E}">
        <p14:creationId xmlns:p14="http://schemas.microsoft.com/office/powerpoint/2010/main" val="3407848628"/>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55FBBF-8636-B677-C004-43E071828279}"/>
            </a:ext>
          </a:extLst>
        </p:cNvPr>
        <p:cNvGrpSpPr/>
        <p:nvPr/>
      </p:nvGrpSpPr>
      <p:grpSpPr>
        <a:xfrm>
          <a:off x="0" y="0"/>
          <a:ext cx="0" cy="0"/>
          <a:chOff x="0" y="0"/>
          <a:chExt cx="0" cy="0"/>
        </a:xfrm>
      </p:grpSpPr>
      <p:graphicFrame>
        <p:nvGraphicFramePr>
          <p:cNvPr id="34" name="Table 33">
            <a:extLst>
              <a:ext uri="{FF2B5EF4-FFF2-40B4-BE49-F238E27FC236}">
                <a16:creationId xmlns:a16="http://schemas.microsoft.com/office/drawing/2014/main" id="{CC1CAEBA-C6ED-4EA8-0AA0-74BE167D0F08}"/>
              </a:ext>
            </a:extLst>
          </p:cNvPr>
          <p:cNvGraphicFramePr>
            <a:graphicFrameLocks/>
          </p:cNvGraphicFramePr>
          <p:nvPr/>
        </p:nvGraphicFramePr>
        <p:xfrm>
          <a:off x="81673" y="1293530"/>
          <a:ext cx="12834679" cy="7647269"/>
        </p:xfrm>
        <a:graphic>
          <a:graphicData uri="http://schemas.openxmlformats.org/drawingml/2006/table">
            <a:tbl>
              <a:tblPr firstRow="1" bandRow="1">
                <a:tableStyleId>{5940675A-B579-460E-94D1-54222C63F5DA}</a:tableStyleId>
              </a:tblPr>
              <a:tblGrid>
                <a:gridCol w="1924927">
                  <a:extLst>
                    <a:ext uri="{9D8B030D-6E8A-4147-A177-3AD203B41FA5}">
                      <a16:colId xmlns:a16="http://schemas.microsoft.com/office/drawing/2014/main" val="3870445674"/>
                    </a:ext>
                  </a:extLst>
                </a:gridCol>
                <a:gridCol w="1778000">
                  <a:extLst>
                    <a:ext uri="{9D8B030D-6E8A-4147-A177-3AD203B41FA5}">
                      <a16:colId xmlns:a16="http://schemas.microsoft.com/office/drawing/2014/main" val="3055046810"/>
                    </a:ext>
                  </a:extLst>
                </a:gridCol>
                <a:gridCol w="1968500">
                  <a:extLst>
                    <a:ext uri="{9D8B030D-6E8A-4147-A177-3AD203B41FA5}">
                      <a16:colId xmlns:a16="http://schemas.microsoft.com/office/drawing/2014/main" val="335696654"/>
                    </a:ext>
                  </a:extLst>
                </a:gridCol>
                <a:gridCol w="2222500">
                  <a:extLst>
                    <a:ext uri="{9D8B030D-6E8A-4147-A177-3AD203B41FA5}">
                      <a16:colId xmlns:a16="http://schemas.microsoft.com/office/drawing/2014/main" val="3090155448"/>
                    </a:ext>
                  </a:extLst>
                </a:gridCol>
                <a:gridCol w="2730500">
                  <a:extLst>
                    <a:ext uri="{9D8B030D-6E8A-4147-A177-3AD203B41FA5}">
                      <a16:colId xmlns:a16="http://schemas.microsoft.com/office/drawing/2014/main" val="2154343992"/>
                    </a:ext>
                  </a:extLst>
                </a:gridCol>
                <a:gridCol w="2210252">
                  <a:extLst>
                    <a:ext uri="{9D8B030D-6E8A-4147-A177-3AD203B41FA5}">
                      <a16:colId xmlns:a16="http://schemas.microsoft.com/office/drawing/2014/main" val="118163297"/>
                    </a:ext>
                  </a:extLst>
                </a:gridCol>
              </a:tblGrid>
              <a:tr h="1218021">
                <a:tc>
                  <a:txBody>
                    <a:bodyPr/>
                    <a:lstStyle/>
                    <a:p>
                      <a:pPr algn="ctr"/>
                      <a:endParaRPr lang="en-US" sz="2800" dirty="0"/>
                    </a:p>
                  </a:txBody>
                  <a:tcPr anchor="ctr">
                    <a:solidFill>
                      <a:srgbClr val="FEEFBF"/>
                    </a:solidFill>
                  </a:tcPr>
                </a:tc>
                <a:tc>
                  <a:txBody>
                    <a:bodyPr/>
                    <a:lstStyle/>
                    <a:p>
                      <a:pPr algn="ctr"/>
                      <a:r>
                        <a:rPr lang="en-US" sz="2800" dirty="0" err="1"/>
                        <a:t>Œuf</a:t>
                      </a:r>
                      <a:br>
                        <a:rPr lang="en-US" sz="2800" dirty="0"/>
                      </a:br>
                      <a:r>
                        <a:rPr lang="en-US" sz="1600" dirty="0"/>
                        <a:t>(2018)</a:t>
                      </a:r>
                    </a:p>
                  </a:txBody>
                  <a:tcPr anchor="ctr">
                    <a:solidFill>
                      <a:srgbClr val="FEEFBF"/>
                    </a:solidFill>
                  </a:tcPr>
                </a:tc>
                <a:tc>
                  <a:txBody>
                    <a:bodyPr/>
                    <a:lstStyle/>
                    <a:p>
                      <a:pPr algn="ctr"/>
                      <a:r>
                        <a:rPr lang="en-US" sz="2800" dirty="0"/>
                        <a:t>Cogent</a:t>
                      </a:r>
                      <a:br>
                        <a:rPr lang="en-US" sz="2800" dirty="0"/>
                      </a:br>
                      <a:r>
                        <a:rPr lang="en-US" sz="1600" dirty="0"/>
                        <a:t>(2016-2022)</a:t>
                      </a:r>
                    </a:p>
                  </a:txBody>
                  <a:tcPr anchor="ctr">
                    <a:solidFill>
                      <a:srgbClr val="FEEFBF"/>
                    </a:solidFill>
                  </a:tcPr>
                </a:tc>
                <a:tc>
                  <a:txBody>
                    <a:bodyPr/>
                    <a:lstStyle/>
                    <a:p>
                      <a:pPr algn="ctr"/>
                      <a:r>
                        <a:rPr lang="en-US" sz="2800" dirty="0" err="1"/>
                        <a:t>CakeML</a:t>
                      </a:r>
                      <a:br>
                        <a:rPr lang="en-US" sz="2800" dirty="0"/>
                      </a:br>
                      <a:r>
                        <a:rPr lang="en-US" sz="1600" dirty="0"/>
                        <a:t>(2014-2019)</a:t>
                      </a:r>
                    </a:p>
                  </a:txBody>
                  <a:tcPr anchor="ctr">
                    <a:solidFill>
                      <a:srgbClr val="FEEFBF"/>
                    </a:solidFill>
                  </a:tcPr>
                </a:tc>
                <a:tc>
                  <a:txBody>
                    <a:bodyPr/>
                    <a:lstStyle/>
                    <a:p>
                      <a:pPr algn="ctr"/>
                      <a:r>
                        <a:rPr lang="en-US" sz="2800" dirty="0"/>
                        <a:t>Melocoton</a:t>
                      </a:r>
                      <a:br>
                        <a:rPr lang="en-US" sz="2800" dirty="0"/>
                      </a:br>
                      <a:r>
                        <a:rPr lang="en-US" sz="1600" dirty="0"/>
                        <a:t>(2023)</a:t>
                      </a:r>
                    </a:p>
                  </a:txBody>
                  <a:tcPr anchor="ctr">
                    <a:solidFill>
                      <a:srgbClr val="FEEFBF"/>
                    </a:solidFill>
                  </a:tcPr>
                </a:tc>
                <a:tc>
                  <a:txBody>
                    <a:bodyPr/>
                    <a:lstStyle/>
                    <a:p>
                      <a:pPr algn="ctr"/>
                      <a:r>
                        <a:rPr lang="en-US" sz="2800" dirty="0" err="1"/>
                        <a:t>VeriFFI</a:t>
                      </a:r>
                      <a:br>
                        <a:rPr lang="en-US" sz="2800" dirty="0"/>
                      </a:br>
                      <a:r>
                        <a:rPr lang="en-US" sz="1600" dirty="0"/>
                        <a:t>(2017-2024)</a:t>
                      </a:r>
                    </a:p>
                  </a:txBody>
                  <a:tcPr anchor="ctr">
                    <a:solidFill>
                      <a:srgbClr val="FEEFBF"/>
                    </a:solidFill>
                  </a:tcPr>
                </a:tc>
                <a:extLst>
                  <a:ext uri="{0D108BD9-81ED-4DB2-BD59-A6C34878D82A}">
                    <a16:rowId xmlns:a16="http://schemas.microsoft.com/office/drawing/2014/main" val="357756570"/>
                  </a:ext>
                </a:extLst>
              </a:tr>
              <a:tr h="1218021">
                <a:tc>
                  <a:txBody>
                    <a:bodyPr/>
                    <a:lstStyle/>
                    <a:p>
                      <a:pPr algn="ctr"/>
                      <a:r>
                        <a:rPr lang="en-US" sz="2500" dirty="0"/>
                        <a:t>project</a:t>
                      </a:r>
                    </a:p>
                  </a:txBody>
                  <a:tcPr anchor="ctr">
                    <a:solidFill>
                      <a:srgbClr val="FEEFBF"/>
                    </a:solidFill>
                  </a:tcP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verified compiler</a:t>
                      </a:r>
                    </a:p>
                  </a:txBody>
                  <a:tcPr anchor="ctr"/>
                </a:tc>
                <a:tc>
                  <a:txBody>
                    <a:bodyPr/>
                    <a:lstStyle/>
                    <a:p>
                      <a:pPr algn="ctr"/>
                      <a:r>
                        <a:rPr lang="en-US" sz="2100" b="0" i="1" dirty="0">
                          <a:latin typeface="Helvetica Neue" panose="02000503000000020004" pitchFamily="2" charset="0"/>
                          <a:ea typeface="Helvetica Neue" panose="02000503000000020004" pitchFamily="2" charset="0"/>
                          <a:cs typeface="Helvetica Neue" panose="02000503000000020004" pitchFamily="2" charset="0"/>
                        </a:rPr>
                        <a:t>certifying</a:t>
                      </a:r>
                      <a:r>
                        <a:rPr lang="en-US" sz="2100" b="0" i="0" dirty="0">
                          <a:latin typeface="Helvetica Neue" panose="02000503000000020004" pitchFamily="2" charset="0"/>
                          <a:ea typeface="Helvetica Neue" panose="02000503000000020004" pitchFamily="2" charset="0"/>
                          <a:cs typeface="Helvetica Neue" panose="02000503000000020004" pitchFamily="2" charset="0"/>
                        </a:rPr>
                        <a:t> compiler </a:t>
                      </a:r>
                      <a:br>
                        <a:rPr lang="en-US" sz="2100" b="0" i="0" dirty="0">
                          <a:latin typeface="Helvetica Neue" panose="02000503000000020004" pitchFamily="2" charset="0"/>
                          <a:ea typeface="Helvetica Neue" panose="02000503000000020004" pitchFamily="2" charset="0"/>
                          <a:cs typeface="Helvetica Neue" panose="02000503000000020004" pitchFamily="2" charset="0"/>
                        </a:rPr>
                      </a:br>
                      <a:r>
                        <a:rPr lang="en-US" sz="2100" b="0" i="0" dirty="0">
                          <a:latin typeface="Helvetica Neue" panose="02000503000000020004" pitchFamily="2" charset="0"/>
                          <a:ea typeface="Helvetica Neue" panose="02000503000000020004" pitchFamily="2" charset="0"/>
                          <a:cs typeface="Helvetica Neue" panose="02000503000000020004" pitchFamily="2" charset="0"/>
                        </a:rPr>
                        <a:t>+ verifiable FFI</a:t>
                      </a:r>
                    </a:p>
                  </a:txBody>
                  <a:tcPr anchor="ct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US" sz="2100" b="0" i="0" dirty="0">
                          <a:latin typeface="Helvetica Neue" panose="02000503000000020004" pitchFamily="2" charset="0"/>
                          <a:ea typeface="Helvetica Neue" panose="02000503000000020004" pitchFamily="2" charset="0"/>
                          <a:cs typeface="Helvetica Neue" panose="02000503000000020004" pitchFamily="2" charset="0"/>
                        </a:rPr>
                        <a:t>verified compiler + FFI</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verifiable FFI</a:t>
                      </a:r>
                    </a:p>
                  </a:txBody>
                  <a:tcPr anchor="ct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US" sz="2100" b="0" i="0" dirty="0">
                          <a:latin typeface="Helvetica Neue" panose="02000503000000020004" pitchFamily="2" charset="0"/>
                          <a:ea typeface="Helvetica Neue" panose="02000503000000020004" pitchFamily="2" charset="0"/>
                          <a:cs typeface="Helvetica Neue" panose="02000503000000020004" pitchFamily="2" charset="0"/>
                        </a:rPr>
                        <a:t>verified compiler + verifiable FFI</a:t>
                      </a:r>
                    </a:p>
                  </a:txBody>
                  <a:tcPr anchor="ctr"/>
                </a:tc>
                <a:extLst>
                  <a:ext uri="{0D108BD9-81ED-4DB2-BD59-A6C34878D82A}">
                    <a16:rowId xmlns:a16="http://schemas.microsoft.com/office/drawing/2014/main" val="215353607"/>
                  </a:ext>
                </a:extLst>
              </a:tr>
              <a:tr h="1218021">
                <a:tc>
                  <a:txBody>
                    <a:bodyPr/>
                    <a:lstStyle/>
                    <a:p>
                      <a:pPr algn="ctr"/>
                      <a:r>
                        <a:rPr lang="en-US" sz="2500" dirty="0"/>
                        <a:t>language pair</a:t>
                      </a:r>
                    </a:p>
                  </a:txBody>
                  <a:tcPr anchor="ctr">
                    <a:solidFill>
                      <a:srgbClr val="FEEFBF"/>
                    </a:solidFill>
                  </a:tcP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subset of Coq and C</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Cogent </a:t>
                      </a:r>
                      <a:br>
                        <a:rPr lang="en-US" sz="2100" b="0" i="0" dirty="0">
                          <a:latin typeface="Helvetica Neue" panose="02000503000000020004" pitchFamily="2" charset="0"/>
                          <a:ea typeface="Helvetica Neue" panose="02000503000000020004" pitchFamily="2" charset="0"/>
                          <a:cs typeface="Helvetica Neue" panose="02000503000000020004" pitchFamily="2" charset="0"/>
                        </a:rPr>
                      </a:br>
                      <a:r>
                        <a:rPr lang="en-US" sz="2100" b="0" i="0" dirty="0">
                          <a:latin typeface="Helvetica Neue" panose="02000503000000020004" pitchFamily="2" charset="0"/>
                          <a:ea typeface="Helvetica Neue" panose="02000503000000020004" pitchFamily="2" charset="0"/>
                          <a:cs typeface="Helvetica Neue" panose="02000503000000020004" pitchFamily="2" charset="0"/>
                        </a:rPr>
                        <a:t>and C</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ML and C</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toy subset of OCaml </a:t>
                      </a:r>
                      <a:br>
                        <a:rPr lang="en-US" sz="2100" b="0" i="0" dirty="0">
                          <a:latin typeface="Helvetica Neue" panose="02000503000000020004" pitchFamily="2" charset="0"/>
                          <a:ea typeface="Helvetica Neue" panose="02000503000000020004" pitchFamily="2" charset="0"/>
                          <a:cs typeface="Helvetica Neue" panose="02000503000000020004" pitchFamily="2" charset="0"/>
                        </a:rPr>
                      </a:br>
                      <a:r>
                        <a:rPr lang="en-US" sz="2100" b="0" i="0" dirty="0">
                          <a:latin typeface="Helvetica Neue" panose="02000503000000020004" pitchFamily="2" charset="0"/>
                          <a:ea typeface="Helvetica Neue" panose="02000503000000020004" pitchFamily="2" charset="0"/>
                          <a:cs typeface="Helvetica Neue" panose="02000503000000020004" pitchFamily="2" charset="0"/>
                        </a:rPr>
                        <a:t>and toy subset of C</a:t>
                      </a:r>
                    </a:p>
                  </a:txBody>
                  <a:tcPr anchor="ct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US" sz="2100" b="0" i="0" dirty="0">
                          <a:latin typeface="Helvetica Neue" panose="02000503000000020004" pitchFamily="2" charset="0"/>
                          <a:ea typeface="Helvetica Neue" panose="02000503000000020004" pitchFamily="2" charset="0"/>
                          <a:cs typeface="Helvetica Neue" panose="02000503000000020004" pitchFamily="2" charset="0"/>
                        </a:rPr>
                        <a:t>Coq and </a:t>
                      </a:r>
                      <a:r>
                        <a:rPr lang="en-US" sz="2100" b="0" i="0" dirty="0" err="1">
                          <a:latin typeface="Helvetica Neue" panose="02000503000000020004" pitchFamily="2" charset="0"/>
                          <a:ea typeface="Helvetica Neue" panose="02000503000000020004" pitchFamily="2" charset="0"/>
                          <a:cs typeface="Helvetica Neue" panose="02000503000000020004" pitchFamily="2" charset="0"/>
                        </a:rPr>
                        <a:t>CompCert</a:t>
                      </a:r>
                      <a:r>
                        <a:rPr lang="en-US" sz="2100" b="0" i="0" dirty="0">
                          <a:latin typeface="Helvetica Neue" panose="02000503000000020004" pitchFamily="2" charset="0"/>
                          <a:ea typeface="Helvetica Neue" panose="02000503000000020004" pitchFamily="2" charset="0"/>
                          <a:cs typeface="Helvetica Neue" panose="02000503000000020004" pitchFamily="2" charset="0"/>
                        </a:rPr>
                        <a:t> C</a:t>
                      </a:r>
                    </a:p>
                  </a:txBody>
                  <a:tcPr anchor="ctr"/>
                </a:tc>
                <a:extLst>
                  <a:ext uri="{0D108BD9-81ED-4DB2-BD59-A6C34878D82A}">
                    <a16:rowId xmlns:a16="http://schemas.microsoft.com/office/drawing/2014/main" val="3894744702"/>
                  </a:ext>
                </a:extLst>
              </a:tr>
              <a:tr h="1218021">
                <a:tc>
                  <a:txBody>
                    <a:bodyPr/>
                    <a:lstStyle/>
                    <a:p>
                      <a:pPr algn="ctr"/>
                      <a:r>
                        <a:rPr lang="en-US" sz="2500" dirty="0"/>
                        <a:t>FFI aims for</a:t>
                      </a:r>
                    </a:p>
                  </a:txBody>
                  <a:tcPr anchor="ctr">
                    <a:solidFill>
                      <a:srgbClr val="FEEFBF"/>
                    </a:solidFill>
                  </a:tcP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safety</a:t>
                      </a:r>
                    </a:p>
                  </a:txBody>
                  <a:tcPr anchor="ct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US" sz="2100" b="0" i="0" dirty="0">
                          <a:latin typeface="Helvetica Neue" panose="02000503000000020004" pitchFamily="2" charset="0"/>
                          <a:ea typeface="Helvetica Neue" panose="02000503000000020004" pitchFamily="2" charset="0"/>
                          <a:cs typeface="Helvetica Neue" panose="02000503000000020004" pitchFamily="2" charset="0"/>
                        </a:rPr>
                        <a:t>correctness</a:t>
                      </a:r>
                      <a:br>
                        <a:rPr lang="en-US" sz="2100" b="0" i="0" dirty="0">
                          <a:latin typeface="Helvetica Neue" panose="02000503000000020004" pitchFamily="2" charset="0"/>
                          <a:ea typeface="Helvetica Neue" panose="02000503000000020004" pitchFamily="2" charset="0"/>
                          <a:cs typeface="Helvetica Neue" panose="02000503000000020004" pitchFamily="2" charset="0"/>
                        </a:rPr>
                      </a:br>
                      <a:r>
                        <a:rPr lang="en-US" sz="2100" b="0" i="0" dirty="0">
                          <a:latin typeface="Helvetica Neue" panose="02000503000000020004" pitchFamily="2" charset="0"/>
                          <a:ea typeface="Helvetica Neue" panose="02000503000000020004" pitchFamily="2" charset="0"/>
                          <a:cs typeface="Helvetica Neue" panose="02000503000000020004" pitchFamily="2" charset="0"/>
                        </a:rPr>
                        <a:t>+ safety</a:t>
                      </a:r>
                    </a:p>
                  </a:txBody>
                  <a:tcPr anchor="ct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US" sz="2100" b="0" i="0" dirty="0">
                          <a:latin typeface="Helvetica Neue" panose="02000503000000020004" pitchFamily="2" charset="0"/>
                          <a:ea typeface="Helvetica Neue" panose="02000503000000020004" pitchFamily="2" charset="0"/>
                          <a:cs typeface="Helvetica Neue" panose="02000503000000020004" pitchFamily="2" charset="0"/>
                        </a:rPr>
                        <a:t>correctness </a:t>
                      </a:r>
                      <a:br>
                        <a:rPr lang="en-US" sz="2100" b="0" i="0" dirty="0">
                          <a:latin typeface="Helvetica Neue" panose="02000503000000020004" pitchFamily="2" charset="0"/>
                          <a:ea typeface="Helvetica Neue" panose="02000503000000020004" pitchFamily="2" charset="0"/>
                          <a:cs typeface="Helvetica Neue" panose="02000503000000020004" pitchFamily="2" charset="0"/>
                        </a:rPr>
                      </a:br>
                      <a:r>
                        <a:rPr lang="en-US" sz="2100" b="0" i="0" dirty="0">
                          <a:latin typeface="Helvetica Neue" panose="02000503000000020004" pitchFamily="2" charset="0"/>
                          <a:ea typeface="Helvetica Neue" panose="02000503000000020004" pitchFamily="2" charset="0"/>
                          <a:cs typeface="Helvetica Neue" panose="02000503000000020004" pitchFamily="2" charset="0"/>
                        </a:rPr>
                        <a:t>+ safety</a:t>
                      </a:r>
                    </a:p>
                  </a:txBody>
                  <a:tcPr anchor="ct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US" sz="2100" b="0" i="0" dirty="0">
                          <a:latin typeface="Helvetica Neue" panose="02000503000000020004" pitchFamily="2" charset="0"/>
                          <a:ea typeface="Helvetica Neue" panose="02000503000000020004" pitchFamily="2" charset="0"/>
                          <a:cs typeface="Helvetica Neue" panose="02000503000000020004" pitchFamily="2" charset="0"/>
                        </a:rPr>
                        <a:t>correctness </a:t>
                      </a:r>
                      <a:br>
                        <a:rPr lang="en-US" sz="2100" b="0" i="0" dirty="0">
                          <a:latin typeface="Helvetica Neue" panose="02000503000000020004" pitchFamily="2" charset="0"/>
                          <a:ea typeface="Helvetica Neue" panose="02000503000000020004" pitchFamily="2" charset="0"/>
                          <a:cs typeface="Helvetica Neue" panose="02000503000000020004" pitchFamily="2" charset="0"/>
                        </a:rPr>
                      </a:br>
                      <a:r>
                        <a:rPr lang="en-US" sz="2100" b="0" i="0" dirty="0">
                          <a:latin typeface="Helvetica Neue" panose="02000503000000020004" pitchFamily="2" charset="0"/>
                          <a:ea typeface="Helvetica Neue" panose="02000503000000020004" pitchFamily="2" charset="0"/>
                          <a:cs typeface="Helvetica Neue" panose="02000503000000020004" pitchFamily="2" charset="0"/>
                        </a:rPr>
                        <a:t>+ safety</a:t>
                      </a:r>
                    </a:p>
                  </a:txBody>
                  <a:tcPr anchor="ctr"/>
                </a:tc>
                <a:extLst>
                  <a:ext uri="{0D108BD9-81ED-4DB2-BD59-A6C34878D82A}">
                    <a16:rowId xmlns:a16="http://schemas.microsoft.com/office/drawing/2014/main" val="2825696287"/>
                  </a:ext>
                </a:extLst>
              </a:tr>
              <a:tr h="1557164">
                <a:tc>
                  <a:txBody>
                    <a:bodyPr/>
                    <a:lstStyle/>
                    <a:p>
                      <a:pPr algn="ctr"/>
                      <a:r>
                        <a:rPr lang="en-US" sz="2500" dirty="0"/>
                        <a:t>mechanism</a:t>
                      </a:r>
                    </a:p>
                  </a:txBody>
                  <a:tcPr anchor="ctr">
                    <a:solidFill>
                      <a:srgbClr val="FEEFBF"/>
                    </a:solidFill>
                  </a:tcP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not a program logic but an oracle about FFIs</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Iris’s separation logic for multi-language semantics</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VST’s</a:t>
                      </a:r>
                      <a:br>
                        <a:rPr lang="en-US" sz="2100" b="0" i="0" dirty="0">
                          <a:latin typeface="Helvetica Neue" panose="02000503000000020004" pitchFamily="2" charset="0"/>
                          <a:ea typeface="Helvetica Neue" panose="02000503000000020004" pitchFamily="2" charset="0"/>
                          <a:cs typeface="Helvetica Neue" panose="02000503000000020004" pitchFamily="2" charset="0"/>
                        </a:rPr>
                      </a:br>
                      <a:r>
                        <a:rPr lang="en-US" sz="2100" b="0" i="0" dirty="0">
                          <a:latin typeface="Helvetica Neue" panose="02000503000000020004" pitchFamily="2" charset="0"/>
                          <a:ea typeface="Helvetica Neue" panose="02000503000000020004" pitchFamily="2" charset="0"/>
                          <a:cs typeface="Helvetica Neue" panose="02000503000000020004" pitchFamily="2" charset="0"/>
                        </a:rPr>
                        <a:t>separation logic</a:t>
                      </a:r>
                    </a:p>
                  </a:txBody>
                  <a:tcPr anchor="ctr"/>
                </a:tc>
                <a:extLst>
                  <a:ext uri="{0D108BD9-81ED-4DB2-BD59-A6C34878D82A}">
                    <a16:rowId xmlns:a16="http://schemas.microsoft.com/office/drawing/2014/main" val="2356413998"/>
                  </a:ext>
                </a:extLst>
              </a:tr>
              <a:tr h="1218021">
                <a:tc>
                  <a:txBody>
                    <a:bodyPr/>
                    <a:lstStyle/>
                    <a:p>
                      <a:pPr algn="ctr"/>
                      <a:r>
                        <a:rPr lang="en-US" sz="2500" dirty="0"/>
                        <a:t>garbage collection</a:t>
                      </a:r>
                    </a:p>
                  </a:txBody>
                  <a:tcPr anchor="ctr">
                    <a:solidFill>
                      <a:srgbClr val="FEEFBF"/>
                    </a:solidFill>
                  </a:tcP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optional</a:t>
                      </a:r>
                      <a:br>
                        <a:rPr lang="en-US" sz="2100" b="0" i="0" dirty="0">
                          <a:latin typeface="Helvetica Neue" panose="02000503000000020004" pitchFamily="2" charset="0"/>
                          <a:ea typeface="Helvetica Neue" panose="02000503000000020004" pitchFamily="2" charset="0"/>
                          <a:cs typeface="Helvetica Neue" panose="02000503000000020004" pitchFamily="2" charset="0"/>
                        </a:rPr>
                      </a:br>
                      <a:r>
                        <a:rPr lang="en-US" sz="2100" b="0" i="0" dirty="0">
                          <a:latin typeface="Helvetica Neue" panose="02000503000000020004" pitchFamily="2" charset="0"/>
                          <a:ea typeface="Helvetica Neue" panose="02000503000000020004" pitchFamily="2" charset="0"/>
                          <a:cs typeface="Helvetica Neue" panose="02000503000000020004" pitchFamily="2" charset="0"/>
                        </a:rPr>
                        <a:t>external GC</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no</a:t>
                      </a:r>
                      <a:br>
                        <a:rPr lang="en-US" sz="2100" b="0" i="0" dirty="0">
                          <a:latin typeface="Helvetica Neue" panose="02000503000000020004" pitchFamily="2" charset="0"/>
                          <a:ea typeface="Helvetica Neue" panose="02000503000000020004" pitchFamily="2" charset="0"/>
                          <a:cs typeface="Helvetica Neue" panose="02000503000000020004" pitchFamily="2" charset="0"/>
                        </a:rPr>
                      </a:br>
                      <a:r>
                        <a:rPr lang="en-US" sz="2100" b="0" i="0" dirty="0">
                          <a:latin typeface="Helvetica Neue" panose="02000503000000020004" pitchFamily="2" charset="0"/>
                          <a:ea typeface="Helvetica Neue" panose="02000503000000020004" pitchFamily="2" charset="0"/>
                          <a:cs typeface="Helvetica Neue" panose="02000503000000020004" pitchFamily="2" charset="0"/>
                        </a:rPr>
                        <a:t>(unnecessary)</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yes</a:t>
                      </a:r>
                      <a:br>
                        <a:rPr lang="en-US" sz="2100" b="0" i="0" dirty="0">
                          <a:latin typeface="Helvetica Neue" panose="02000503000000020004" pitchFamily="2" charset="0"/>
                          <a:ea typeface="Helvetica Neue" panose="02000503000000020004" pitchFamily="2" charset="0"/>
                          <a:cs typeface="Helvetica Neue" panose="02000503000000020004" pitchFamily="2" charset="0"/>
                        </a:rPr>
                      </a:br>
                      <a:r>
                        <a:rPr lang="en-US" sz="2100" b="0" i="0" dirty="0">
                          <a:latin typeface="Helvetica Neue" panose="02000503000000020004" pitchFamily="2" charset="0"/>
                          <a:ea typeface="Helvetica Neue" panose="02000503000000020004" pitchFamily="2" charset="0"/>
                          <a:cs typeface="Helvetica Neue" panose="02000503000000020004" pitchFamily="2" charset="0"/>
                        </a:rPr>
                        <a:t>(verified)</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has a nondeterministic model</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yes</a:t>
                      </a:r>
                      <a:br>
                        <a:rPr lang="en-US" sz="2100" b="0" i="0" dirty="0">
                          <a:latin typeface="Helvetica Neue" panose="02000503000000020004" pitchFamily="2" charset="0"/>
                          <a:ea typeface="Helvetica Neue" panose="02000503000000020004" pitchFamily="2" charset="0"/>
                          <a:cs typeface="Helvetica Neue" panose="02000503000000020004" pitchFamily="2" charset="0"/>
                        </a:rPr>
                      </a:br>
                      <a:r>
                        <a:rPr lang="en-US" sz="2100" b="0" i="0" dirty="0">
                          <a:latin typeface="Helvetica Neue" panose="02000503000000020004" pitchFamily="2" charset="0"/>
                          <a:ea typeface="Helvetica Neue" panose="02000503000000020004" pitchFamily="2" charset="0"/>
                          <a:cs typeface="Helvetica Neue" panose="02000503000000020004" pitchFamily="2" charset="0"/>
                        </a:rPr>
                        <a:t>(verified)</a:t>
                      </a:r>
                    </a:p>
                  </a:txBody>
                  <a:tcPr anchor="ctr"/>
                </a:tc>
                <a:extLst>
                  <a:ext uri="{0D108BD9-81ED-4DB2-BD59-A6C34878D82A}">
                    <a16:rowId xmlns:a16="http://schemas.microsoft.com/office/drawing/2014/main" val="3650174777"/>
                  </a:ext>
                </a:extLst>
              </a:tr>
            </a:tbl>
          </a:graphicData>
        </a:graphic>
      </p:graphicFrame>
      <p:sp>
        <p:nvSpPr>
          <p:cNvPr id="2" name="Title 1">
            <a:extLst>
              <a:ext uri="{FF2B5EF4-FFF2-40B4-BE49-F238E27FC236}">
                <a16:creationId xmlns:a16="http://schemas.microsoft.com/office/drawing/2014/main" id="{3B6F1A32-A089-40DB-17AE-AFED565EF702}"/>
              </a:ext>
            </a:extLst>
          </p:cNvPr>
          <p:cNvSpPr>
            <a:spLocks noGrp="1"/>
          </p:cNvSpPr>
          <p:nvPr>
            <p:ph type="title"/>
          </p:nvPr>
        </p:nvSpPr>
        <p:spPr>
          <a:xfrm>
            <a:off x="952500" y="254000"/>
            <a:ext cx="11099800" cy="1039530"/>
          </a:xfrm>
        </p:spPr>
        <p:txBody>
          <a:bodyPr>
            <a:normAutofit fontScale="90000"/>
          </a:bodyPr>
          <a:lstStyle/>
          <a:p>
            <a:r>
              <a:rPr lang="en-US" sz="4000" dirty="0">
                <a:solidFill>
                  <a:schemeClr val="tx1"/>
                </a:solidFill>
              </a:rPr>
              <a:t>Comparison with other verified compilers / FFIs</a:t>
            </a:r>
            <a:endParaRPr lang="en-US" sz="4000" dirty="0"/>
          </a:p>
        </p:txBody>
      </p:sp>
      <p:sp>
        <p:nvSpPr>
          <p:cNvPr id="3" name="Slide Number Placeholder 2">
            <a:extLst>
              <a:ext uri="{FF2B5EF4-FFF2-40B4-BE49-F238E27FC236}">
                <a16:creationId xmlns:a16="http://schemas.microsoft.com/office/drawing/2014/main" id="{FA4D64BD-9802-B5CA-9727-7759F85A70AC}"/>
              </a:ext>
            </a:extLst>
          </p:cNvPr>
          <p:cNvSpPr>
            <a:spLocks noGrp="1"/>
          </p:cNvSpPr>
          <p:nvPr>
            <p:ph type="sldNum" sz="quarter" idx="2"/>
          </p:nvPr>
        </p:nvSpPr>
        <p:spPr/>
        <p:txBody>
          <a:bodyPr/>
          <a:lstStyle/>
          <a:p>
            <a:fld id="{86CB4B4D-7CA3-9044-876B-883B54F8677D}" type="slidenum">
              <a:rPr lang="en-US" smtClean="0"/>
              <a:t>24</a:t>
            </a:fld>
            <a:endParaRPr lang="en-US"/>
          </a:p>
        </p:txBody>
      </p:sp>
    </p:spTree>
    <p:extLst>
      <p:ext uri="{BB962C8B-B14F-4D97-AF65-F5344CB8AC3E}">
        <p14:creationId xmlns:p14="http://schemas.microsoft.com/office/powerpoint/2010/main" val="89161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5" name="veri without text.png" descr="veri without text.png"/>
          <p:cNvPicPr>
            <a:picLocks noChangeAspect="1"/>
          </p:cNvPicPr>
          <p:nvPr/>
        </p:nvPicPr>
        <p:blipFill>
          <a:blip r:embed="rId3"/>
          <a:stretch>
            <a:fillRect/>
          </a:stretch>
        </p:blipFill>
        <p:spPr>
          <a:xfrm>
            <a:off x="2757308" y="1772035"/>
            <a:ext cx="2134410" cy="2027154"/>
          </a:xfrm>
          <a:prstGeom prst="rect">
            <a:avLst/>
          </a:prstGeom>
          <a:ln w="12700">
            <a:miter lim="400000"/>
          </a:ln>
        </p:spPr>
      </p:pic>
      <p:pic>
        <p:nvPicPr>
          <p:cNvPr id="3" name="ffi without text.png" descr="ffi without text.png">
            <a:extLst>
              <a:ext uri="{FF2B5EF4-FFF2-40B4-BE49-F238E27FC236}">
                <a16:creationId xmlns:a16="http://schemas.microsoft.com/office/drawing/2014/main" id="{687B787D-F67E-373C-CB7D-2FEC2B08798A}"/>
              </a:ext>
            </a:extLst>
          </p:cNvPr>
          <p:cNvPicPr>
            <a:picLocks noChangeAspect="1"/>
          </p:cNvPicPr>
          <p:nvPr/>
        </p:nvPicPr>
        <p:blipFill>
          <a:blip r:embed="rId4"/>
          <a:stretch>
            <a:fillRect/>
          </a:stretch>
        </p:blipFill>
        <p:spPr>
          <a:xfrm rot="5400000">
            <a:off x="8363152" y="1718388"/>
            <a:ext cx="2134430" cy="2027173"/>
          </a:xfrm>
          <a:prstGeom prst="rect">
            <a:avLst/>
          </a:prstGeom>
          <a:ln w="12700">
            <a:miter lim="400000"/>
          </a:ln>
        </p:spPr>
      </p:pic>
      <p:pic>
        <p:nvPicPr>
          <p:cNvPr id="4" name="veri without text.png">
            <a:extLst>
              <a:ext uri="{FF2B5EF4-FFF2-40B4-BE49-F238E27FC236}">
                <a16:creationId xmlns:a16="http://schemas.microsoft.com/office/drawing/2014/main" id="{8EDAA56D-96F4-BAAD-6683-ACF3180B8446}"/>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760257" y="5371212"/>
            <a:ext cx="2128511" cy="2027154"/>
          </a:xfrm>
          <a:prstGeom prst="rect">
            <a:avLst/>
          </a:prstGeom>
          <a:noFill/>
          <a:ln w="12700">
            <a:miter lim="400000"/>
          </a:ln>
        </p:spPr>
      </p:pic>
      <p:pic>
        <p:nvPicPr>
          <p:cNvPr id="5" name="veri without text.png">
            <a:extLst>
              <a:ext uri="{FF2B5EF4-FFF2-40B4-BE49-F238E27FC236}">
                <a16:creationId xmlns:a16="http://schemas.microsoft.com/office/drawing/2014/main" id="{D05B58C2-252F-DB92-10C0-820DD3C370A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366113" y="5371212"/>
            <a:ext cx="2128511" cy="2027154"/>
          </a:xfrm>
          <a:prstGeom prst="rect">
            <a:avLst/>
          </a:prstGeom>
          <a:noFill/>
          <a:ln w="12700">
            <a:miter lim="400000"/>
          </a:ln>
        </p:spPr>
      </p:pic>
      <p:cxnSp>
        <p:nvCxnSpPr>
          <p:cNvPr id="13" name="Straight Arrow Connector 12">
            <a:extLst>
              <a:ext uri="{FF2B5EF4-FFF2-40B4-BE49-F238E27FC236}">
                <a16:creationId xmlns:a16="http://schemas.microsoft.com/office/drawing/2014/main" id="{FFF996CD-A86E-0BE0-D299-71D36313EF45}"/>
              </a:ext>
            </a:extLst>
          </p:cNvPr>
          <p:cNvCxnSpPr>
            <a:stCxn id="315" idx="2"/>
            <a:endCxn id="4" idx="0"/>
          </p:cNvCxnSpPr>
          <p:nvPr/>
        </p:nvCxnSpPr>
        <p:spPr>
          <a:xfrm>
            <a:off x="3824513" y="3799189"/>
            <a:ext cx="0" cy="1572023"/>
          </a:xfrm>
          <a:prstGeom prst="straightConnector1">
            <a:avLst/>
          </a:prstGeom>
          <a:noFill/>
          <a:ln w="50800" cap="flat">
            <a:solidFill>
              <a:srgbClr val="20B00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0D9C6475-0488-C4E0-67F0-5F240AABA587}"/>
              </a:ext>
            </a:extLst>
          </p:cNvPr>
          <p:cNvCxnSpPr>
            <a:cxnSpLocks/>
            <a:stCxn id="3" idx="3"/>
            <a:endCxn id="5" idx="0"/>
          </p:cNvCxnSpPr>
          <p:nvPr/>
        </p:nvCxnSpPr>
        <p:spPr>
          <a:xfrm>
            <a:off x="9430367" y="3799190"/>
            <a:ext cx="2" cy="1572022"/>
          </a:xfrm>
          <a:prstGeom prst="straightConnector1">
            <a:avLst/>
          </a:prstGeom>
          <a:noFill/>
          <a:ln w="50800" cap="flat">
            <a:solidFill>
              <a:srgbClr val="20B001"/>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6" name="Slide Number Placeholder 5">
            <a:extLst>
              <a:ext uri="{FF2B5EF4-FFF2-40B4-BE49-F238E27FC236}">
                <a16:creationId xmlns:a16="http://schemas.microsoft.com/office/drawing/2014/main" id="{3C3102CD-296D-2711-CF4F-AFB8C0C0C375}"/>
              </a:ext>
            </a:extLst>
          </p:cNvPr>
          <p:cNvSpPr>
            <a:spLocks noGrp="1"/>
          </p:cNvSpPr>
          <p:nvPr>
            <p:ph type="sldNum" sz="quarter" idx="2"/>
          </p:nvPr>
        </p:nvSpPr>
        <p:spPr/>
        <p:txBody>
          <a:bodyPr/>
          <a:lstStyle/>
          <a:p>
            <a:fld id="{86CB4B4D-7CA3-9044-876B-883B54F8677D}" type="slidenum">
              <a:rPr lang="en-US" smtClean="0"/>
              <a:t>3</a:t>
            </a:fld>
            <a:endParaRPr lang="en-US"/>
          </a:p>
        </p:txBody>
      </p:sp>
      <p:sp>
        <p:nvSpPr>
          <p:cNvPr id="2" name="abstract type">
            <a:extLst>
              <a:ext uri="{FF2B5EF4-FFF2-40B4-BE49-F238E27FC236}">
                <a16:creationId xmlns:a16="http://schemas.microsoft.com/office/drawing/2014/main" id="{66CF53BD-1738-DE58-5AB5-8BF2303C8A51}"/>
              </a:ext>
            </a:extLst>
          </p:cNvPr>
          <p:cNvSpPr/>
          <p:nvPr/>
        </p:nvSpPr>
        <p:spPr>
          <a:xfrm>
            <a:off x="0" y="7636319"/>
            <a:ext cx="13004800" cy="113364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r">
              <a:defRPr sz="2100" b="0">
                <a:solidFill>
                  <a:schemeClr val="accent6"/>
                </a:solidFill>
                <a:latin typeface="+mn-lt"/>
                <a:ea typeface="+mn-ea"/>
                <a:cs typeface="+mn-cs"/>
                <a:sym typeface="Helvetica Neue Medium"/>
              </a:defRPr>
            </a:lvl1pPr>
          </a:lstStyle>
          <a:p>
            <a:pPr algn="ctr"/>
            <a:r>
              <a:rPr lang="en-US" sz="4000" dirty="0">
                <a:solidFill>
                  <a:schemeClr val="accent2">
                    <a:lumMod val="75000"/>
                  </a:schemeClr>
                </a:solidFill>
              </a:rPr>
              <a:t>multi-language semantics</a:t>
            </a:r>
            <a:br>
              <a:rPr lang="en-US" sz="4000" dirty="0">
                <a:solidFill>
                  <a:schemeClr val="accent2">
                    <a:lumMod val="75000"/>
                  </a:schemeClr>
                </a:solidFill>
              </a:rPr>
            </a:br>
            <a:r>
              <a:rPr lang="en-US" sz="2700" dirty="0">
                <a:solidFill>
                  <a:schemeClr val="accent2">
                    <a:lumMod val="75000"/>
                  </a:schemeClr>
                </a:solidFill>
              </a:rPr>
              <a:t>Matthews and </a:t>
            </a:r>
            <a:r>
              <a:rPr lang="en-US" sz="2700" dirty="0" err="1">
                <a:solidFill>
                  <a:schemeClr val="accent2">
                    <a:lumMod val="75000"/>
                  </a:schemeClr>
                </a:solidFill>
              </a:rPr>
              <a:t>Findler</a:t>
            </a:r>
            <a:r>
              <a:rPr lang="en-US" sz="2700" dirty="0">
                <a:solidFill>
                  <a:schemeClr val="accent2">
                    <a:lumMod val="75000"/>
                  </a:schemeClr>
                </a:solidFill>
              </a:rPr>
              <a:t> (2007)</a:t>
            </a:r>
            <a:endParaRPr sz="2700" dirty="0">
              <a:solidFill>
                <a:schemeClr val="accent2">
                  <a:lumMod val="75000"/>
                </a:schemeClr>
              </a:solidFill>
            </a:endParaRPr>
          </a:p>
        </p:txBody>
      </p:sp>
    </p:spTree>
    <p:extLst>
      <p:ext uri="{BB962C8B-B14F-4D97-AF65-F5344CB8AC3E}">
        <p14:creationId xmlns:p14="http://schemas.microsoft.com/office/powerpoint/2010/main" val="21232876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par>
                                <p:cTn id="11" presetID="9"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par>
                                <p:cTn id="14" presetID="9"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dissolv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nodeType="clickEffect">
                                  <p:stCondLst>
                                    <p:cond delay="0"/>
                                  </p:stCondLst>
                                  <p:childTnLst>
                                    <p:animMotion origin="layout" path="M 2.61719E-6 3.64583E-7 L 0.14331 0.00114 " pathEditMode="relative" rAng="0" ptsTypes="AA">
                                      <p:cBhvr>
                                        <p:cTn id="20" dur="2000" fill="hold"/>
                                        <p:tgtEl>
                                          <p:spTgt spid="4"/>
                                        </p:tgtEl>
                                        <p:attrNameLst>
                                          <p:attrName>ppt_x</p:attrName>
                                          <p:attrName>ppt_y</p:attrName>
                                        </p:attrNameLst>
                                      </p:cBhvr>
                                      <p:rCtr x="7166" y="49"/>
                                    </p:animMotion>
                                  </p:childTnLst>
                                </p:cTn>
                              </p:par>
                              <p:par>
                                <p:cTn id="21" presetID="42" presetClass="path" presetSubtype="0" accel="50000" decel="50000" fill="hold" nodeType="withEffect">
                                  <p:stCondLst>
                                    <p:cond delay="0"/>
                                  </p:stCondLst>
                                  <p:childTnLst>
                                    <p:animMotion origin="layout" path="M 2.34375E-6 3.64583E-7 L -0.1637 -0.00016 " pathEditMode="relative" rAng="0" ptsTypes="AA">
                                      <p:cBhvr>
                                        <p:cTn id="22" dur="2000" fill="hold"/>
                                        <p:tgtEl>
                                          <p:spTgt spid="5"/>
                                        </p:tgtEl>
                                        <p:attrNameLst>
                                          <p:attrName>ppt_x</p:attrName>
                                          <p:attrName>ppt_y</p:attrName>
                                        </p:attrNameLst>
                                      </p:cBhvr>
                                      <p:rCtr x="-8191" y="-16"/>
                                    </p:animMotion>
                                  </p:childTnLst>
                                </p:cTn>
                              </p:par>
                              <p:par>
                                <p:cTn id="23" presetID="9" presetClass="exit" presetSubtype="0" fill="hold" nodeType="withEffect">
                                  <p:stCondLst>
                                    <p:cond delay="0"/>
                                  </p:stCondLst>
                                  <p:childTnLst>
                                    <p:animEffect transition="out" filter="dissolve">
                                      <p:cBhvr>
                                        <p:cTn id="24" dur="500"/>
                                        <p:tgtEl>
                                          <p:spTgt spid="13"/>
                                        </p:tgtEl>
                                      </p:cBhvr>
                                    </p:animEffect>
                                    <p:set>
                                      <p:cBhvr>
                                        <p:cTn id="25" dur="1" fill="hold">
                                          <p:stCondLst>
                                            <p:cond delay="499"/>
                                          </p:stCondLst>
                                        </p:cTn>
                                        <p:tgtEl>
                                          <p:spTgt spid="13"/>
                                        </p:tgtEl>
                                        <p:attrNameLst>
                                          <p:attrName>style.visibility</p:attrName>
                                        </p:attrNameLst>
                                      </p:cBhvr>
                                      <p:to>
                                        <p:strVal val="hidden"/>
                                      </p:to>
                                    </p:set>
                                  </p:childTnLst>
                                </p:cTn>
                              </p:par>
                              <p:par>
                                <p:cTn id="26" presetID="9" presetClass="exit" presetSubtype="0" fill="hold" nodeType="withEffect">
                                  <p:stCondLst>
                                    <p:cond delay="0"/>
                                  </p:stCondLst>
                                  <p:childTnLst>
                                    <p:animEffect transition="out" filter="dissolve">
                                      <p:cBhvr>
                                        <p:cTn id="27" dur="500"/>
                                        <p:tgtEl>
                                          <p:spTgt spid="14"/>
                                        </p:tgtEl>
                                      </p:cBhvr>
                                    </p:animEffect>
                                    <p:set>
                                      <p:cBhvr>
                                        <p:cTn id="28" dur="1" fill="hold">
                                          <p:stCondLst>
                                            <p:cond delay="499"/>
                                          </p:stCondLst>
                                        </p:cTn>
                                        <p:tgtEl>
                                          <p:spTgt spid="14"/>
                                        </p:tgtEl>
                                        <p:attrNameLst>
                                          <p:attrName>style.visibility</p:attrName>
                                        </p:attrNameLst>
                                      </p:cBhvr>
                                      <p:to>
                                        <p:strVal val="hidden"/>
                                      </p:to>
                                    </p:set>
                                  </p:childTnLst>
                                </p:cTn>
                              </p:par>
                              <p:par>
                                <p:cTn id="29" presetID="9"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dissolve">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F83EE6-3855-5F9B-B03D-515567953C00}"/>
            </a:ext>
          </a:extLst>
        </p:cNvPr>
        <p:cNvGrpSpPr/>
        <p:nvPr/>
      </p:nvGrpSpPr>
      <p:grpSpPr>
        <a:xfrm>
          <a:off x="0" y="0"/>
          <a:ext cx="0" cy="0"/>
          <a:chOff x="0" y="0"/>
          <a:chExt cx="0" cy="0"/>
        </a:xfrm>
      </p:grpSpPr>
      <p:pic>
        <p:nvPicPr>
          <p:cNvPr id="315" name="veri without text.png" descr="veri without text.png">
            <a:extLst>
              <a:ext uri="{FF2B5EF4-FFF2-40B4-BE49-F238E27FC236}">
                <a16:creationId xmlns:a16="http://schemas.microsoft.com/office/drawing/2014/main" id="{F5FC09DB-E87E-4EDB-6B32-17D4D4C76B1B}"/>
              </a:ext>
            </a:extLst>
          </p:cNvPr>
          <p:cNvPicPr>
            <a:picLocks noChangeAspect="1"/>
          </p:cNvPicPr>
          <p:nvPr/>
        </p:nvPicPr>
        <p:blipFill>
          <a:blip r:embed="rId3"/>
          <a:stretch>
            <a:fillRect/>
          </a:stretch>
        </p:blipFill>
        <p:spPr>
          <a:xfrm>
            <a:off x="2757308" y="1772035"/>
            <a:ext cx="2134410" cy="2027154"/>
          </a:xfrm>
          <a:prstGeom prst="rect">
            <a:avLst/>
          </a:prstGeom>
          <a:ln w="12700">
            <a:miter lim="400000"/>
          </a:ln>
        </p:spPr>
      </p:pic>
      <p:cxnSp>
        <p:nvCxnSpPr>
          <p:cNvPr id="13" name="Straight Arrow Connector 12">
            <a:extLst>
              <a:ext uri="{FF2B5EF4-FFF2-40B4-BE49-F238E27FC236}">
                <a16:creationId xmlns:a16="http://schemas.microsoft.com/office/drawing/2014/main" id="{BE28637E-0309-806E-41F7-D2FD9180D08B}"/>
              </a:ext>
            </a:extLst>
          </p:cNvPr>
          <p:cNvCxnSpPr>
            <a:stCxn id="315" idx="2"/>
            <a:endCxn id="4" idx="0"/>
          </p:cNvCxnSpPr>
          <p:nvPr/>
        </p:nvCxnSpPr>
        <p:spPr>
          <a:xfrm>
            <a:off x="3824513" y="3799189"/>
            <a:ext cx="3715" cy="1510149"/>
          </a:xfrm>
          <a:prstGeom prst="straightConnector1">
            <a:avLst/>
          </a:prstGeom>
          <a:noFill/>
          <a:ln w="50800" cap="flat">
            <a:solidFill>
              <a:srgbClr val="20B001"/>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2" name="Picture 1" descr="A chicken with a green tick&#10;&#10;Description automatically generated">
            <a:extLst>
              <a:ext uri="{FF2B5EF4-FFF2-40B4-BE49-F238E27FC236}">
                <a16:creationId xmlns:a16="http://schemas.microsoft.com/office/drawing/2014/main" id="{0F139BD7-9EB5-CA4F-DA0E-3265AF07ED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9423" y="4049486"/>
            <a:ext cx="1084298" cy="1120661"/>
          </a:xfrm>
          <a:prstGeom prst="rect">
            <a:avLst/>
          </a:prstGeom>
        </p:spPr>
      </p:pic>
      <p:pic>
        <p:nvPicPr>
          <p:cNvPr id="7" name="Picture 6" descr="A rooster with a black background&#10;&#10;Description automatically generated">
            <a:extLst>
              <a:ext uri="{FF2B5EF4-FFF2-40B4-BE49-F238E27FC236}">
                <a16:creationId xmlns:a16="http://schemas.microsoft.com/office/drawing/2014/main" id="{800ECABA-4B25-3299-8EBB-67FA938A40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4527" y="2242260"/>
            <a:ext cx="629444" cy="1010887"/>
          </a:xfrm>
          <a:prstGeom prst="rect">
            <a:avLst/>
          </a:prstGeom>
          <a:effectLst>
            <a:glow rad="1143281">
              <a:schemeClr val="bg1">
                <a:alpha val="19813"/>
              </a:schemeClr>
            </a:glow>
          </a:effectLst>
        </p:spPr>
      </p:pic>
      <p:grpSp>
        <p:nvGrpSpPr>
          <p:cNvPr id="11" name="Group 10">
            <a:extLst>
              <a:ext uri="{FF2B5EF4-FFF2-40B4-BE49-F238E27FC236}">
                <a16:creationId xmlns:a16="http://schemas.microsoft.com/office/drawing/2014/main" id="{02C09ECE-3D79-26DF-750B-80A707B0D04C}"/>
              </a:ext>
            </a:extLst>
          </p:cNvPr>
          <p:cNvGrpSpPr/>
          <p:nvPr/>
        </p:nvGrpSpPr>
        <p:grpSpPr>
          <a:xfrm>
            <a:off x="8416780" y="1664760"/>
            <a:ext cx="2027173" cy="2134430"/>
            <a:chOff x="8416780" y="1664760"/>
            <a:chExt cx="2027173" cy="2134430"/>
          </a:xfrm>
          <a:effectLst>
            <a:glow rad="1143000">
              <a:schemeClr val="bg1">
                <a:alpha val="20000"/>
              </a:schemeClr>
            </a:glow>
          </a:effectLst>
        </p:grpSpPr>
        <p:pic>
          <p:nvPicPr>
            <p:cNvPr id="3" name="ffi without text.png" descr="ffi without text.png">
              <a:extLst>
                <a:ext uri="{FF2B5EF4-FFF2-40B4-BE49-F238E27FC236}">
                  <a16:creationId xmlns:a16="http://schemas.microsoft.com/office/drawing/2014/main" id="{75781930-878C-55A3-75C7-052F4D18EB80}"/>
                </a:ext>
              </a:extLst>
            </p:cNvPr>
            <p:cNvPicPr>
              <a:picLocks noChangeAspect="1"/>
            </p:cNvPicPr>
            <p:nvPr/>
          </p:nvPicPr>
          <p:blipFill>
            <a:blip r:embed="rId6"/>
            <a:stretch>
              <a:fillRect/>
            </a:stretch>
          </p:blipFill>
          <p:spPr>
            <a:xfrm rot="5400000">
              <a:off x="8363152" y="1718388"/>
              <a:ext cx="2134430" cy="2027173"/>
            </a:xfrm>
            <a:prstGeom prst="rect">
              <a:avLst/>
            </a:prstGeom>
            <a:ln w="12700">
              <a:miter lim="400000"/>
            </a:ln>
          </p:spPr>
        </p:pic>
        <p:pic>
          <p:nvPicPr>
            <p:cNvPr id="4098" name="Picture 2">
              <a:extLst>
                <a:ext uri="{FF2B5EF4-FFF2-40B4-BE49-F238E27FC236}">
                  <a16:creationId xmlns:a16="http://schemas.microsoft.com/office/drawing/2014/main" id="{5BE6F02B-9D3E-A719-5ED1-B671783A3D7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75266" y="2422688"/>
              <a:ext cx="509215" cy="531633"/>
            </a:xfrm>
            <a:prstGeom prst="rect">
              <a:avLst/>
            </a:prstGeom>
            <a:noFill/>
            <a:effectLst>
              <a:glow rad="1143000">
                <a:schemeClr val="bg1">
                  <a:alpha val="20000"/>
                </a:schemeClr>
              </a:glow>
            </a:effectLst>
            <a:extLst>
              <a:ext uri="{909E8E84-426E-40DD-AFC4-6F175D3DCCD1}">
                <a14:hiddenFill xmlns:a14="http://schemas.microsoft.com/office/drawing/2010/main">
                  <a:solidFill>
                    <a:srgbClr val="FFFFFF"/>
                  </a:solidFill>
                </a14:hiddenFill>
              </a:ext>
            </a:extLst>
          </p:spPr>
        </p:pic>
      </p:grpSp>
      <p:grpSp>
        <p:nvGrpSpPr>
          <p:cNvPr id="16" name="Group 15">
            <a:extLst>
              <a:ext uri="{FF2B5EF4-FFF2-40B4-BE49-F238E27FC236}">
                <a16:creationId xmlns:a16="http://schemas.microsoft.com/office/drawing/2014/main" id="{13011971-1567-AA76-3F92-A4AFA42483BC}"/>
              </a:ext>
            </a:extLst>
          </p:cNvPr>
          <p:cNvGrpSpPr/>
          <p:nvPr/>
        </p:nvGrpSpPr>
        <p:grpSpPr>
          <a:xfrm>
            <a:off x="2823575" y="5309338"/>
            <a:ext cx="2009306" cy="2122330"/>
            <a:chOff x="2864913" y="5371212"/>
            <a:chExt cx="1919199" cy="2027154"/>
          </a:xfrm>
        </p:grpSpPr>
        <p:pic>
          <p:nvPicPr>
            <p:cNvPr id="4" name="veri without text.png">
              <a:extLst>
                <a:ext uri="{FF2B5EF4-FFF2-40B4-BE49-F238E27FC236}">
                  <a16:creationId xmlns:a16="http://schemas.microsoft.com/office/drawing/2014/main" id="{1B16DC48-E3ED-F188-D5C2-8CA0A8174AE3}"/>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2864913" y="5371212"/>
              <a:ext cx="1919199" cy="2027154"/>
            </a:xfrm>
            <a:prstGeom prst="rect">
              <a:avLst/>
            </a:prstGeom>
            <a:noFill/>
            <a:ln w="12700">
              <a:miter lim="400000"/>
            </a:ln>
          </p:spPr>
        </p:pic>
        <p:pic>
          <p:nvPicPr>
            <p:cNvPr id="12" name="Picture 11" descr="A rooster with a black background&#10;&#10;Description automatically generated">
              <a:extLst>
                <a:ext uri="{FF2B5EF4-FFF2-40B4-BE49-F238E27FC236}">
                  <a16:creationId xmlns:a16="http://schemas.microsoft.com/office/drawing/2014/main" id="{CFFAE531-0856-4BBC-4CC4-42C86B6A86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8129" y="5917254"/>
              <a:ext cx="424478" cy="681711"/>
            </a:xfrm>
            <a:prstGeom prst="rect">
              <a:avLst/>
            </a:prstGeom>
            <a:effectLst>
              <a:glow rad="1143281">
                <a:schemeClr val="bg1">
                  <a:alpha val="0"/>
                </a:schemeClr>
              </a:glow>
            </a:effectLst>
          </p:spPr>
        </p:pic>
        <p:pic>
          <p:nvPicPr>
            <p:cNvPr id="15" name="Picture 2">
              <a:extLst>
                <a:ext uri="{FF2B5EF4-FFF2-40B4-BE49-F238E27FC236}">
                  <a16:creationId xmlns:a16="http://schemas.microsoft.com/office/drawing/2014/main" id="{AFDEE9AD-B5C6-BE06-B4BA-4DE4EBC156F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66784" y="6384789"/>
              <a:ext cx="351646" cy="367127"/>
            </a:xfrm>
            <a:prstGeom prst="rect">
              <a:avLst/>
            </a:prstGeom>
            <a:noFill/>
            <a:effectLst>
              <a:glow rad="1143000">
                <a:schemeClr val="bg1">
                  <a:alpha val="0"/>
                </a:schemeClr>
              </a:glow>
            </a:effectLst>
            <a:extLst>
              <a:ext uri="{909E8E84-426E-40DD-AFC4-6F175D3DCCD1}">
                <a14:hiddenFill xmlns:a14="http://schemas.microsoft.com/office/drawing/2010/main">
                  <a:solidFill>
                    <a:srgbClr val="FFFFFF"/>
                  </a:solidFill>
                </a14:hiddenFill>
              </a:ext>
            </a:extLst>
          </p:spPr>
        </p:pic>
      </p:grpSp>
      <p:pic>
        <p:nvPicPr>
          <p:cNvPr id="8" name="tick.png" descr="tick.png">
            <a:extLst>
              <a:ext uri="{FF2B5EF4-FFF2-40B4-BE49-F238E27FC236}">
                <a16:creationId xmlns:a16="http://schemas.microsoft.com/office/drawing/2014/main" id="{26313DAD-0BBE-B811-94BD-2DBBF88DC58B}"/>
              </a:ext>
            </a:extLst>
          </p:cNvPr>
          <p:cNvPicPr>
            <a:picLocks noChangeAspect="1"/>
          </p:cNvPicPr>
          <p:nvPr/>
        </p:nvPicPr>
        <p:blipFill>
          <a:blip r:embed="rId9"/>
          <a:stretch>
            <a:fillRect/>
          </a:stretch>
        </p:blipFill>
        <p:spPr>
          <a:xfrm>
            <a:off x="5581870" y="6568111"/>
            <a:ext cx="996404" cy="847515"/>
          </a:xfrm>
          <a:prstGeom prst="rect">
            <a:avLst/>
          </a:prstGeom>
          <a:ln w="12700">
            <a:miter lim="400000"/>
          </a:ln>
        </p:spPr>
      </p:pic>
      <p:pic>
        <p:nvPicPr>
          <p:cNvPr id="1026" name="Picture 2">
            <a:extLst>
              <a:ext uri="{FF2B5EF4-FFF2-40B4-BE49-F238E27FC236}">
                <a16:creationId xmlns:a16="http://schemas.microsoft.com/office/drawing/2014/main" id="{9C0D3029-10CD-6EE2-C6B3-14119EF5C73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23730" y="6192400"/>
            <a:ext cx="2009307" cy="1631512"/>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9">
            <a:extLst>
              <a:ext uri="{FF2B5EF4-FFF2-40B4-BE49-F238E27FC236}">
                <a16:creationId xmlns:a16="http://schemas.microsoft.com/office/drawing/2014/main" id="{D7EE298F-79F4-88B8-215F-38A4611080EA}"/>
              </a:ext>
            </a:extLst>
          </p:cNvPr>
          <p:cNvSpPr>
            <a:spLocks noGrp="1"/>
          </p:cNvSpPr>
          <p:nvPr>
            <p:ph type="sldNum" sz="quarter" idx="2"/>
          </p:nvPr>
        </p:nvSpPr>
        <p:spPr/>
        <p:txBody>
          <a:bodyPr/>
          <a:lstStyle/>
          <a:p>
            <a:fld id="{86CB4B4D-7CA3-9044-876B-883B54F8677D}" type="slidenum">
              <a:rPr lang="en-US" smtClean="0"/>
              <a:t>4</a:t>
            </a:fld>
            <a:endParaRPr lang="en-US"/>
          </a:p>
        </p:txBody>
      </p:sp>
      <p:grpSp>
        <p:nvGrpSpPr>
          <p:cNvPr id="19" name="Group 18">
            <a:extLst>
              <a:ext uri="{FF2B5EF4-FFF2-40B4-BE49-F238E27FC236}">
                <a16:creationId xmlns:a16="http://schemas.microsoft.com/office/drawing/2014/main" id="{3EFAD354-5ABE-70DB-A490-1E392C85EFF0}"/>
              </a:ext>
            </a:extLst>
          </p:cNvPr>
          <p:cNvGrpSpPr/>
          <p:nvPr/>
        </p:nvGrpSpPr>
        <p:grpSpPr>
          <a:xfrm>
            <a:off x="3994586" y="8065480"/>
            <a:ext cx="6188102" cy="1333698"/>
            <a:chOff x="5549011" y="8112820"/>
            <a:chExt cx="6188102" cy="1333698"/>
          </a:xfrm>
        </p:grpSpPr>
        <p:pic>
          <p:nvPicPr>
            <p:cNvPr id="20" name="tick.png" descr="tick.png">
              <a:extLst>
                <a:ext uri="{FF2B5EF4-FFF2-40B4-BE49-F238E27FC236}">
                  <a16:creationId xmlns:a16="http://schemas.microsoft.com/office/drawing/2014/main" id="{E9318037-C34B-4831-F263-0AC747903E07}"/>
                </a:ext>
              </a:extLst>
            </p:cNvPr>
            <p:cNvPicPr>
              <a:picLocks noChangeAspect="1"/>
            </p:cNvPicPr>
            <p:nvPr/>
          </p:nvPicPr>
          <p:blipFill>
            <a:blip r:embed="rId9"/>
            <a:stretch>
              <a:fillRect/>
            </a:stretch>
          </p:blipFill>
          <p:spPr>
            <a:xfrm>
              <a:off x="5549011" y="8249091"/>
              <a:ext cx="996404" cy="847515"/>
            </a:xfrm>
            <a:prstGeom prst="rect">
              <a:avLst/>
            </a:prstGeom>
            <a:ln w="12700">
              <a:miter lim="400000"/>
            </a:ln>
          </p:spPr>
        </p:pic>
        <p:sp>
          <p:nvSpPr>
            <p:cNvPr id="21" name="CertiCoq">
              <a:extLst>
                <a:ext uri="{FF2B5EF4-FFF2-40B4-BE49-F238E27FC236}">
                  <a16:creationId xmlns:a16="http://schemas.microsoft.com/office/drawing/2014/main" id="{D3F81A0B-1C17-5B18-3FEF-1DB3A3129A8B}"/>
                </a:ext>
              </a:extLst>
            </p:cNvPr>
            <p:cNvSpPr/>
            <p:nvPr/>
          </p:nvSpPr>
          <p:spPr>
            <a:xfrm>
              <a:off x="6666308" y="8112820"/>
              <a:ext cx="5070805" cy="133369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3300">
                  <a:solidFill>
                    <a:schemeClr val="accent3">
                      <a:hueOff val="362282"/>
                      <a:satOff val="31803"/>
                      <a:lumOff val="-18242"/>
                    </a:schemeClr>
                  </a:solidFill>
                </a:defRPr>
              </a:lvl1pPr>
            </a:lstStyle>
            <a:p>
              <a:pPr algn="l"/>
              <a:r>
                <a:rPr lang="en-US" sz="2000" b="0" dirty="0"/>
                <a:t>Wang, Cao, Mohan, and </a:t>
              </a:r>
              <a:r>
                <a:rPr lang="en-US" sz="2000" b="0" dirty="0" err="1"/>
                <a:t>Hobor</a:t>
              </a:r>
              <a:r>
                <a:rPr lang="en-US" sz="2000" b="0" dirty="0"/>
                <a:t>. </a:t>
              </a:r>
            </a:p>
            <a:p>
              <a:pPr algn="l"/>
              <a:r>
                <a:rPr lang="en-US" sz="2000" b="0" dirty="0"/>
                <a:t>"Certifying Graph-Manipulating C Programs    via Localizations within Data Structures" </a:t>
              </a:r>
            </a:p>
            <a:p>
              <a:pPr algn="l"/>
              <a:r>
                <a:rPr lang="en-US" sz="2000" b="0" dirty="0"/>
                <a:t>OOPSLA 2019</a:t>
              </a:r>
              <a:endParaRPr sz="2000" b="0" dirty="0"/>
            </a:p>
          </p:txBody>
        </p:sp>
      </p:grpSp>
      <p:grpSp>
        <p:nvGrpSpPr>
          <p:cNvPr id="23" name="Group 22">
            <a:extLst>
              <a:ext uri="{FF2B5EF4-FFF2-40B4-BE49-F238E27FC236}">
                <a16:creationId xmlns:a16="http://schemas.microsoft.com/office/drawing/2014/main" id="{1EB9FDD8-D8E4-740F-36C6-E8A0444BA20B}"/>
              </a:ext>
            </a:extLst>
          </p:cNvPr>
          <p:cNvGrpSpPr/>
          <p:nvPr/>
        </p:nvGrpSpPr>
        <p:grpSpPr>
          <a:xfrm>
            <a:off x="2822112" y="6976535"/>
            <a:ext cx="2016859" cy="2123570"/>
            <a:chOff x="2773344" y="6943233"/>
            <a:chExt cx="2016859" cy="2123570"/>
          </a:xfrm>
        </p:grpSpPr>
        <p:pic>
          <p:nvPicPr>
            <p:cNvPr id="18" name="ffi without text.png" descr="ffi without text.png">
              <a:extLst>
                <a:ext uri="{FF2B5EF4-FFF2-40B4-BE49-F238E27FC236}">
                  <a16:creationId xmlns:a16="http://schemas.microsoft.com/office/drawing/2014/main" id="{FE5341BF-C8E8-2435-CDD7-16120BC1BB5A}"/>
                </a:ext>
              </a:extLst>
            </p:cNvPr>
            <p:cNvPicPr>
              <a:picLocks noChangeAspect="1"/>
            </p:cNvPicPr>
            <p:nvPr/>
          </p:nvPicPr>
          <p:blipFill>
            <a:blip r:embed="rId11"/>
            <a:srcRect/>
            <a:stretch>
              <a:fillRect/>
            </a:stretch>
          </p:blipFill>
          <p:spPr>
            <a:xfrm rot="5400000">
              <a:off x="2719989" y="6996588"/>
              <a:ext cx="2123570" cy="2016859"/>
            </a:xfrm>
            <a:prstGeom prst="rect">
              <a:avLst/>
            </a:prstGeom>
            <a:ln w="12700" cap="flat">
              <a:noFill/>
              <a:miter lim="400000"/>
            </a:ln>
            <a:effectLst/>
          </p:spPr>
        </p:pic>
        <p:pic>
          <p:nvPicPr>
            <p:cNvPr id="22" name="Graphic 21">
              <a:extLst>
                <a:ext uri="{FF2B5EF4-FFF2-40B4-BE49-F238E27FC236}">
                  <a16:creationId xmlns:a16="http://schemas.microsoft.com/office/drawing/2014/main" id="{0BE873CB-E508-30AC-C6DB-F3749E1B297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342594" y="7524273"/>
              <a:ext cx="751377" cy="864488"/>
            </a:xfrm>
            <a:prstGeom prst="rect">
              <a:avLst/>
            </a:prstGeom>
          </p:spPr>
        </p:pic>
      </p:grpSp>
      <p:pic>
        <p:nvPicPr>
          <p:cNvPr id="14" name="Graphic 13" descr="Hammer with solid fill">
            <a:extLst>
              <a:ext uri="{FF2B5EF4-FFF2-40B4-BE49-F238E27FC236}">
                <a16:creationId xmlns:a16="http://schemas.microsoft.com/office/drawing/2014/main" id="{B4F46A23-965D-91A5-16AF-E9B66C6AFFE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715552" y="6547708"/>
            <a:ext cx="1082180" cy="1082180"/>
          </a:xfrm>
          <a:prstGeom prst="rect">
            <a:avLst/>
          </a:prstGeom>
        </p:spPr>
      </p:pic>
      <p:grpSp>
        <p:nvGrpSpPr>
          <p:cNvPr id="26" name="Group 25">
            <a:extLst>
              <a:ext uri="{FF2B5EF4-FFF2-40B4-BE49-F238E27FC236}">
                <a16:creationId xmlns:a16="http://schemas.microsoft.com/office/drawing/2014/main" id="{53D5A24A-D33E-2294-6A69-69EB40CFB91D}"/>
              </a:ext>
            </a:extLst>
          </p:cNvPr>
          <p:cNvGrpSpPr/>
          <p:nvPr/>
        </p:nvGrpSpPr>
        <p:grpSpPr>
          <a:xfrm>
            <a:off x="2707471" y="103598"/>
            <a:ext cx="7741606" cy="1545464"/>
            <a:chOff x="2707471" y="103598"/>
            <a:chExt cx="7741606" cy="1545464"/>
          </a:xfrm>
        </p:grpSpPr>
        <p:sp>
          <p:nvSpPr>
            <p:cNvPr id="25" name="Rounded Rectangle 24">
              <a:extLst>
                <a:ext uri="{FF2B5EF4-FFF2-40B4-BE49-F238E27FC236}">
                  <a16:creationId xmlns:a16="http://schemas.microsoft.com/office/drawing/2014/main" id="{53303141-7536-6011-9BC2-ECB145BFB4DC}"/>
                </a:ext>
              </a:extLst>
            </p:cNvPr>
            <p:cNvSpPr/>
            <p:nvPr/>
          </p:nvSpPr>
          <p:spPr>
            <a:xfrm>
              <a:off x="2707471" y="103598"/>
              <a:ext cx="7741606" cy="1545464"/>
            </a:xfrm>
            <a:prstGeom prst="roundRect">
              <a:avLst/>
            </a:prstGeom>
            <a:solidFill>
              <a:schemeClr val="accent1">
                <a:lumMod val="60000"/>
                <a:lumOff val="40000"/>
                <a:alpha val="11332"/>
              </a:schemeClr>
            </a:solidFill>
            <a:ln w="50800" cap="flat">
              <a:solidFill>
                <a:schemeClr val="accent1">
                  <a:lumMod val="7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24" name="operations">
              <a:extLst>
                <a:ext uri="{FF2B5EF4-FFF2-40B4-BE49-F238E27FC236}">
                  <a16:creationId xmlns:a16="http://schemas.microsoft.com/office/drawing/2014/main" id="{906B5610-5BE9-F28D-1F24-B4CE66994EA5}"/>
                </a:ext>
              </a:extLst>
            </p:cNvPr>
            <p:cNvSpPr/>
            <p:nvPr/>
          </p:nvSpPr>
          <p:spPr>
            <a:xfrm>
              <a:off x="2715252" y="246950"/>
              <a:ext cx="7733825" cy="121058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defRPr sz="2100" b="0">
                  <a:solidFill>
                    <a:schemeClr val="accent4">
                      <a:hueOff val="-1081314"/>
                      <a:satOff val="4338"/>
                      <a:lumOff val="-8931"/>
                    </a:schemeClr>
                  </a:solidFill>
                  <a:latin typeface="+mn-lt"/>
                  <a:ea typeface="+mn-ea"/>
                  <a:cs typeface="+mn-cs"/>
                  <a:sym typeface="Helvetica Neue Medium"/>
                </a:defRPr>
              </a:lvl1pPr>
            </a:lstStyle>
            <a:p>
              <a:pPr algn="ctr"/>
              <a:r>
                <a:rPr lang="en-US" dirty="0">
                  <a:solidFill>
                    <a:schemeClr val="tx1"/>
                  </a:solidFill>
                </a:rPr>
                <a:t>Takeaway 1:</a:t>
              </a:r>
              <a:br>
                <a:rPr lang="en-US" dirty="0">
                  <a:solidFill>
                    <a:schemeClr val="tx1"/>
                  </a:solidFill>
                </a:rPr>
              </a:br>
              <a:r>
                <a:rPr lang="en-US" sz="17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Since the </a:t>
              </a:r>
              <a:r>
                <a:rPr lang="en-US" sz="17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source language</a:t>
              </a:r>
              <a:r>
                <a:rPr lang="en-US" sz="17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 and the language of </a:t>
              </a:r>
              <a:r>
                <a:rPr lang="en-US" sz="17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reasoning</a:t>
              </a:r>
              <a:r>
                <a:rPr lang="en-US" sz="17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 coincide (Coq),</a:t>
              </a:r>
            </a:p>
            <a:p>
              <a:pPr algn="ctr"/>
              <a:r>
                <a:rPr lang="en-US" sz="17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and the </a:t>
              </a:r>
              <a:r>
                <a:rPr lang="en-US" sz="17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target language </a:t>
              </a:r>
              <a:r>
                <a:rPr lang="en-US" sz="17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and the language of </a:t>
              </a:r>
              <a:r>
                <a:rPr lang="en-US" sz="17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foreign functions </a:t>
              </a:r>
              <a:r>
                <a:rPr lang="en-US" sz="17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coincide (C),</a:t>
              </a:r>
              <a:br>
                <a:rPr lang="en-US" sz="17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br>
              <a:r>
                <a:rPr lang="en-US" sz="17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we can </a:t>
              </a:r>
              <a:r>
                <a:rPr lang="en-US" sz="17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avoid</a:t>
              </a:r>
              <a:r>
                <a:rPr lang="en-US" sz="17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 the combined language approach.</a:t>
              </a:r>
              <a:endParaRPr sz="17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endParaRPr>
            </a:p>
          </p:txBody>
        </p:sp>
      </p:grpSp>
    </p:spTree>
    <p:extLst>
      <p:ext uri="{BB962C8B-B14F-4D97-AF65-F5344CB8AC3E}">
        <p14:creationId xmlns:p14="http://schemas.microsoft.com/office/powerpoint/2010/main" val="2158539535"/>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par>
                                <p:cTn id="11" presetID="9"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dissolv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nodeType="clickEffect">
                                  <p:stCondLst>
                                    <p:cond delay="0"/>
                                  </p:stCondLst>
                                  <p:childTnLst>
                                    <p:animMotion origin="layout" path="M 2.34375E-6 -6.77083E-7 L -0.30664 0.37451 " pathEditMode="relative" rAng="0" ptsTypes="AA">
                                      <p:cBhvr>
                                        <p:cTn id="17" dur="2000" fill="hold"/>
                                        <p:tgtEl>
                                          <p:spTgt spid="11"/>
                                        </p:tgtEl>
                                        <p:attrNameLst>
                                          <p:attrName>ppt_x</p:attrName>
                                          <p:attrName>ppt_y</p:attrName>
                                        </p:attrNameLst>
                                      </p:cBhvr>
                                      <p:rCtr x="-15332" y="18717"/>
                                    </p:animMotion>
                                  </p:childTnLst>
                                </p:cTn>
                              </p:par>
                            </p:childTnLst>
                          </p:cTn>
                        </p:par>
                        <p:par>
                          <p:cTn id="18" fill="hold">
                            <p:stCondLst>
                              <p:cond delay="2000"/>
                            </p:stCondLst>
                            <p:childTnLst>
                              <p:par>
                                <p:cTn id="19" presetID="22" presetClass="entr" presetSubtype="8" fill="hold" grpId="0" nodeType="afterEffect">
                                  <p:stCondLst>
                                    <p:cond delay="0"/>
                                  </p:stCondLst>
                                  <p:iterate>
                                    <p:tmAbs val="0"/>
                                  </p:iterate>
                                  <p:childTnLst>
                                    <p:set>
                                      <p:cBhvr>
                                        <p:cTn id="20" fill="hold"/>
                                        <p:tgtEl>
                                          <p:spTgt spid="8"/>
                                        </p:tgtEl>
                                        <p:attrNameLst>
                                          <p:attrName>style.visibility</p:attrName>
                                        </p:attrNameLst>
                                      </p:cBhvr>
                                      <p:to>
                                        <p:strVal val="visible"/>
                                      </p:to>
                                    </p:set>
                                    <p:animEffect transition="in" filter="wipe(left)">
                                      <p:cBhvr>
                                        <p:cTn id="21" dur="500"/>
                                        <p:tgtEl>
                                          <p:spTgt spid="8"/>
                                        </p:tgtEl>
                                      </p:cBhvr>
                                    </p:animEffect>
                                  </p:childTnLst>
                                </p:cTn>
                              </p:par>
                              <p:par>
                                <p:cTn id="22" presetID="9" presetClass="entr" presetSubtype="0" fill="hold" nodeType="withEffect">
                                  <p:stCondLst>
                                    <p:cond delay="0"/>
                                  </p:stCondLst>
                                  <p:childTnLst>
                                    <p:set>
                                      <p:cBhvr>
                                        <p:cTn id="23" dur="1" fill="hold">
                                          <p:stCondLst>
                                            <p:cond delay="0"/>
                                          </p:stCondLst>
                                        </p:cTn>
                                        <p:tgtEl>
                                          <p:spTgt spid="1026"/>
                                        </p:tgtEl>
                                        <p:attrNameLst>
                                          <p:attrName>style.visibility</p:attrName>
                                        </p:attrNameLst>
                                      </p:cBhvr>
                                      <p:to>
                                        <p:strVal val="visible"/>
                                      </p:to>
                                    </p:set>
                                    <p:animEffect transition="in" filter="dissolve">
                                      <p:cBhvr>
                                        <p:cTn id="24" dur="500"/>
                                        <p:tgtEl>
                                          <p:spTgt spid="1026"/>
                                        </p:tgtEl>
                                      </p:cBhvr>
                                    </p:animEffect>
                                  </p:childTnLst>
                                </p:cTn>
                              </p:par>
                              <p:par>
                                <p:cTn id="25" presetID="9"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dissolv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dissolv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dissolve">
                                      <p:cBhvr>
                                        <p:cTn id="37" dur="500"/>
                                        <p:tgtEl>
                                          <p:spTgt spid="19"/>
                                        </p:tgtEl>
                                      </p:cBhvr>
                                    </p:animEffect>
                                  </p:childTnLst>
                                </p:cTn>
                              </p:par>
                              <p:par>
                                <p:cTn id="38" presetID="1" presetClass="entr" presetSubtype="0" fill="hold" nodeType="withEffect">
                                  <p:stCondLst>
                                    <p:cond delay="0"/>
                                  </p:stCondLst>
                                  <p:childTnLst>
                                    <p:set>
                                      <p:cBhvr>
                                        <p:cTn id="3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2" name="veri without text.png" descr="veri without text.png"/>
          <p:cNvPicPr>
            <a:picLocks noChangeAspect="1"/>
          </p:cNvPicPr>
          <p:nvPr/>
        </p:nvPicPr>
        <p:blipFill>
          <a:blip r:embed="rId3"/>
          <a:stretch>
            <a:fillRect/>
          </a:stretch>
        </p:blipFill>
        <p:spPr>
          <a:xfrm>
            <a:off x="-10649" y="2763854"/>
            <a:ext cx="5054601" cy="4800601"/>
          </a:xfrm>
          <a:prstGeom prst="rect">
            <a:avLst/>
          </a:prstGeom>
          <a:ln w="12700">
            <a:miter lim="400000"/>
          </a:ln>
        </p:spPr>
      </p:pic>
      <p:pic>
        <p:nvPicPr>
          <p:cNvPr id="1083" name="ffi without text.png" descr="ffi without text.png"/>
          <p:cNvPicPr>
            <a:picLocks noChangeAspect="1"/>
          </p:cNvPicPr>
          <p:nvPr/>
        </p:nvPicPr>
        <p:blipFill>
          <a:blip r:embed="rId4"/>
          <a:stretch>
            <a:fillRect/>
          </a:stretch>
        </p:blipFill>
        <p:spPr>
          <a:xfrm>
            <a:off x="7982708" y="1862293"/>
            <a:ext cx="5054601" cy="4800601"/>
          </a:xfrm>
          <a:prstGeom prst="rect">
            <a:avLst/>
          </a:prstGeom>
          <a:ln w="12700">
            <a:miter lim="400000"/>
          </a:ln>
        </p:spPr>
      </p:pic>
      <p:pic>
        <p:nvPicPr>
          <p:cNvPr id="1084" name="veriffi without text.png" descr="veriffi without text.png"/>
          <p:cNvPicPr>
            <a:picLocks noChangeAspect="1"/>
          </p:cNvPicPr>
          <p:nvPr/>
        </p:nvPicPr>
        <p:blipFill>
          <a:blip r:embed="rId5"/>
          <a:stretch>
            <a:fillRect/>
          </a:stretch>
        </p:blipFill>
        <p:spPr>
          <a:xfrm>
            <a:off x="2209354" y="1575973"/>
            <a:ext cx="9296401" cy="6273801"/>
          </a:xfrm>
          <a:prstGeom prst="rect">
            <a:avLst/>
          </a:prstGeom>
          <a:ln w="12700">
            <a:miter lim="400000"/>
          </a:ln>
        </p:spPr>
      </p:pic>
      <p:pic>
        <p:nvPicPr>
          <p:cNvPr id="1085" name="veriffi without tick.png" descr="veriffi without tick.png"/>
          <p:cNvPicPr>
            <a:picLocks noChangeAspect="1"/>
          </p:cNvPicPr>
          <p:nvPr/>
        </p:nvPicPr>
        <p:blipFill>
          <a:blip r:embed="rId6"/>
          <a:stretch>
            <a:fillRect/>
          </a:stretch>
        </p:blipFill>
        <p:spPr>
          <a:xfrm>
            <a:off x="2209354" y="1575973"/>
            <a:ext cx="9448801" cy="6299201"/>
          </a:xfrm>
          <a:prstGeom prst="rect">
            <a:avLst/>
          </a:prstGeom>
          <a:ln w="12700">
            <a:miter lim="400000"/>
          </a:ln>
        </p:spPr>
      </p:pic>
      <p:pic>
        <p:nvPicPr>
          <p:cNvPr id="1086" name="tick.png" descr="tick.png"/>
          <p:cNvPicPr>
            <a:picLocks noChangeAspect="1"/>
          </p:cNvPicPr>
          <p:nvPr/>
        </p:nvPicPr>
        <p:blipFill>
          <a:blip r:embed="rId7"/>
          <a:stretch>
            <a:fillRect/>
          </a:stretch>
        </p:blipFill>
        <p:spPr>
          <a:xfrm>
            <a:off x="8216504" y="5253737"/>
            <a:ext cx="4419601" cy="3759201"/>
          </a:xfrm>
          <a:prstGeom prst="rect">
            <a:avLst/>
          </a:prstGeom>
          <a:ln w="12700">
            <a:miter lim="400000"/>
          </a:ln>
        </p:spPr>
      </p:pic>
      <p:sp>
        <p:nvSpPr>
          <p:cNvPr id="1088" name="github.com/CertiCoq/VeriFFI"/>
          <p:cNvSpPr txBox="1"/>
          <p:nvPr/>
        </p:nvSpPr>
        <p:spPr>
          <a:xfrm>
            <a:off x="-23544" y="8498798"/>
            <a:ext cx="13045113" cy="5027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defRPr sz="2000" b="0"/>
            </a:lvl1pPr>
          </a:lstStyle>
          <a:p>
            <a:r>
              <a:rPr sz="2600" dirty="0">
                <a:solidFill>
                  <a:schemeClr val="tx1"/>
                </a:solidFill>
                <a:hlinkClick r:id="rId8">
                  <a:extLst>
                    <a:ext uri="{A12FA001-AC4F-418D-AE19-62706E023703}">
                      <ahyp:hlinkClr xmlns:ahyp="http://schemas.microsoft.com/office/drawing/2018/hyperlinkcolor" val="tx"/>
                    </a:ext>
                  </a:extLst>
                </a:hlinkClick>
              </a:rPr>
              <a:t>github.com/CertiCoq/VeriFFI</a:t>
            </a:r>
            <a:endParaRPr lang="en-US" sz="2600" dirty="0">
              <a:solidFill>
                <a:schemeClr val="tx1"/>
              </a:solidFill>
            </a:endParaRPr>
          </a:p>
        </p:txBody>
      </p:sp>
      <p:sp>
        <p:nvSpPr>
          <p:cNvPr id="2" name="Slide Number Placeholder 1">
            <a:extLst>
              <a:ext uri="{FF2B5EF4-FFF2-40B4-BE49-F238E27FC236}">
                <a16:creationId xmlns:a16="http://schemas.microsoft.com/office/drawing/2014/main" id="{3030D004-006F-0F6E-1AD2-FC3949350901}"/>
              </a:ext>
            </a:extLst>
          </p:cNvPr>
          <p:cNvSpPr>
            <a:spLocks noGrp="1"/>
          </p:cNvSpPr>
          <p:nvPr>
            <p:ph type="sldNum" sz="quarter" idx="2"/>
          </p:nvPr>
        </p:nvSpPr>
        <p:spPr/>
        <p:txBody>
          <a:bodyPr/>
          <a:lstStyle/>
          <a:p>
            <a:fld id="{86CB4B4D-7CA3-9044-876B-883B54F8677D}" type="slidenum">
              <a:rPr lang="en-US" smtClean="0"/>
              <a:t>5</a:t>
            </a:fld>
            <a:endParaRPr lang="en-US"/>
          </a:p>
        </p:txBody>
      </p:sp>
    </p:spTree>
    <p:extLst>
      <p:ext uri="{BB962C8B-B14F-4D97-AF65-F5344CB8AC3E}">
        <p14:creationId xmlns:p14="http://schemas.microsoft.com/office/powerpoint/2010/main" val="3176593574"/>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path" presetSubtype="0" accel="50000" decel="50000" fill="hold" nodeType="clickEffect">
                                  <p:stCondLst>
                                    <p:cond delay="0"/>
                                  </p:stCondLst>
                                  <p:childTnLst>
                                    <p:animMotion origin="layout" path="M 0.000000 0.000000 L 0.183151 0.000000" pathEditMode="relative">
                                      <p:cBhvr>
                                        <p:cTn id="6" dur="1000" fill="hold"/>
                                        <p:tgtEl>
                                          <p:spTgt spid="1082"/>
                                        </p:tgtEl>
                                        <p:attrNameLst>
                                          <p:attrName>ppt_x</p:attrName>
                                          <p:attrName>ppt_y</p:attrName>
                                        </p:attrNameLst>
                                      </p:cBhvr>
                                    </p:animMotion>
                                  </p:childTnLst>
                                </p:cTn>
                              </p:par>
                            </p:childTnLst>
                          </p:cTn>
                        </p:par>
                        <p:par>
                          <p:cTn id="7" fill="hold">
                            <p:stCondLst>
                              <p:cond delay="0"/>
                            </p:stCondLst>
                            <p:childTnLst>
                              <p:par>
                                <p:cTn id="8" presetID="-1" presetClass="path" presetSubtype="0" accel="50000" decel="50000" fill="hold" nodeType="withEffect">
                                  <p:stCondLst>
                                    <p:cond delay="0"/>
                                  </p:stCondLst>
                                  <p:childTnLst>
                                    <p:animMotion origin="layout" path="M 0.000000 0.000000 L -0.136563 -0.000000" pathEditMode="relative">
                                      <p:cBhvr>
                                        <p:cTn id="9" dur="1000" fill="hold"/>
                                        <p:tgtEl>
                                          <p:spTgt spid="1083"/>
                                        </p:tgtEl>
                                        <p:attrNameLst>
                                          <p:attrName>ppt_x</p:attrName>
                                          <p:attrName>ppt_y</p:attrName>
                                        </p:attrNameLst>
                                      </p:cBhvr>
                                    </p:animMotion>
                                  </p:childTnLst>
                                </p:cTn>
                              </p:par>
                            </p:childTnLst>
                          </p:cTn>
                        </p:par>
                        <p:par>
                          <p:cTn id="10" fill="hold">
                            <p:stCondLst>
                              <p:cond delay="1000"/>
                            </p:stCondLst>
                            <p:childTnLst>
                              <p:par>
                                <p:cTn id="11" presetID="10" presetClass="entr" fill="hold" grpId="0" nodeType="afterEffect">
                                  <p:stCondLst>
                                    <p:cond delay="0"/>
                                  </p:stCondLst>
                                  <p:iterate>
                                    <p:tmAbs val="0"/>
                                  </p:iterate>
                                  <p:childTnLst>
                                    <p:set>
                                      <p:cBhvr>
                                        <p:cTn id="12" fill="hold"/>
                                        <p:tgtEl>
                                          <p:spTgt spid="1084"/>
                                        </p:tgtEl>
                                        <p:attrNameLst>
                                          <p:attrName>style.visibility</p:attrName>
                                        </p:attrNameLst>
                                      </p:cBhvr>
                                      <p:to>
                                        <p:strVal val="visible"/>
                                      </p:to>
                                    </p:set>
                                    <p:animEffect transition="in" filter="fade">
                                      <p:cBhvr>
                                        <p:cTn id="13" dur="500"/>
                                        <p:tgtEl>
                                          <p:spTgt spid="1084"/>
                                        </p:tgtEl>
                                      </p:cBhvr>
                                    </p:animEffect>
                                  </p:childTnLst>
                                </p:cTn>
                              </p:par>
                            </p:childTnLst>
                          </p:cTn>
                        </p:par>
                        <p:par>
                          <p:cTn id="14" fill="hold">
                            <p:stCondLst>
                              <p:cond delay="1500"/>
                            </p:stCondLst>
                            <p:childTnLst>
                              <p:par>
                                <p:cTn id="15" presetID="10" presetClass="entr" fill="hold" grpId="0" nodeType="afterEffect">
                                  <p:stCondLst>
                                    <p:cond delay="0"/>
                                  </p:stCondLst>
                                  <p:iterate>
                                    <p:tmAbs val="0"/>
                                  </p:iterate>
                                  <p:childTnLst>
                                    <p:set>
                                      <p:cBhvr>
                                        <p:cTn id="16" fill="hold"/>
                                        <p:tgtEl>
                                          <p:spTgt spid="1085"/>
                                        </p:tgtEl>
                                        <p:attrNameLst>
                                          <p:attrName>style.visibility</p:attrName>
                                        </p:attrNameLst>
                                      </p:cBhvr>
                                      <p:to>
                                        <p:strVal val="visible"/>
                                      </p:to>
                                    </p:set>
                                    <p:animEffect transition="in" filter="fade">
                                      <p:cBhvr>
                                        <p:cTn id="17" dur="500"/>
                                        <p:tgtEl>
                                          <p:spTgt spid="1085"/>
                                        </p:tgtEl>
                                      </p:cBhvr>
                                    </p:animEffect>
                                  </p:childTnLst>
                                </p:cTn>
                              </p:par>
                            </p:childTnLst>
                          </p:cTn>
                        </p:par>
                        <p:par>
                          <p:cTn id="18" fill="hold">
                            <p:stCondLst>
                              <p:cond delay="2000"/>
                            </p:stCondLst>
                            <p:childTnLst>
                              <p:par>
                                <p:cTn id="19" presetID="22" presetClass="entr" presetSubtype="8" fill="hold" grpId="0" nodeType="afterEffect">
                                  <p:stCondLst>
                                    <p:cond delay="0"/>
                                  </p:stCondLst>
                                  <p:iterate>
                                    <p:tmAbs val="0"/>
                                  </p:iterate>
                                  <p:childTnLst>
                                    <p:set>
                                      <p:cBhvr>
                                        <p:cTn id="20" fill="hold"/>
                                        <p:tgtEl>
                                          <p:spTgt spid="1086"/>
                                        </p:tgtEl>
                                        <p:attrNameLst>
                                          <p:attrName>style.visibility</p:attrName>
                                        </p:attrNameLst>
                                      </p:cBhvr>
                                      <p:to>
                                        <p:strVal val="visible"/>
                                      </p:to>
                                    </p:set>
                                    <p:animEffect transition="in" filter="wipe(left)">
                                      <p:cBhvr>
                                        <p:cTn id="21" dur="500"/>
                                        <p:tgtEl>
                                          <p:spTgt spid="1086"/>
                                        </p:tgtEl>
                                      </p:cBhvr>
                                    </p:animEffect>
                                  </p:childTnLst>
                                </p:cTn>
                              </p:par>
                            </p:childTnLst>
                          </p:cTn>
                        </p:par>
                        <p:par>
                          <p:cTn id="22" fill="hold">
                            <p:stCondLst>
                              <p:cond delay="2500"/>
                            </p:stCondLst>
                            <p:childTnLst>
                              <p:par>
                                <p:cTn id="23" presetID="10" presetClass="entr" fill="hold" grpId="0" nodeType="afterEffect">
                                  <p:stCondLst>
                                    <p:cond delay="0"/>
                                  </p:stCondLst>
                                  <p:iterate>
                                    <p:tmAbs val="0"/>
                                  </p:iterate>
                                  <p:childTnLst>
                                    <p:set>
                                      <p:cBhvr>
                                        <p:cTn id="24" fill="hold"/>
                                        <p:tgtEl>
                                          <p:spTgt spid="1088"/>
                                        </p:tgtEl>
                                        <p:attrNameLst>
                                          <p:attrName>style.visibility</p:attrName>
                                        </p:attrNameLst>
                                      </p:cBhvr>
                                      <p:to>
                                        <p:strVal val="visible"/>
                                      </p:to>
                                    </p:set>
                                    <p:animEffect transition="in" filter="fade">
                                      <p:cBhvr>
                                        <p:cTn id="25" dur="500"/>
                                        <p:tgtEl>
                                          <p:spTgt spid="1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4" grpId="0" animBg="1" advAuto="0"/>
      <p:bldP spid="1085" grpId="0" animBg="1" advAuto="0"/>
      <p:bldP spid="1086" grpId="0" animBg="1" advAuto="0"/>
      <p:bldP spid="1088"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E7E26-1729-C208-1C81-3989320AECAE}"/>
            </a:ext>
          </a:extLst>
        </p:cNvPr>
        <p:cNvGrpSpPr/>
        <p:nvPr/>
      </p:nvGrpSpPr>
      <p:grpSpPr>
        <a:xfrm>
          <a:off x="0" y="0"/>
          <a:ext cx="0" cy="0"/>
          <a:chOff x="0" y="0"/>
          <a:chExt cx="0" cy="0"/>
        </a:xfrm>
      </p:grpSpPr>
      <p:sp>
        <p:nvSpPr>
          <p:cNvPr id="55" name="Rounded Rectangle 54">
            <a:extLst>
              <a:ext uri="{FF2B5EF4-FFF2-40B4-BE49-F238E27FC236}">
                <a16:creationId xmlns:a16="http://schemas.microsoft.com/office/drawing/2014/main" id="{0BF562A0-43D4-6E2A-0109-FA2A6BC87D3C}"/>
              </a:ext>
            </a:extLst>
          </p:cNvPr>
          <p:cNvSpPr/>
          <p:nvPr/>
        </p:nvSpPr>
        <p:spPr>
          <a:xfrm>
            <a:off x="231788" y="4778336"/>
            <a:ext cx="5505000" cy="4518064"/>
          </a:xfrm>
          <a:prstGeom prst="roundRect">
            <a:avLst>
              <a:gd name="adj" fmla="val 6279"/>
            </a:avLst>
          </a:prstGeom>
          <a:solidFill>
            <a:srgbClr val="FFC000">
              <a:alpha val="16570"/>
            </a:srgb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grpSp>
        <p:nvGrpSpPr>
          <p:cNvPr id="170" name="Group">
            <a:extLst>
              <a:ext uri="{FF2B5EF4-FFF2-40B4-BE49-F238E27FC236}">
                <a16:creationId xmlns:a16="http://schemas.microsoft.com/office/drawing/2014/main" id="{17F2120E-FE8D-0010-6093-7D0D3E2CD95A}"/>
              </a:ext>
            </a:extLst>
          </p:cNvPr>
          <p:cNvGrpSpPr/>
          <p:nvPr/>
        </p:nvGrpSpPr>
        <p:grpSpPr>
          <a:xfrm>
            <a:off x="3365067" y="1571079"/>
            <a:ext cx="6274666" cy="2595210"/>
            <a:chOff x="0" y="0"/>
            <a:chExt cx="6274665" cy="2595209"/>
          </a:xfrm>
        </p:grpSpPr>
        <p:grpSp>
          <p:nvGrpSpPr>
            <p:cNvPr id="166" name="Group">
              <a:extLst>
                <a:ext uri="{FF2B5EF4-FFF2-40B4-BE49-F238E27FC236}">
                  <a16:creationId xmlns:a16="http://schemas.microsoft.com/office/drawing/2014/main" id="{C8B0729E-98BD-B3CB-F7F2-F1A726B32E0C}"/>
                </a:ext>
              </a:extLst>
            </p:cNvPr>
            <p:cNvGrpSpPr/>
            <p:nvPr/>
          </p:nvGrpSpPr>
          <p:grpSpPr>
            <a:xfrm>
              <a:off x="0" y="0"/>
              <a:ext cx="6274665" cy="2595209"/>
              <a:chOff x="0" y="0"/>
              <a:chExt cx="6274664" cy="2595209"/>
            </a:xfrm>
          </p:grpSpPr>
          <p:sp>
            <p:nvSpPr>
              <p:cNvPr id="162" name="Rounded Rectangle">
                <a:extLst>
                  <a:ext uri="{FF2B5EF4-FFF2-40B4-BE49-F238E27FC236}">
                    <a16:creationId xmlns:a16="http://schemas.microsoft.com/office/drawing/2014/main" id="{B2F3FB99-6044-6007-A63C-1F82F3CB885E}"/>
                  </a:ext>
                </a:extLst>
              </p:cNvPr>
              <p:cNvSpPr/>
              <p:nvPr/>
            </p:nvSpPr>
            <p:spPr>
              <a:xfrm>
                <a:off x="0" y="25399"/>
                <a:ext cx="6274664" cy="2569810"/>
              </a:xfrm>
              <a:prstGeom prst="roundRect">
                <a:avLst>
                  <a:gd name="adj" fmla="val 2014"/>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r>
                  <a:rPr lang="en-US" dirty="0"/>
                  <a:t>.</a:t>
                </a:r>
                <a:endParaRPr dirty="0"/>
              </a:p>
            </p:txBody>
          </p:sp>
          <p:grpSp>
            <p:nvGrpSpPr>
              <p:cNvPr id="165" name="Group">
                <a:extLst>
                  <a:ext uri="{FF2B5EF4-FFF2-40B4-BE49-F238E27FC236}">
                    <a16:creationId xmlns:a16="http://schemas.microsoft.com/office/drawing/2014/main" id="{8DE8586E-889F-3696-B355-20364DCC2801}"/>
                  </a:ext>
                </a:extLst>
              </p:cNvPr>
              <p:cNvGrpSpPr/>
              <p:nvPr/>
            </p:nvGrpSpPr>
            <p:grpSpPr>
              <a:xfrm>
                <a:off x="0" y="0"/>
                <a:ext cx="6273889" cy="353170"/>
                <a:chOff x="0" y="0"/>
                <a:chExt cx="6273888" cy="353169"/>
              </a:xfrm>
            </p:grpSpPr>
            <p:sp>
              <p:nvSpPr>
                <p:cNvPr id="163" name="Rounded Rectangle">
                  <a:extLst>
                    <a:ext uri="{FF2B5EF4-FFF2-40B4-BE49-F238E27FC236}">
                      <a16:creationId xmlns:a16="http://schemas.microsoft.com/office/drawing/2014/main" id="{6533603E-D35D-6B87-782B-C92B6E9969CD}"/>
                    </a:ext>
                  </a:extLst>
                </p:cNvPr>
                <p:cNvSpPr/>
                <p:nvPr/>
              </p:nvSpPr>
              <p:spPr>
                <a:xfrm>
                  <a:off x="0" y="0"/>
                  <a:ext cx="6273853"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4" name="Rectangle">
                  <a:extLst>
                    <a:ext uri="{FF2B5EF4-FFF2-40B4-BE49-F238E27FC236}">
                      <a16:creationId xmlns:a16="http://schemas.microsoft.com/office/drawing/2014/main" id="{90E25D5B-65FE-48EC-C019-8B6501AEAB88}"/>
                    </a:ext>
                  </a:extLst>
                </p:cNvPr>
                <p:cNvSpPr/>
                <p:nvPr/>
              </p:nvSpPr>
              <p:spPr>
                <a:xfrm>
                  <a:off x="0" y="181846"/>
                  <a:ext cx="6273889"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167" name="Circle">
              <a:extLst>
                <a:ext uri="{FF2B5EF4-FFF2-40B4-BE49-F238E27FC236}">
                  <a16:creationId xmlns:a16="http://schemas.microsoft.com/office/drawing/2014/main" id="{6A726532-4891-1B76-8746-8B880576E157}"/>
                </a:ext>
              </a:extLst>
            </p:cNvPr>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8" name="Circle">
              <a:extLst>
                <a:ext uri="{FF2B5EF4-FFF2-40B4-BE49-F238E27FC236}">
                  <a16:creationId xmlns:a16="http://schemas.microsoft.com/office/drawing/2014/main" id="{2FD255E4-EBBB-17B8-71EB-78C56291758C}"/>
                </a:ext>
              </a:extLst>
            </p:cNvPr>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9" name="Circle">
              <a:extLst>
                <a:ext uri="{FF2B5EF4-FFF2-40B4-BE49-F238E27FC236}">
                  <a16:creationId xmlns:a16="http://schemas.microsoft.com/office/drawing/2014/main" id="{5318D4D1-A7BA-7B14-41A2-B2F9C6DA2A8C}"/>
                </a:ext>
              </a:extLst>
            </p:cNvPr>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171" name="Module Type UInt63.…">
            <a:extLst>
              <a:ext uri="{FF2B5EF4-FFF2-40B4-BE49-F238E27FC236}">
                <a16:creationId xmlns:a16="http://schemas.microsoft.com/office/drawing/2014/main" id="{27FAF16E-B12F-5D39-2E6F-E8EE8AEAC5B1}"/>
              </a:ext>
            </a:extLst>
          </p:cNvPr>
          <p:cNvSpPr txBox="1"/>
          <p:nvPr/>
        </p:nvSpPr>
        <p:spPr>
          <a:xfrm>
            <a:off x="3440573" y="2016987"/>
            <a:ext cx="6120452" cy="21493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defTabSz="457200">
              <a:defRPr sz="1900" b="0" spc="-133">
                <a:solidFill>
                  <a:srgbClr val="0000FF"/>
                </a:solidFill>
                <a:latin typeface="Iosevka"/>
                <a:ea typeface="Iosevka"/>
                <a:cs typeface="Iosevka"/>
                <a:sym typeface="Iosevka"/>
              </a:defRPr>
            </a:pPr>
            <a:r>
              <a:rPr dirty="0">
                <a:solidFill>
                  <a:schemeClr val="accent1">
                    <a:lumOff val="-13575"/>
                  </a:schemeClr>
                </a:solidFill>
              </a:rPr>
              <a:t>Module Type</a:t>
            </a:r>
            <a:r>
              <a:rPr dirty="0">
                <a:solidFill>
                  <a:srgbClr val="000000"/>
                </a:solidFill>
              </a:rPr>
              <a:t> UInt63.</a:t>
            </a:r>
          </a:p>
          <a:p>
            <a:pPr algn="l" defTabSz="457200">
              <a:defRPr sz="1900" b="0" spc="-133">
                <a:latin typeface="Iosevka"/>
                <a:ea typeface="Iosevka"/>
                <a:cs typeface="Iosevka"/>
                <a:sym typeface="Iosevka"/>
              </a:defRPr>
            </a:pPr>
            <a:r>
              <a:rPr dirty="0"/>
              <a:t>  </a:t>
            </a:r>
            <a:r>
              <a:rPr dirty="0">
                <a:solidFill>
                  <a:schemeClr val="accent1">
                    <a:lumOff val="-13575"/>
                  </a:schemeClr>
                </a:solidFill>
              </a:rPr>
              <a:t>Parameter</a:t>
            </a:r>
            <a:r>
              <a:rPr dirty="0"/>
              <a:t> </a:t>
            </a:r>
            <a:r>
              <a:rPr lang="en-US" dirty="0"/>
              <a:t>uint63</a:t>
            </a:r>
            <a:r>
              <a:rPr dirty="0"/>
              <a:t> : Type.</a:t>
            </a:r>
          </a:p>
          <a:p>
            <a:pPr algn="l" defTabSz="457200">
              <a:defRPr sz="1900" b="0" spc="-133">
                <a:latin typeface="Iosevka"/>
                <a:ea typeface="Iosevka"/>
                <a:cs typeface="Iosevka"/>
                <a:sym typeface="Iosevka"/>
              </a:defRPr>
            </a:pPr>
            <a:r>
              <a:rPr dirty="0"/>
              <a:t>  </a:t>
            </a:r>
            <a:r>
              <a:rPr dirty="0">
                <a:solidFill>
                  <a:schemeClr val="accent1">
                    <a:lumOff val="-13575"/>
                  </a:schemeClr>
                </a:solidFill>
              </a:rPr>
              <a:t>Parameter</a:t>
            </a:r>
            <a:r>
              <a:rPr dirty="0"/>
              <a:t> </a:t>
            </a:r>
            <a:r>
              <a:rPr dirty="0" err="1"/>
              <a:t>from_nat</a:t>
            </a:r>
            <a:r>
              <a:rPr dirty="0"/>
              <a:t> : </a:t>
            </a:r>
            <a:r>
              <a:rPr dirty="0" err="1"/>
              <a:t>nat</a:t>
            </a:r>
            <a:r>
              <a:rPr dirty="0"/>
              <a:t> -&gt;</a:t>
            </a:r>
            <a:r>
              <a:rPr lang="en-US" dirty="0"/>
              <a:t> uint63</a:t>
            </a:r>
            <a:r>
              <a:rPr dirty="0"/>
              <a:t>.</a:t>
            </a:r>
          </a:p>
          <a:p>
            <a:pPr algn="l" defTabSz="457200">
              <a:defRPr sz="1900" b="0" spc="-133">
                <a:latin typeface="Iosevka"/>
                <a:ea typeface="Iosevka"/>
                <a:cs typeface="Iosevka"/>
                <a:sym typeface="Iosevka"/>
              </a:defRPr>
            </a:pPr>
            <a:r>
              <a:rPr dirty="0"/>
              <a:t>  </a:t>
            </a:r>
            <a:r>
              <a:rPr dirty="0">
                <a:solidFill>
                  <a:schemeClr val="accent1">
                    <a:lumOff val="-13575"/>
                  </a:schemeClr>
                </a:solidFill>
              </a:rPr>
              <a:t>Parameter</a:t>
            </a:r>
            <a:r>
              <a:rPr dirty="0"/>
              <a:t> </a:t>
            </a:r>
            <a:r>
              <a:rPr dirty="0" err="1"/>
              <a:t>to_nat</a:t>
            </a:r>
            <a:r>
              <a:rPr dirty="0"/>
              <a:t> : </a:t>
            </a:r>
            <a:r>
              <a:rPr lang="en-US" dirty="0"/>
              <a:t>uint63</a:t>
            </a:r>
            <a:r>
              <a:rPr dirty="0"/>
              <a:t> -&gt; nat.</a:t>
            </a:r>
          </a:p>
          <a:p>
            <a:pPr algn="l" defTabSz="457200">
              <a:defRPr sz="1900" b="0" spc="-133">
                <a:latin typeface="Iosevka"/>
                <a:ea typeface="Iosevka"/>
                <a:cs typeface="Iosevka"/>
                <a:sym typeface="Iosevka"/>
              </a:defRPr>
            </a:pPr>
            <a:r>
              <a:rPr dirty="0"/>
              <a:t>  </a:t>
            </a:r>
            <a:r>
              <a:rPr dirty="0">
                <a:solidFill>
                  <a:schemeClr val="accent1">
                    <a:lumOff val="-13575"/>
                  </a:schemeClr>
                </a:solidFill>
              </a:rPr>
              <a:t>Parameter</a:t>
            </a:r>
            <a:r>
              <a:rPr dirty="0"/>
              <a:t> add </a:t>
            </a:r>
            <a:r>
              <a:rPr lang="en-US" dirty="0"/>
              <a:t>: uint63 -&gt; uint63 -&gt; uint63.</a:t>
            </a:r>
            <a:br>
              <a:rPr lang="en-US" dirty="0"/>
            </a:br>
            <a:r>
              <a:rPr lang="en-US" dirty="0"/>
              <a:t>  </a:t>
            </a:r>
            <a:r>
              <a:rPr lang="en-US" dirty="0">
                <a:solidFill>
                  <a:schemeClr val="accent1">
                    <a:lumMod val="75000"/>
                  </a:schemeClr>
                </a:solidFill>
              </a:rPr>
              <a:t>Parameter</a:t>
            </a:r>
            <a:r>
              <a:rPr lang="en-US" dirty="0"/>
              <a:t> </a:t>
            </a:r>
            <a:r>
              <a:rPr lang="en-US" dirty="0" err="1"/>
              <a:t>mul</a:t>
            </a:r>
            <a:r>
              <a:rPr lang="en-US" dirty="0"/>
              <a:t> </a:t>
            </a:r>
            <a:r>
              <a:rPr dirty="0"/>
              <a:t>: </a:t>
            </a:r>
            <a:r>
              <a:rPr lang="en-US" dirty="0"/>
              <a:t>uint63</a:t>
            </a:r>
            <a:r>
              <a:rPr dirty="0"/>
              <a:t> -&gt; </a:t>
            </a:r>
            <a:r>
              <a:rPr lang="en-US" dirty="0"/>
              <a:t>uint63</a:t>
            </a:r>
            <a:r>
              <a:rPr dirty="0"/>
              <a:t> -&gt; </a:t>
            </a:r>
            <a:r>
              <a:rPr lang="en-US" dirty="0"/>
              <a:t>uint63</a:t>
            </a:r>
            <a:r>
              <a:rPr dirty="0"/>
              <a:t>.</a:t>
            </a:r>
          </a:p>
          <a:p>
            <a:pPr algn="l" defTabSz="457200">
              <a:defRPr sz="1900" b="0" spc="-133">
                <a:latin typeface="Iosevka"/>
                <a:ea typeface="Iosevka"/>
                <a:cs typeface="Iosevka"/>
                <a:sym typeface="Iosevka"/>
              </a:defRPr>
            </a:pPr>
            <a:r>
              <a:rPr dirty="0">
                <a:solidFill>
                  <a:schemeClr val="accent1">
                    <a:lumOff val="-13575"/>
                  </a:schemeClr>
                </a:solidFill>
              </a:rPr>
              <a:t>End</a:t>
            </a:r>
            <a:r>
              <a:rPr dirty="0"/>
              <a:t> UInt63.</a:t>
            </a:r>
          </a:p>
        </p:txBody>
      </p:sp>
      <p:sp>
        <p:nvSpPr>
          <p:cNvPr id="172" name="user's Coq code">
            <a:extLst>
              <a:ext uri="{FF2B5EF4-FFF2-40B4-BE49-F238E27FC236}">
                <a16:creationId xmlns:a16="http://schemas.microsoft.com/office/drawing/2014/main" id="{3B961952-2F05-3258-DDE9-C66F44AADBCB}"/>
              </a:ext>
            </a:extLst>
          </p:cNvPr>
          <p:cNvSpPr txBox="1"/>
          <p:nvPr/>
        </p:nvSpPr>
        <p:spPr>
          <a:xfrm>
            <a:off x="5671355" y="1560317"/>
            <a:ext cx="1662088" cy="349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rPr dirty="0"/>
              <a:t>user's Coq code</a:t>
            </a:r>
          </a:p>
        </p:txBody>
      </p:sp>
      <p:grpSp>
        <p:nvGrpSpPr>
          <p:cNvPr id="57" name="Group 56">
            <a:extLst>
              <a:ext uri="{FF2B5EF4-FFF2-40B4-BE49-F238E27FC236}">
                <a16:creationId xmlns:a16="http://schemas.microsoft.com/office/drawing/2014/main" id="{6D061B82-FCDD-03D3-362A-0E24E7CA7FFA}"/>
              </a:ext>
            </a:extLst>
          </p:cNvPr>
          <p:cNvGrpSpPr/>
          <p:nvPr/>
        </p:nvGrpSpPr>
        <p:grpSpPr>
          <a:xfrm>
            <a:off x="3634727" y="2334370"/>
            <a:ext cx="7935551" cy="1464591"/>
            <a:chOff x="3634727" y="2334370"/>
            <a:chExt cx="7935551" cy="1464591"/>
          </a:xfrm>
        </p:grpSpPr>
        <p:grpSp>
          <p:nvGrpSpPr>
            <p:cNvPr id="176" name="Group">
              <a:extLst>
                <a:ext uri="{FF2B5EF4-FFF2-40B4-BE49-F238E27FC236}">
                  <a16:creationId xmlns:a16="http://schemas.microsoft.com/office/drawing/2014/main" id="{435B6A96-F6F7-73DB-DF59-924BC3CE3234}"/>
                </a:ext>
              </a:extLst>
            </p:cNvPr>
            <p:cNvGrpSpPr/>
            <p:nvPr/>
          </p:nvGrpSpPr>
          <p:grpSpPr>
            <a:xfrm>
              <a:off x="3639478" y="2334370"/>
              <a:ext cx="7930800" cy="296142"/>
              <a:chOff x="0" y="47836"/>
              <a:chExt cx="7930799" cy="296140"/>
            </a:xfrm>
          </p:grpSpPr>
          <p:sp>
            <p:nvSpPr>
              <p:cNvPr id="173" name="Rounded Rectangle">
                <a:extLst>
                  <a:ext uri="{FF2B5EF4-FFF2-40B4-BE49-F238E27FC236}">
                    <a16:creationId xmlns:a16="http://schemas.microsoft.com/office/drawing/2014/main" id="{7D953231-6B02-E1B8-F005-A4B3043F74F2}"/>
                  </a:ext>
                </a:extLst>
              </p:cNvPr>
              <p:cNvSpPr/>
              <p:nvPr/>
            </p:nvSpPr>
            <p:spPr>
              <a:xfrm>
                <a:off x="0" y="47836"/>
                <a:ext cx="2594407" cy="296140"/>
              </a:xfrm>
              <a:prstGeom prst="roundRect">
                <a:avLst>
                  <a:gd name="adj" fmla="val 20339"/>
                </a:avLst>
              </a:prstGeom>
              <a:noFill/>
              <a:ln w="38100" cap="flat">
                <a:solidFill>
                  <a:schemeClr val="accent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174" name="Line">
                <a:extLst>
                  <a:ext uri="{FF2B5EF4-FFF2-40B4-BE49-F238E27FC236}">
                    <a16:creationId xmlns:a16="http://schemas.microsoft.com/office/drawing/2014/main" id="{6FE1374C-B8C6-69E2-2BAC-F4683350DDFD}"/>
                  </a:ext>
                </a:extLst>
              </p:cNvPr>
              <p:cNvSpPr/>
              <p:nvPr/>
            </p:nvSpPr>
            <p:spPr>
              <a:xfrm>
                <a:off x="2594406" y="224732"/>
                <a:ext cx="3603153" cy="0"/>
              </a:xfrm>
              <a:prstGeom prst="line">
                <a:avLst/>
              </a:prstGeom>
              <a:noFill/>
              <a:ln w="38100" cap="flat">
                <a:solidFill>
                  <a:schemeClr val="accent6"/>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75" name="abstract type">
                <a:extLst>
                  <a:ext uri="{FF2B5EF4-FFF2-40B4-BE49-F238E27FC236}">
                    <a16:creationId xmlns:a16="http://schemas.microsoft.com/office/drawing/2014/main" id="{B60C0C70-57FE-92E7-EE0E-80A58FBEEFD5}"/>
                  </a:ext>
                </a:extLst>
              </p:cNvPr>
              <p:cNvSpPr/>
              <p:nvPr/>
            </p:nvSpPr>
            <p:spPr>
              <a:xfrm>
                <a:off x="6197559" y="193845"/>
                <a:ext cx="1733240"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defRPr sz="2100" b="0">
                    <a:solidFill>
                      <a:schemeClr val="accent6"/>
                    </a:solidFill>
                    <a:latin typeface="+mn-lt"/>
                    <a:ea typeface="+mn-ea"/>
                    <a:cs typeface="+mn-cs"/>
                    <a:sym typeface="Helvetica Neue Medium"/>
                  </a:defRPr>
                </a:lvl1pPr>
              </a:lstStyle>
              <a:p>
                <a:r>
                  <a:rPr dirty="0"/>
                  <a:t>abstract type</a:t>
                </a:r>
              </a:p>
            </p:txBody>
          </p:sp>
        </p:grpSp>
        <p:grpSp>
          <p:nvGrpSpPr>
            <p:cNvPr id="180" name="Group">
              <a:extLst>
                <a:ext uri="{FF2B5EF4-FFF2-40B4-BE49-F238E27FC236}">
                  <a16:creationId xmlns:a16="http://schemas.microsoft.com/office/drawing/2014/main" id="{0046C287-323E-5190-7014-647077DC450E}"/>
                </a:ext>
              </a:extLst>
            </p:cNvPr>
            <p:cNvGrpSpPr/>
            <p:nvPr/>
          </p:nvGrpSpPr>
          <p:grpSpPr>
            <a:xfrm>
              <a:off x="3634727" y="2659218"/>
              <a:ext cx="7935551" cy="1139743"/>
              <a:chOff x="-1" y="14681"/>
              <a:chExt cx="7935550" cy="1139740"/>
            </a:xfrm>
          </p:grpSpPr>
          <p:sp>
            <p:nvSpPr>
              <p:cNvPr id="177" name="Rounded Rectangle">
                <a:extLst>
                  <a:ext uri="{FF2B5EF4-FFF2-40B4-BE49-F238E27FC236}">
                    <a16:creationId xmlns:a16="http://schemas.microsoft.com/office/drawing/2014/main" id="{656417C6-28EE-4738-50BE-03AE831AFBB1}"/>
                  </a:ext>
                </a:extLst>
              </p:cNvPr>
              <p:cNvSpPr/>
              <p:nvPr/>
            </p:nvSpPr>
            <p:spPr>
              <a:xfrm>
                <a:off x="-1" y="14681"/>
                <a:ext cx="4994921" cy="1139740"/>
              </a:xfrm>
              <a:prstGeom prst="roundRect">
                <a:avLst>
                  <a:gd name="adj" fmla="val 7044"/>
                </a:avLst>
              </a:prstGeom>
              <a:noFill/>
              <a:ln w="38100" cap="flat">
                <a:solidFill>
                  <a:schemeClr val="accent4">
                    <a:hueOff val="-1081314"/>
                    <a:satOff val="4338"/>
                    <a:lumOff val="-8931"/>
                  </a:schemeClr>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178" name="Line">
                <a:extLst>
                  <a:ext uri="{FF2B5EF4-FFF2-40B4-BE49-F238E27FC236}">
                    <a16:creationId xmlns:a16="http://schemas.microsoft.com/office/drawing/2014/main" id="{806F0348-B4BE-02E9-5730-E133DEA9DC84}"/>
                  </a:ext>
                </a:extLst>
              </p:cNvPr>
              <p:cNvSpPr/>
              <p:nvPr/>
            </p:nvSpPr>
            <p:spPr>
              <a:xfrm>
                <a:off x="4994920" y="250132"/>
                <a:ext cx="1544659" cy="0"/>
              </a:xfrm>
              <a:prstGeom prst="line">
                <a:avLst/>
              </a:prstGeom>
              <a:noFill/>
              <a:ln w="38100" cap="flat">
                <a:solidFill>
                  <a:schemeClr val="accent4">
                    <a:hueOff val="-1081314"/>
                    <a:satOff val="4338"/>
                    <a:lumOff val="-8931"/>
                  </a:schemeClr>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179" name="operations">
                <a:extLst>
                  <a:ext uri="{FF2B5EF4-FFF2-40B4-BE49-F238E27FC236}">
                    <a16:creationId xmlns:a16="http://schemas.microsoft.com/office/drawing/2014/main" id="{5F594919-DC05-4B37-AEE1-DBED5D623740}"/>
                  </a:ext>
                </a:extLst>
              </p:cNvPr>
              <p:cNvSpPr/>
              <p:nvPr/>
            </p:nvSpPr>
            <p:spPr>
              <a:xfrm>
                <a:off x="6402641" y="219245"/>
                <a:ext cx="1532908"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defRPr sz="2100" b="0">
                    <a:solidFill>
                      <a:schemeClr val="accent4">
                        <a:hueOff val="-1081314"/>
                        <a:satOff val="4338"/>
                        <a:lumOff val="-8931"/>
                      </a:schemeClr>
                    </a:solidFill>
                    <a:latin typeface="+mn-lt"/>
                    <a:ea typeface="+mn-ea"/>
                    <a:cs typeface="+mn-cs"/>
                    <a:sym typeface="Helvetica Neue Medium"/>
                  </a:defRPr>
                </a:lvl1pPr>
              </a:lstStyle>
              <a:p>
                <a:r>
                  <a:rPr dirty="0"/>
                  <a:t>operations</a:t>
                </a:r>
              </a:p>
            </p:txBody>
          </p:sp>
        </p:grpSp>
      </p:grpSp>
      <p:sp>
        <p:nvSpPr>
          <p:cNvPr id="10" name="Slide Number Placeholder 9">
            <a:extLst>
              <a:ext uri="{FF2B5EF4-FFF2-40B4-BE49-F238E27FC236}">
                <a16:creationId xmlns:a16="http://schemas.microsoft.com/office/drawing/2014/main" id="{FECC4AD1-72BD-E6EC-F287-EE18A1113CF0}"/>
              </a:ext>
            </a:extLst>
          </p:cNvPr>
          <p:cNvSpPr>
            <a:spLocks noGrp="1"/>
          </p:cNvSpPr>
          <p:nvPr>
            <p:ph type="sldNum" sz="quarter" idx="2"/>
          </p:nvPr>
        </p:nvSpPr>
        <p:spPr/>
        <p:txBody>
          <a:bodyPr/>
          <a:lstStyle/>
          <a:p>
            <a:fld id="{86CB4B4D-7CA3-9044-876B-883B54F8677D}" type="slidenum">
              <a:rPr lang="en-US" smtClean="0"/>
              <a:t>6</a:t>
            </a:fld>
            <a:endParaRPr lang="en-US"/>
          </a:p>
        </p:txBody>
      </p:sp>
      <p:sp>
        <p:nvSpPr>
          <p:cNvPr id="11" name="TextBox 10">
            <a:extLst>
              <a:ext uri="{FF2B5EF4-FFF2-40B4-BE49-F238E27FC236}">
                <a16:creationId xmlns:a16="http://schemas.microsoft.com/office/drawing/2014/main" id="{4766502D-FB65-146A-1D7F-D3822FF98387}"/>
              </a:ext>
            </a:extLst>
          </p:cNvPr>
          <p:cNvSpPr txBox="1"/>
          <p:nvPr/>
        </p:nvSpPr>
        <p:spPr>
          <a:xfrm>
            <a:off x="10721056" y="3756067"/>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grpSp>
        <p:nvGrpSpPr>
          <p:cNvPr id="46" name="Group 45">
            <a:extLst>
              <a:ext uri="{FF2B5EF4-FFF2-40B4-BE49-F238E27FC236}">
                <a16:creationId xmlns:a16="http://schemas.microsoft.com/office/drawing/2014/main" id="{58A2BB9D-C317-D241-0E8D-ACF74EAB48EC}"/>
              </a:ext>
            </a:extLst>
          </p:cNvPr>
          <p:cNvGrpSpPr/>
          <p:nvPr/>
        </p:nvGrpSpPr>
        <p:grpSpPr>
          <a:xfrm>
            <a:off x="5409104" y="4132578"/>
            <a:ext cx="2179817" cy="2309462"/>
            <a:chOff x="5578733" y="4119070"/>
            <a:chExt cx="1748724" cy="1852730"/>
          </a:xfrm>
        </p:grpSpPr>
        <p:pic>
          <p:nvPicPr>
            <p:cNvPr id="37" name="Graphic 36" descr="Link with solid fill">
              <a:extLst>
                <a:ext uri="{FF2B5EF4-FFF2-40B4-BE49-F238E27FC236}">
                  <a16:creationId xmlns:a16="http://schemas.microsoft.com/office/drawing/2014/main" id="{076D1403-A622-D51F-F664-EA9E791517C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8875693">
              <a:off x="5578733" y="5057400"/>
              <a:ext cx="914400" cy="914400"/>
            </a:xfrm>
            <a:prstGeom prst="rect">
              <a:avLst/>
            </a:prstGeom>
          </p:spPr>
        </p:pic>
        <p:pic>
          <p:nvPicPr>
            <p:cNvPr id="39" name="Graphic 38" descr="Link with solid fill">
              <a:extLst>
                <a:ext uri="{FF2B5EF4-FFF2-40B4-BE49-F238E27FC236}">
                  <a16:creationId xmlns:a16="http://schemas.microsoft.com/office/drawing/2014/main" id="{E0879B48-D0CA-93D4-7277-3F75ED50010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8875693">
              <a:off x="5998977" y="5057400"/>
              <a:ext cx="914400" cy="914400"/>
            </a:xfrm>
            <a:prstGeom prst="rect">
              <a:avLst/>
            </a:prstGeom>
          </p:spPr>
        </p:pic>
        <p:pic>
          <p:nvPicPr>
            <p:cNvPr id="40" name="Graphic 39" descr="Link with solid fill">
              <a:extLst>
                <a:ext uri="{FF2B5EF4-FFF2-40B4-BE49-F238E27FC236}">
                  <a16:creationId xmlns:a16="http://schemas.microsoft.com/office/drawing/2014/main" id="{F1ADFD9B-0D76-7538-5F19-492B61764D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8875693">
              <a:off x="6413057" y="5052424"/>
              <a:ext cx="914400" cy="914400"/>
            </a:xfrm>
            <a:prstGeom prst="rect">
              <a:avLst/>
            </a:prstGeom>
          </p:spPr>
        </p:pic>
        <p:pic>
          <p:nvPicPr>
            <p:cNvPr id="41" name="Graphic 40" descr="Link with solid fill">
              <a:extLst>
                <a:ext uri="{FF2B5EF4-FFF2-40B4-BE49-F238E27FC236}">
                  <a16:creationId xmlns:a16="http://schemas.microsoft.com/office/drawing/2014/main" id="{D31B7D5D-D7AE-C64C-EF98-F56FA5554C36}"/>
                </a:ext>
              </a:extLst>
            </p:cNvPr>
            <p:cNvPicPr>
              <a:picLocks noChangeAspect="1"/>
            </p:cNvPicPr>
            <p:nvPr/>
          </p:nvPicPr>
          <p:blipFill>
            <a:blip r:embed="rId3">
              <a:extLst>
                <a:ext uri="{96DAC541-7B7A-43D3-8B79-37D633B846F1}">
                  <asvg:svgBlip xmlns:asvg="http://schemas.microsoft.com/office/drawing/2016/SVG/main" r:embed="rId4"/>
                </a:ext>
              </a:extLst>
            </a:blip>
            <a:srcRect r="41607" b="44044"/>
            <a:stretch/>
          </p:blipFill>
          <p:spPr>
            <a:xfrm rot="2700000">
              <a:off x="6165939" y="4877916"/>
              <a:ext cx="533942" cy="511665"/>
            </a:xfrm>
            <a:prstGeom prst="rect">
              <a:avLst/>
            </a:prstGeom>
          </p:spPr>
        </p:pic>
        <p:pic>
          <p:nvPicPr>
            <p:cNvPr id="44" name="Graphic 43" descr="Link with solid fill">
              <a:extLst>
                <a:ext uri="{FF2B5EF4-FFF2-40B4-BE49-F238E27FC236}">
                  <a16:creationId xmlns:a16="http://schemas.microsoft.com/office/drawing/2014/main" id="{96B843D4-CE29-CF6A-8FD7-30C7F5596C3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700000">
              <a:off x="5970201" y="4534805"/>
              <a:ext cx="914400" cy="914400"/>
            </a:xfrm>
            <a:prstGeom prst="rect">
              <a:avLst/>
            </a:prstGeom>
          </p:spPr>
        </p:pic>
        <p:pic>
          <p:nvPicPr>
            <p:cNvPr id="45" name="Graphic 44" descr="Link with solid fill">
              <a:extLst>
                <a:ext uri="{FF2B5EF4-FFF2-40B4-BE49-F238E27FC236}">
                  <a16:creationId xmlns:a16="http://schemas.microsoft.com/office/drawing/2014/main" id="{D5A88949-AE4A-34DD-8722-70505A3373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700000">
              <a:off x="5970169" y="4119070"/>
              <a:ext cx="914400" cy="914400"/>
            </a:xfrm>
            <a:prstGeom prst="rect">
              <a:avLst/>
            </a:prstGeom>
          </p:spPr>
        </p:pic>
      </p:grpSp>
      <p:grpSp>
        <p:nvGrpSpPr>
          <p:cNvPr id="59" name="Group 58">
            <a:extLst>
              <a:ext uri="{FF2B5EF4-FFF2-40B4-BE49-F238E27FC236}">
                <a16:creationId xmlns:a16="http://schemas.microsoft.com/office/drawing/2014/main" id="{52BD1241-DF3C-E374-7204-B878E5D13F49}"/>
              </a:ext>
            </a:extLst>
          </p:cNvPr>
          <p:cNvGrpSpPr/>
          <p:nvPr/>
        </p:nvGrpSpPr>
        <p:grpSpPr>
          <a:xfrm>
            <a:off x="7417207" y="4965611"/>
            <a:ext cx="5234391" cy="1950720"/>
            <a:chOff x="7417207" y="4965611"/>
            <a:chExt cx="5234391" cy="1950720"/>
          </a:xfrm>
        </p:grpSpPr>
        <p:grpSp>
          <p:nvGrpSpPr>
            <p:cNvPr id="21" name="Group 20">
              <a:extLst>
                <a:ext uri="{FF2B5EF4-FFF2-40B4-BE49-F238E27FC236}">
                  <a16:creationId xmlns:a16="http://schemas.microsoft.com/office/drawing/2014/main" id="{90459AD6-D045-FC28-3918-9BD251A994E6}"/>
                </a:ext>
              </a:extLst>
            </p:cNvPr>
            <p:cNvGrpSpPr/>
            <p:nvPr/>
          </p:nvGrpSpPr>
          <p:grpSpPr>
            <a:xfrm>
              <a:off x="10204901" y="4965611"/>
              <a:ext cx="2446697" cy="1950720"/>
              <a:chOff x="6545710" y="4163410"/>
              <a:chExt cx="2446697" cy="1950720"/>
            </a:xfrm>
          </p:grpSpPr>
          <p:sp>
            <p:nvSpPr>
              <p:cNvPr id="22" name="operations">
                <a:extLst>
                  <a:ext uri="{FF2B5EF4-FFF2-40B4-BE49-F238E27FC236}">
                    <a16:creationId xmlns:a16="http://schemas.microsoft.com/office/drawing/2014/main" id="{D311A111-46E2-5F3D-2D32-E4FD0C6B2DE3}"/>
                  </a:ext>
                </a:extLst>
              </p:cNvPr>
              <p:cNvSpPr/>
              <p:nvPr/>
            </p:nvSpPr>
            <p:spPr>
              <a:xfrm>
                <a:off x="6584172" y="4878901"/>
                <a:ext cx="2408235" cy="42575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defRPr sz="2100" b="0">
                    <a:solidFill>
                      <a:schemeClr val="accent4">
                        <a:hueOff val="-1081314"/>
                        <a:satOff val="4338"/>
                        <a:lumOff val="-8931"/>
                      </a:schemeClr>
                    </a:solidFill>
                    <a:latin typeface="+mn-lt"/>
                    <a:ea typeface="+mn-ea"/>
                    <a:cs typeface="+mn-cs"/>
                    <a:sym typeface="Helvetica Neue Medium"/>
                  </a:defRPr>
                </a:lvl1pPr>
              </a:lstStyle>
              <a:p>
                <a:pPr algn="ctr"/>
                <a:r>
                  <a:rPr lang="en-US" dirty="0">
                    <a:solidFill>
                      <a:schemeClr val="accent2">
                        <a:lumMod val="75000"/>
                      </a:schemeClr>
                    </a:solidFill>
                  </a:rPr>
                  <a:t>C functions</a:t>
                </a:r>
                <a:endParaRPr dirty="0">
                  <a:solidFill>
                    <a:schemeClr val="accent2">
                      <a:lumMod val="75000"/>
                    </a:schemeClr>
                  </a:solidFill>
                </a:endParaRPr>
              </a:p>
            </p:txBody>
          </p:sp>
          <p:sp>
            <p:nvSpPr>
              <p:cNvPr id="23" name="Rounded Rectangle 22">
                <a:extLst>
                  <a:ext uri="{FF2B5EF4-FFF2-40B4-BE49-F238E27FC236}">
                    <a16:creationId xmlns:a16="http://schemas.microsoft.com/office/drawing/2014/main" id="{08202B90-3F70-12CE-4CF6-A850A1F83268}"/>
                  </a:ext>
                </a:extLst>
              </p:cNvPr>
              <p:cNvSpPr/>
              <p:nvPr/>
            </p:nvSpPr>
            <p:spPr>
              <a:xfrm>
                <a:off x="6545710" y="4163410"/>
                <a:ext cx="2446697" cy="1950720"/>
              </a:xfrm>
              <a:prstGeom prst="roundRect">
                <a:avLst/>
              </a:prstGeom>
              <a:noFill/>
              <a:ln w="50800" cap="flat">
                <a:solidFill>
                  <a:schemeClr val="accent2">
                    <a:lumMod val="7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grpSp>
        <p:grpSp>
          <p:nvGrpSpPr>
            <p:cNvPr id="27" name="Group 26">
              <a:extLst>
                <a:ext uri="{FF2B5EF4-FFF2-40B4-BE49-F238E27FC236}">
                  <a16:creationId xmlns:a16="http://schemas.microsoft.com/office/drawing/2014/main" id="{829D9273-428F-77D3-80FF-1A011AF4C52F}"/>
                </a:ext>
              </a:extLst>
            </p:cNvPr>
            <p:cNvGrpSpPr/>
            <p:nvPr/>
          </p:nvGrpSpPr>
          <p:grpSpPr>
            <a:xfrm>
              <a:off x="7417207" y="4965611"/>
              <a:ext cx="2471784" cy="1950720"/>
              <a:chOff x="9638924" y="4163410"/>
              <a:chExt cx="2471784" cy="1950720"/>
            </a:xfrm>
          </p:grpSpPr>
          <p:sp>
            <p:nvSpPr>
              <p:cNvPr id="28" name="operations">
                <a:extLst>
                  <a:ext uri="{FF2B5EF4-FFF2-40B4-BE49-F238E27FC236}">
                    <a16:creationId xmlns:a16="http://schemas.microsoft.com/office/drawing/2014/main" id="{888F9190-842A-4D37-209F-F251C17DC560}"/>
                  </a:ext>
                </a:extLst>
              </p:cNvPr>
              <p:cNvSpPr/>
              <p:nvPr/>
            </p:nvSpPr>
            <p:spPr>
              <a:xfrm>
                <a:off x="9638924" y="4717319"/>
                <a:ext cx="2454618" cy="748923"/>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defRPr sz="2100" b="0">
                    <a:solidFill>
                      <a:schemeClr val="accent4">
                        <a:hueOff val="-1081314"/>
                        <a:satOff val="4338"/>
                        <a:lumOff val="-8931"/>
                      </a:schemeClr>
                    </a:solidFill>
                    <a:latin typeface="+mn-lt"/>
                    <a:ea typeface="+mn-ea"/>
                    <a:cs typeface="+mn-cs"/>
                    <a:sym typeface="Helvetica Neue Medium"/>
                  </a:defRPr>
                </a:lvl1pPr>
              </a:lstStyle>
              <a:p>
                <a:pPr algn="ctr"/>
                <a:r>
                  <a:rPr lang="en-US" dirty="0">
                    <a:solidFill>
                      <a:srgbClr val="CB2A7A"/>
                    </a:solidFill>
                  </a:rPr>
                  <a:t>proofs about</a:t>
                </a:r>
                <a:br>
                  <a:rPr lang="en-US" dirty="0">
                    <a:solidFill>
                      <a:srgbClr val="CB2A7A"/>
                    </a:solidFill>
                  </a:rPr>
                </a:br>
                <a:r>
                  <a:rPr lang="en-US" dirty="0">
                    <a:solidFill>
                      <a:srgbClr val="CB2A7A"/>
                    </a:solidFill>
                  </a:rPr>
                  <a:t>C functions</a:t>
                </a:r>
                <a:endParaRPr dirty="0">
                  <a:solidFill>
                    <a:srgbClr val="CB2A7A"/>
                  </a:solidFill>
                </a:endParaRPr>
              </a:p>
            </p:txBody>
          </p:sp>
          <p:sp>
            <p:nvSpPr>
              <p:cNvPr id="29" name="Rounded Rectangle 28">
                <a:extLst>
                  <a:ext uri="{FF2B5EF4-FFF2-40B4-BE49-F238E27FC236}">
                    <a16:creationId xmlns:a16="http://schemas.microsoft.com/office/drawing/2014/main" id="{C80E0DF2-E6AA-A97B-9588-DC2293B7F6A1}"/>
                  </a:ext>
                </a:extLst>
              </p:cNvPr>
              <p:cNvSpPr/>
              <p:nvPr/>
            </p:nvSpPr>
            <p:spPr>
              <a:xfrm>
                <a:off x="9638924" y="4163410"/>
                <a:ext cx="2471784" cy="1950720"/>
              </a:xfrm>
              <a:prstGeom prst="roundRect">
                <a:avLst/>
              </a:prstGeom>
              <a:noFill/>
              <a:ln w="50800" cap="flat">
                <a:solidFill>
                  <a:srgbClr val="CB2A7A"/>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dirty="0">
                  <a:ln>
                    <a:noFill/>
                  </a:ln>
                  <a:solidFill>
                    <a:srgbClr val="FFFFFF"/>
                  </a:solidFill>
                  <a:effectLst/>
                  <a:uFillTx/>
                  <a:latin typeface="+mn-lt"/>
                  <a:ea typeface="+mn-ea"/>
                  <a:cs typeface="+mn-cs"/>
                  <a:sym typeface="Helvetica Neue Medium"/>
                </a:endParaRPr>
              </a:p>
            </p:txBody>
          </p:sp>
        </p:grpSp>
        <p:pic>
          <p:nvPicPr>
            <p:cNvPr id="49" name="Graphic 48" descr="Link with solid fill">
              <a:extLst>
                <a:ext uri="{FF2B5EF4-FFF2-40B4-BE49-F238E27FC236}">
                  <a16:creationId xmlns:a16="http://schemas.microsoft.com/office/drawing/2014/main" id="{05FA9607-AF90-469A-06E5-500C31572F9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8875693">
              <a:off x="9673314" y="5520349"/>
              <a:ext cx="747263" cy="747264"/>
            </a:xfrm>
            <a:prstGeom prst="rect">
              <a:avLst/>
            </a:prstGeom>
          </p:spPr>
        </p:pic>
      </p:grpSp>
      <p:grpSp>
        <p:nvGrpSpPr>
          <p:cNvPr id="58" name="Group 57">
            <a:extLst>
              <a:ext uri="{FF2B5EF4-FFF2-40B4-BE49-F238E27FC236}">
                <a16:creationId xmlns:a16="http://schemas.microsoft.com/office/drawing/2014/main" id="{69BAFCC3-D297-323A-6F17-5B0E30BE9E77}"/>
              </a:ext>
            </a:extLst>
          </p:cNvPr>
          <p:cNvGrpSpPr/>
          <p:nvPr/>
        </p:nvGrpSpPr>
        <p:grpSpPr>
          <a:xfrm>
            <a:off x="331865" y="4936582"/>
            <a:ext cx="5255730" cy="1950720"/>
            <a:chOff x="331865" y="4936582"/>
            <a:chExt cx="5255730" cy="1950720"/>
          </a:xfrm>
        </p:grpSpPr>
        <p:grpSp>
          <p:nvGrpSpPr>
            <p:cNvPr id="24" name="Group 23">
              <a:extLst>
                <a:ext uri="{FF2B5EF4-FFF2-40B4-BE49-F238E27FC236}">
                  <a16:creationId xmlns:a16="http://schemas.microsoft.com/office/drawing/2014/main" id="{AE7AD572-A160-F169-E852-1220ADC3986B}"/>
                </a:ext>
              </a:extLst>
            </p:cNvPr>
            <p:cNvGrpSpPr/>
            <p:nvPr/>
          </p:nvGrpSpPr>
          <p:grpSpPr>
            <a:xfrm>
              <a:off x="3114415" y="4936582"/>
              <a:ext cx="2473180" cy="1950720"/>
              <a:chOff x="3451100" y="4164331"/>
              <a:chExt cx="2473180" cy="1950720"/>
            </a:xfrm>
          </p:grpSpPr>
          <p:sp>
            <p:nvSpPr>
              <p:cNvPr id="25" name="operations">
                <a:extLst>
                  <a:ext uri="{FF2B5EF4-FFF2-40B4-BE49-F238E27FC236}">
                    <a16:creationId xmlns:a16="http://schemas.microsoft.com/office/drawing/2014/main" id="{0981B9AE-0DE6-8101-5396-04D9BAE65C4F}"/>
                  </a:ext>
                </a:extLst>
              </p:cNvPr>
              <p:cNvSpPr/>
              <p:nvPr/>
            </p:nvSpPr>
            <p:spPr>
              <a:xfrm>
                <a:off x="3451100" y="4702724"/>
                <a:ext cx="2471783" cy="748923"/>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defRPr sz="2100" b="0">
                    <a:solidFill>
                      <a:schemeClr val="accent4">
                        <a:hueOff val="-1081314"/>
                        <a:satOff val="4338"/>
                        <a:lumOff val="-8931"/>
                      </a:schemeClr>
                    </a:solidFill>
                    <a:latin typeface="+mn-lt"/>
                    <a:ea typeface="+mn-ea"/>
                    <a:cs typeface="+mn-cs"/>
                    <a:sym typeface="Helvetica Neue Medium"/>
                  </a:defRPr>
                </a:lvl1pPr>
              </a:lstStyle>
              <a:p>
                <a:pPr algn="ctr"/>
                <a:r>
                  <a:rPr lang="en-US" dirty="0">
                    <a:solidFill>
                      <a:srgbClr val="0070C0"/>
                    </a:solidFill>
                  </a:rPr>
                  <a:t>functional model</a:t>
                </a:r>
              </a:p>
              <a:p>
                <a:pPr algn="ctr"/>
                <a:r>
                  <a:rPr lang="en-US" dirty="0">
                    <a:solidFill>
                      <a:srgbClr val="0070C0"/>
                    </a:solidFill>
                  </a:rPr>
                  <a:t>in Coq</a:t>
                </a:r>
                <a:endParaRPr dirty="0">
                  <a:solidFill>
                    <a:srgbClr val="0070C0"/>
                  </a:solidFill>
                </a:endParaRPr>
              </a:p>
            </p:txBody>
          </p:sp>
          <p:sp>
            <p:nvSpPr>
              <p:cNvPr id="26" name="Rounded Rectangle 25">
                <a:extLst>
                  <a:ext uri="{FF2B5EF4-FFF2-40B4-BE49-F238E27FC236}">
                    <a16:creationId xmlns:a16="http://schemas.microsoft.com/office/drawing/2014/main" id="{A142AB16-63CC-FD2F-D626-76DBCB4CE181}"/>
                  </a:ext>
                </a:extLst>
              </p:cNvPr>
              <p:cNvSpPr/>
              <p:nvPr/>
            </p:nvSpPr>
            <p:spPr>
              <a:xfrm>
                <a:off x="3452497" y="4164331"/>
                <a:ext cx="2471783" cy="1950720"/>
              </a:xfrm>
              <a:prstGeom prst="roundRect">
                <a:avLst/>
              </a:prstGeom>
              <a:noFill/>
              <a:ln w="50800" cap="flat">
                <a:solidFill>
                  <a:schemeClr val="accent1">
                    <a:lumMod val="7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grpSp>
        <p:grpSp>
          <p:nvGrpSpPr>
            <p:cNvPr id="30" name="Group 29">
              <a:extLst>
                <a:ext uri="{FF2B5EF4-FFF2-40B4-BE49-F238E27FC236}">
                  <a16:creationId xmlns:a16="http://schemas.microsoft.com/office/drawing/2014/main" id="{E7E9D0E5-02C4-ED90-35B2-9CC2C3A081DF}"/>
                </a:ext>
              </a:extLst>
            </p:cNvPr>
            <p:cNvGrpSpPr/>
            <p:nvPr/>
          </p:nvGrpSpPr>
          <p:grpSpPr>
            <a:xfrm>
              <a:off x="331865" y="4936582"/>
              <a:ext cx="2462162" cy="1950720"/>
              <a:chOff x="357887" y="4164331"/>
              <a:chExt cx="2462162" cy="1950720"/>
            </a:xfrm>
          </p:grpSpPr>
          <p:sp>
            <p:nvSpPr>
              <p:cNvPr id="31" name="operations">
                <a:extLst>
                  <a:ext uri="{FF2B5EF4-FFF2-40B4-BE49-F238E27FC236}">
                    <a16:creationId xmlns:a16="http://schemas.microsoft.com/office/drawing/2014/main" id="{F02ADEE4-C3E3-BC2F-3AEF-5CEB6AEE96D9}"/>
                  </a:ext>
                </a:extLst>
              </p:cNvPr>
              <p:cNvSpPr/>
              <p:nvPr/>
            </p:nvSpPr>
            <p:spPr>
              <a:xfrm>
                <a:off x="357887" y="4717319"/>
                <a:ext cx="2462162" cy="748923"/>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defRPr sz="2100" b="0">
                    <a:solidFill>
                      <a:schemeClr val="accent4">
                        <a:hueOff val="-1081314"/>
                        <a:satOff val="4338"/>
                        <a:lumOff val="-8931"/>
                      </a:schemeClr>
                    </a:solidFill>
                    <a:latin typeface="+mn-lt"/>
                    <a:ea typeface="+mn-ea"/>
                    <a:cs typeface="+mn-cs"/>
                    <a:sym typeface="Helvetica Neue Medium"/>
                  </a:defRPr>
                </a:lvl1pPr>
              </a:lstStyle>
              <a:p>
                <a:pPr algn="ctr"/>
                <a:r>
                  <a:rPr lang="en-US" dirty="0"/>
                  <a:t>Coq proofs about</a:t>
                </a:r>
              </a:p>
              <a:p>
                <a:pPr algn="ctr"/>
                <a:r>
                  <a:rPr lang="en-US" dirty="0"/>
                  <a:t>client programs</a:t>
                </a:r>
                <a:endParaRPr dirty="0"/>
              </a:p>
            </p:txBody>
          </p:sp>
          <p:sp>
            <p:nvSpPr>
              <p:cNvPr id="32" name="Rounded Rectangle 31">
                <a:extLst>
                  <a:ext uri="{FF2B5EF4-FFF2-40B4-BE49-F238E27FC236}">
                    <a16:creationId xmlns:a16="http://schemas.microsoft.com/office/drawing/2014/main" id="{5CB6CE23-EADA-5245-0CA2-411F10D5532E}"/>
                  </a:ext>
                </a:extLst>
              </p:cNvPr>
              <p:cNvSpPr/>
              <p:nvPr/>
            </p:nvSpPr>
            <p:spPr>
              <a:xfrm>
                <a:off x="357887" y="4164331"/>
                <a:ext cx="2462162" cy="1950720"/>
              </a:xfrm>
              <a:prstGeom prst="roundRect">
                <a:avLst/>
              </a:prstGeom>
              <a:noFill/>
              <a:ln w="50800" cap="flat">
                <a:solidFill>
                  <a:srgbClr val="FF8D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dirty="0">
                  <a:ln>
                    <a:noFill/>
                  </a:ln>
                  <a:solidFill>
                    <a:srgbClr val="FFFFFF"/>
                  </a:solidFill>
                  <a:effectLst/>
                  <a:uFillTx/>
                  <a:latin typeface="+mn-lt"/>
                  <a:ea typeface="+mn-ea"/>
                  <a:cs typeface="+mn-cs"/>
                  <a:sym typeface="Helvetica Neue Medium"/>
                </a:endParaRPr>
              </a:p>
            </p:txBody>
          </p:sp>
        </p:grpSp>
        <p:pic>
          <p:nvPicPr>
            <p:cNvPr id="51" name="Graphic 50" descr="Link with solid fill">
              <a:extLst>
                <a:ext uri="{FF2B5EF4-FFF2-40B4-BE49-F238E27FC236}">
                  <a16:creationId xmlns:a16="http://schemas.microsoft.com/office/drawing/2014/main" id="{23C7F7A3-32AC-DA42-7181-37C9918A89A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8875693">
              <a:off x="2589521" y="5538310"/>
              <a:ext cx="747263" cy="747264"/>
            </a:xfrm>
            <a:prstGeom prst="rect">
              <a:avLst/>
            </a:prstGeom>
          </p:spPr>
        </p:pic>
      </p:grpSp>
      <p:pic>
        <p:nvPicPr>
          <p:cNvPr id="52" name="Picture 51" descr="A rooster with a black background&#10;&#10;Description automatically generated">
            <a:extLst>
              <a:ext uri="{FF2B5EF4-FFF2-40B4-BE49-F238E27FC236}">
                <a16:creationId xmlns:a16="http://schemas.microsoft.com/office/drawing/2014/main" id="{32D86244-A630-50B6-AE79-BFCD371506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09452" y="7122338"/>
            <a:ext cx="1236614" cy="1986002"/>
          </a:xfrm>
          <a:prstGeom prst="rect">
            <a:avLst/>
          </a:prstGeom>
          <a:effectLst>
            <a:glow>
              <a:schemeClr val="bg1">
                <a:alpha val="19813"/>
              </a:schemeClr>
            </a:glow>
          </a:effectLst>
        </p:spPr>
      </p:pic>
      <p:grpSp>
        <p:nvGrpSpPr>
          <p:cNvPr id="60" name="Group 59">
            <a:extLst>
              <a:ext uri="{FF2B5EF4-FFF2-40B4-BE49-F238E27FC236}">
                <a16:creationId xmlns:a16="http://schemas.microsoft.com/office/drawing/2014/main" id="{F1070A00-C105-B53A-9126-F95C7FE170D6}"/>
              </a:ext>
            </a:extLst>
          </p:cNvPr>
          <p:cNvGrpSpPr/>
          <p:nvPr/>
        </p:nvGrpSpPr>
        <p:grpSpPr>
          <a:xfrm>
            <a:off x="7268013" y="4780299"/>
            <a:ext cx="5573254" cy="4518064"/>
            <a:chOff x="7268013" y="4780299"/>
            <a:chExt cx="5573254" cy="4518064"/>
          </a:xfrm>
        </p:grpSpPr>
        <p:sp>
          <p:nvSpPr>
            <p:cNvPr id="56" name="Rounded Rectangle 55">
              <a:extLst>
                <a:ext uri="{FF2B5EF4-FFF2-40B4-BE49-F238E27FC236}">
                  <a16:creationId xmlns:a16="http://schemas.microsoft.com/office/drawing/2014/main" id="{635D15D5-B15A-B194-CC11-491B1B034088}"/>
                </a:ext>
              </a:extLst>
            </p:cNvPr>
            <p:cNvSpPr/>
            <p:nvPr/>
          </p:nvSpPr>
          <p:spPr>
            <a:xfrm>
              <a:off x="7268013" y="4780299"/>
              <a:ext cx="5573254" cy="4518064"/>
            </a:xfrm>
            <a:prstGeom prst="roundRect">
              <a:avLst>
                <a:gd name="adj" fmla="val 6279"/>
              </a:avLst>
            </a:prstGeom>
            <a:solidFill>
              <a:srgbClr val="FFC000">
                <a:alpha val="16570"/>
              </a:srgb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pic>
          <p:nvPicPr>
            <p:cNvPr id="53" name="Picture 2">
              <a:extLst>
                <a:ext uri="{FF2B5EF4-FFF2-40B4-BE49-F238E27FC236}">
                  <a16:creationId xmlns:a16="http://schemas.microsoft.com/office/drawing/2014/main" id="{5DEC476F-1DD2-65EF-0D28-01D045E9724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32716" y="7261779"/>
              <a:ext cx="2009307" cy="1631512"/>
            </a:xfrm>
            <a:prstGeom prst="rect">
              <a:avLst/>
            </a:prstGeom>
            <a:noFill/>
            <a:extLst>
              <a:ext uri="{909E8E84-426E-40DD-AFC4-6F175D3DCCD1}">
                <a14:hiddenFill xmlns:a14="http://schemas.microsoft.com/office/drawing/2010/main">
                  <a:solidFill>
                    <a:srgbClr val="FFFFFF"/>
                  </a:solidFill>
                </a14:hiddenFill>
              </a:ext>
            </a:extLst>
          </p:spPr>
        </p:pic>
      </p:grpSp>
      <p:pic>
        <p:nvPicPr>
          <p:cNvPr id="4098" name="Picture 2">
            <a:extLst>
              <a:ext uri="{FF2B5EF4-FFF2-40B4-BE49-F238E27FC236}">
                <a16:creationId xmlns:a16="http://schemas.microsoft.com/office/drawing/2014/main" id="{D5EDACE9-67A2-798F-43DD-BF89BA7D797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39506" y="6146047"/>
            <a:ext cx="1537593" cy="1065047"/>
          </a:xfrm>
          <a:prstGeom prst="rect">
            <a:avLst/>
          </a:prstGeom>
          <a:noFill/>
          <a:extLst>
            <a:ext uri="{909E8E84-426E-40DD-AFC4-6F175D3DCCD1}">
              <a14:hiddenFill xmlns:a14="http://schemas.microsoft.com/office/drawing/2010/main">
                <a:solidFill>
                  <a:srgbClr val="FFFFFF"/>
                </a:solidFill>
              </a14:hiddenFill>
            </a:ext>
          </a:extLst>
        </p:spPr>
      </p:pic>
      <p:grpSp>
        <p:nvGrpSpPr>
          <p:cNvPr id="4097" name="Group 4096">
            <a:extLst>
              <a:ext uri="{FF2B5EF4-FFF2-40B4-BE49-F238E27FC236}">
                <a16:creationId xmlns:a16="http://schemas.microsoft.com/office/drawing/2014/main" id="{7D1FF2A7-2ABC-B62D-50A4-461C548A28A3}"/>
              </a:ext>
            </a:extLst>
          </p:cNvPr>
          <p:cNvGrpSpPr/>
          <p:nvPr/>
        </p:nvGrpSpPr>
        <p:grpSpPr>
          <a:xfrm>
            <a:off x="2886550" y="164729"/>
            <a:ext cx="7565186" cy="1256712"/>
            <a:chOff x="2886550" y="288741"/>
            <a:chExt cx="7565186" cy="1256712"/>
          </a:xfrm>
        </p:grpSpPr>
        <p:sp>
          <p:nvSpPr>
            <p:cNvPr id="4099" name="Rounded Rectangle 4098">
              <a:extLst>
                <a:ext uri="{FF2B5EF4-FFF2-40B4-BE49-F238E27FC236}">
                  <a16:creationId xmlns:a16="http://schemas.microsoft.com/office/drawing/2014/main" id="{148ED41E-DF91-52D5-5265-E49ACBDE7A98}"/>
                </a:ext>
              </a:extLst>
            </p:cNvPr>
            <p:cNvSpPr/>
            <p:nvPr/>
          </p:nvSpPr>
          <p:spPr>
            <a:xfrm>
              <a:off x="2886550" y="288741"/>
              <a:ext cx="7565186" cy="1256712"/>
            </a:xfrm>
            <a:prstGeom prst="roundRect">
              <a:avLst/>
            </a:prstGeom>
            <a:solidFill>
              <a:schemeClr val="accent1">
                <a:lumMod val="60000"/>
                <a:lumOff val="40000"/>
                <a:alpha val="11332"/>
              </a:schemeClr>
            </a:solidFill>
            <a:ln w="50800" cap="flat">
              <a:solidFill>
                <a:schemeClr val="accent1">
                  <a:lumMod val="7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4100" name="operations">
              <a:extLst>
                <a:ext uri="{FF2B5EF4-FFF2-40B4-BE49-F238E27FC236}">
                  <a16:creationId xmlns:a16="http://schemas.microsoft.com/office/drawing/2014/main" id="{02B6A161-663E-F88B-7A1F-112649E934BB}"/>
                </a:ext>
              </a:extLst>
            </p:cNvPr>
            <p:cNvSpPr/>
            <p:nvPr/>
          </p:nvSpPr>
          <p:spPr>
            <a:xfrm>
              <a:off x="2886550" y="448816"/>
              <a:ext cx="7565186" cy="97975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defRPr sz="2100" b="0">
                  <a:solidFill>
                    <a:schemeClr val="accent4">
                      <a:hueOff val="-1081314"/>
                      <a:satOff val="4338"/>
                      <a:lumOff val="-8931"/>
                    </a:schemeClr>
                  </a:solidFill>
                  <a:latin typeface="+mn-lt"/>
                  <a:ea typeface="+mn-ea"/>
                  <a:cs typeface="+mn-cs"/>
                  <a:sym typeface="Helvetica Neue Medium"/>
                </a:defRPr>
              </a:lvl1pPr>
            </a:lstStyle>
            <a:p>
              <a:pPr algn="ctr"/>
              <a:r>
                <a:rPr lang="en-US" dirty="0">
                  <a:solidFill>
                    <a:schemeClr val="tx1"/>
                  </a:solidFill>
                </a:rPr>
                <a:t>Takeaway 2:</a:t>
              </a:r>
              <a:br>
                <a:rPr lang="en-US" dirty="0">
                  <a:solidFill>
                    <a:schemeClr val="tx1"/>
                  </a:solidFill>
                </a:rPr>
              </a:br>
              <a:r>
                <a:rPr lang="en-US" sz="1800" dirty="0" err="1">
                  <a:solidFill>
                    <a:schemeClr val="tx1"/>
                  </a:solidFill>
                  <a:latin typeface="Helvetica Neue" panose="02000503000000020004" pitchFamily="2" charset="0"/>
                  <a:ea typeface="Helvetica Neue" panose="02000503000000020004" pitchFamily="2" charset="0"/>
                  <a:cs typeface="Helvetica Neue" panose="02000503000000020004" pitchFamily="2" charset="0"/>
                </a:rPr>
                <a:t>VeriFFI</a:t>
              </a:r>
              <a:r>
                <a:rPr lang="en-US" sz="18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 allows the user to reason </a:t>
              </a:r>
              <a:r>
                <a:rPr lang="en-US" sz="18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conventionally</a:t>
              </a:r>
              <a:br>
                <a:rPr lang="en-US" sz="18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br>
              <a:r>
                <a:rPr lang="en-US" sz="18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 </a:t>
              </a:r>
              <a:r>
                <a:rPr lang="en-US" sz="18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in Coq and VST separately and connects these proofs together</a:t>
              </a:r>
              <a:r>
                <a:rPr lang="en-US" sz="17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a:t>
              </a:r>
              <a:endParaRPr sz="17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endParaRPr>
            </a:p>
          </p:txBody>
        </p:sp>
      </p:grpSp>
    </p:spTree>
    <p:extLst>
      <p:ext uri="{BB962C8B-B14F-4D97-AF65-F5344CB8AC3E}">
        <p14:creationId xmlns:p14="http://schemas.microsoft.com/office/powerpoint/2010/main" val="387170400"/>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dissolve">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dissolve">
                                      <p:cBhvr>
                                        <p:cTn id="12" dur="500"/>
                                        <p:tgtEl>
                                          <p:spTgt spid="5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dissolve">
                                      <p:cBhvr>
                                        <p:cTn id="17" dur="500"/>
                                        <p:tgtEl>
                                          <p:spTgt spid="52"/>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dissolve">
                                      <p:cBhvr>
                                        <p:cTn id="20" dur="500"/>
                                        <p:tgtEl>
                                          <p:spTgt spid="5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dissolve">
                                      <p:cBhvr>
                                        <p:cTn id="25" dur="500"/>
                                        <p:tgtEl>
                                          <p:spTgt spid="59"/>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dissolve">
                                      <p:cBhvr>
                                        <p:cTn id="30" dur="500"/>
                                        <p:tgtEl>
                                          <p:spTgt spid="60"/>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dissolve">
                                      <p:cBhvr>
                                        <p:cTn id="35" dur="500"/>
                                        <p:tgtEl>
                                          <p:spTgt spid="46"/>
                                        </p:tgtEl>
                                      </p:cBhvr>
                                    </p:animEffect>
                                  </p:childTnLst>
                                </p:cTn>
                              </p:par>
                            </p:childTnLst>
                          </p:cTn>
                        </p:par>
                        <p:par>
                          <p:cTn id="36" fill="hold">
                            <p:stCondLst>
                              <p:cond delay="500"/>
                            </p:stCondLst>
                            <p:childTnLst>
                              <p:par>
                                <p:cTn id="37" presetID="9" presetClass="entr" presetSubtype="0" fill="hold" nodeType="afterEffect">
                                  <p:stCondLst>
                                    <p:cond delay="0"/>
                                  </p:stCondLst>
                                  <p:childTnLst>
                                    <p:set>
                                      <p:cBhvr>
                                        <p:cTn id="38" dur="1" fill="hold">
                                          <p:stCondLst>
                                            <p:cond delay="0"/>
                                          </p:stCondLst>
                                        </p:cTn>
                                        <p:tgtEl>
                                          <p:spTgt spid="4098"/>
                                        </p:tgtEl>
                                        <p:attrNameLst>
                                          <p:attrName>style.visibility</p:attrName>
                                        </p:attrNameLst>
                                      </p:cBhvr>
                                      <p:to>
                                        <p:strVal val="visible"/>
                                      </p:to>
                                    </p:set>
                                    <p:animEffect transition="in" filter="dissolve">
                                      <p:cBhvr>
                                        <p:cTn id="39" dur="500"/>
                                        <p:tgtEl>
                                          <p:spTgt spid="4098"/>
                                        </p:tgtEl>
                                      </p:cBhvr>
                                    </p:animEffect>
                                  </p:childTnLst>
                                </p:cTn>
                              </p:par>
                            </p:childTnLst>
                          </p:cTn>
                        </p:par>
                        <p:par>
                          <p:cTn id="40" fill="hold">
                            <p:stCondLst>
                              <p:cond delay="1000"/>
                            </p:stCondLst>
                            <p:childTnLst>
                              <p:par>
                                <p:cTn id="41" presetID="9" presetClass="entr" presetSubtype="0" fill="hold" nodeType="afterEffect">
                                  <p:stCondLst>
                                    <p:cond delay="0"/>
                                  </p:stCondLst>
                                  <p:childTnLst>
                                    <p:set>
                                      <p:cBhvr>
                                        <p:cTn id="42" dur="1" fill="hold">
                                          <p:stCondLst>
                                            <p:cond delay="0"/>
                                          </p:stCondLst>
                                        </p:cTn>
                                        <p:tgtEl>
                                          <p:spTgt spid="4097"/>
                                        </p:tgtEl>
                                        <p:attrNameLst>
                                          <p:attrName>style.visibility</p:attrName>
                                        </p:attrNameLst>
                                      </p:cBhvr>
                                      <p:to>
                                        <p:strVal val="visible"/>
                                      </p:to>
                                    </p:set>
                                    <p:animEffect transition="in" filter="dissolve">
                                      <p:cBhvr>
                                        <p:cTn id="43" dur="500"/>
                                        <p:tgtEl>
                                          <p:spTgt spid="4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5C0A53-C0BE-C455-1597-AADE802F834B}"/>
            </a:ext>
          </a:extLst>
        </p:cNvPr>
        <p:cNvGrpSpPr/>
        <p:nvPr/>
      </p:nvGrpSpPr>
      <p:grpSpPr>
        <a:xfrm>
          <a:off x="0" y="0"/>
          <a:ext cx="0" cy="0"/>
          <a:chOff x="0" y="0"/>
          <a:chExt cx="0" cy="0"/>
        </a:xfrm>
      </p:grpSpPr>
      <p:grpSp>
        <p:nvGrpSpPr>
          <p:cNvPr id="170" name="Group">
            <a:extLst>
              <a:ext uri="{FF2B5EF4-FFF2-40B4-BE49-F238E27FC236}">
                <a16:creationId xmlns:a16="http://schemas.microsoft.com/office/drawing/2014/main" id="{D825F0A3-E9D7-0857-FD90-4A19EA008333}"/>
              </a:ext>
            </a:extLst>
          </p:cNvPr>
          <p:cNvGrpSpPr/>
          <p:nvPr/>
        </p:nvGrpSpPr>
        <p:grpSpPr>
          <a:xfrm>
            <a:off x="148954" y="143656"/>
            <a:ext cx="6274666" cy="9152742"/>
            <a:chOff x="0" y="0"/>
            <a:chExt cx="6274665" cy="9152740"/>
          </a:xfrm>
        </p:grpSpPr>
        <p:grpSp>
          <p:nvGrpSpPr>
            <p:cNvPr id="166" name="Group">
              <a:extLst>
                <a:ext uri="{FF2B5EF4-FFF2-40B4-BE49-F238E27FC236}">
                  <a16:creationId xmlns:a16="http://schemas.microsoft.com/office/drawing/2014/main" id="{D67151C0-7878-C6A2-46B8-41C03CC0987B}"/>
                </a:ext>
              </a:extLst>
            </p:cNvPr>
            <p:cNvGrpSpPr/>
            <p:nvPr/>
          </p:nvGrpSpPr>
          <p:grpSpPr>
            <a:xfrm>
              <a:off x="0" y="0"/>
              <a:ext cx="6274665" cy="9152740"/>
              <a:chOff x="0" y="0"/>
              <a:chExt cx="6274664" cy="9152739"/>
            </a:xfrm>
          </p:grpSpPr>
          <p:sp>
            <p:nvSpPr>
              <p:cNvPr id="162" name="Rounded Rectangle">
                <a:extLst>
                  <a:ext uri="{FF2B5EF4-FFF2-40B4-BE49-F238E27FC236}">
                    <a16:creationId xmlns:a16="http://schemas.microsoft.com/office/drawing/2014/main" id="{8C29495E-87B5-3C83-EFAC-57EA242599C3}"/>
                  </a:ext>
                </a:extLst>
              </p:cNvPr>
              <p:cNvSpPr/>
              <p:nvPr/>
            </p:nvSpPr>
            <p:spPr>
              <a:xfrm>
                <a:off x="0" y="25399"/>
                <a:ext cx="6274664" cy="9127340"/>
              </a:xfrm>
              <a:prstGeom prst="roundRect">
                <a:avLst>
                  <a:gd name="adj" fmla="val 2014"/>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nvGrpSpPr>
              <p:cNvPr id="165" name="Group">
                <a:extLst>
                  <a:ext uri="{FF2B5EF4-FFF2-40B4-BE49-F238E27FC236}">
                    <a16:creationId xmlns:a16="http://schemas.microsoft.com/office/drawing/2014/main" id="{1BCA6483-13AB-5A02-4BC9-AC2119886477}"/>
                  </a:ext>
                </a:extLst>
              </p:cNvPr>
              <p:cNvGrpSpPr/>
              <p:nvPr/>
            </p:nvGrpSpPr>
            <p:grpSpPr>
              <a:xfrm>
                <a:off x="0" y="0"/>
                <a:ext cx="6273889" cy="353170"/>
                <a:chOff x="0" y="0"/>
                <a:chExt cx="6273888" cy="353169"/>
              </a:xfrm>
            </p:grpSpPr>
            <p:sp>
              <p:nvSpPr>
                <p:cNvPr id="163" name="Rounded Rectangle">
                  <a:extLst>
                    <a:ext uri="{FF2B5EF4-FFF2-40B4-BE49-F238E27FC236}">
                      <a16:creationId xmlns:a16="http://schemas.microsoft.com/office/drawing/2014/main" id="{C968F8E6-6F98-15CA-8E90-41BD79DA62AC}"/>
                    </a:ext>
                  </a:extLst>
                </p:cNvPr>
                <p:cNvSpPr/>
                <p:nvPr/>
              </p:nvSpPr>
              <p:spPr>
                <a:xfrm>
                  <a:off x="0" y="0"/>
                  <a:ext cx="6273853"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4" name="Rectangle">
                  <a:extLst>
                    <a:ext uri="{FF2B5EF4-FFF2-40B4-BE49-F238E27FC236}">
                      <a16:creationId xmlns:a16="http://schemas.microsoft.com/office/drawing/2014/main" id="{6374FADE-1149-1AE7-E3DA-A939FC83E86D}"/>
                    </a:ext>
                  </a:extLst>
                </p:cNvPr>
                <p:cNvSpPr/>
                <p:nvPr/>
              </p:nvSpPr>
              <p:spPr>
                <a:xfrm>
                  <a:off x="0" y="181846"/>
                  <a:ext cx="6273889"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167" name="Circle">
              <a:extLst>
                <a:ext uri="{FF2B5EF4-FFF2-40B4-BE49-F238E27FC236}">
                  <a16:creationId xmlns:a16="http://schemas.microsoft.com/office/drawing/2014/main" id="{76380D87-9382-252D-D343-DD1217F72D5A}"/>
                </a:ext>
              </a:extLst>
            </p:cNvPr>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8" name="Circle">
              <a:extLst>
                <a:ext uri="{FF2B5EF4-FFF2-40B4-BE49-F238E27FC236}">
                  <a16:creationId xmlns:a16="http://schemas.microsoft.com/office/drawing/2014/main" id="{56C8125D-B955-B722-9A70-D607814F1405}"/>
                </a:ext>
              </a:extLst>
            </p:cNvPr>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9" name="Circle">
              <a:extLst>
                <a:ext uri="{FF2B5EF4-FFF2-40B4-BE49-F238E27FC236}">
                  <a16:creationId xmlns:a16="http://schemas.microsoft.com/office/drawing/2014/main" id="{C89AF32A-FA4C-FDCA-F7E0-980FEA24C2B8}"/>
                </a:ext>
              </a:extLst>
            </p:cNvPr>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171" name="Module Type UInt63.…">
            <a:extLst>
              <a:ext uri="{FF2B5EF4-FFF2-40B4-BE49-F238E27FC236}">
                <a16:creationId xmlns:a16="http://schemas.microsoft.com/office/drawing/2014/main" id="{E060F5FD-5ED7-606A-7711-DA7DD32CA9F0}"/>
              </a:ext>
            </a:extLst>
          </p:cNvPr>
          <p:cNvSpPr txBox="1"/>
          <p:nvPr/>
        </p:nvSpPr>
        <p:spPr>
          <a:xfrm>
            <a:off x="224460" y="589564"/>
            <a:ext cx="6120452" cy="21493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defTabSz="457200">
              <a:defRPr sz="1900" b="0" spc="-133">
                <a:solidFill>
                  <a:srgbClr val="0000FF"/>
                </a:solidFill>
                <a:latin typeface="Iosevka"/>
                <a:ea typeface="Iosevka"/>
                <a:cs typeface="Iosevka"/>
                <a:sym typeface="Iosevka"/>
              </a:defRPr>
            </a:pPr>
            <a:r>
              <a:rPr lang="en-US" dirty="0">
                <a:solidFill>
                  <a:schemeClr val="accent1">
                    <a:lumOff val="-13575"/>
                    <a:alpha val="60000"/>
                  </a:schemeClr>
                </a:solidFill>
              </a:rPr>
              <a:t>Module Type</a:t>
            </a:r>
            <a:r>
              <a:rPr lang="en-US" dirty="0">
                <a:solidFill>
                  <a:srgbClr val="000000">
                    <a:alpha val="60000"/>
                  </a:srgbClr>
                </a:solidFill>
              </a:rPr>
              <a:t> UInt63.</a:t>
            </a:r>
          </a:p>
          <a:p>
            <a:pPr algn="l" defTabSz="457200">
              <a:defRPr sz="1900" b="0" spc="-133">
                <a:latin typeface="Iosevka"/>
                <a:ea typeface="Iosevka"/>
                <a:cs typeface="Iosevka"/>
                <a:sym typeface="Iosevka"/>
              </a:defRPr>
            </a:pPr>
            <a:r>
              <a:rPr lang="en-US" dirty="0">
                <a:solidFill>
                  <a:srgbClr val="000000">
                    <a:alpha val="60000"/>
                  </a:srgbClr>
                </a:solidFill>
              </a:rPr>
              <a:t>  </a:t>
            </a:r>
            <a:r>
              <a:rPr lang="en-US" dirty="0">
                <a:solidFill>
                  <a:schemeClr val="accent1">
                    <a:lumOff val="-13575"/>
                    <a:alpha val="60000"/>
                  </a:schemeClr>
                </a:solidFill>
              </a:rPr>
              <a:t>Parameter</a:t>
            </a:r>
            <a:r>
              <a:rPr lang="en-US" dirty="0">
                <a:solidFill>
                  <a:srgbClr val="000000">
                    <a:alpha val="60000"/>
                  </a:srgbClr>
                </a:solidFill>
              </a:rPr>
              <a:t> uint63 : Type.</a:t>
            </a:r>
          </a:p>
          <a:p>
            <a:pPr algn="l" defTabSz="457200">
              <a:defRPr sz="1900" b="0" spc="-133">
                <a:latin typeface="Iosevka"/>
                <a:ea typeface="Iosevka"/>
                <a:cs typeface="Iosevka"/>
                <a:sym typeface="Iosevka"/>
              </a:defRPr>
            </a:pPr>
            <a:r>
              <a:rPr lang="en-US" dirty="0">
                <a:solidFill>
                  <a:srgbClr val="000000">
                    <a:alpha val="60000"/>
                  </a:srgbClr>
                </a:solidFill>
              </a:rPr>
              <a:t>  </a:t>
            </a:r>
            <a:r>
              <a:rPr lang="en-US" dirty="0">
                <a:solidFill>
                  <a:schemeClr val="accent1">
                    <a:lumOff val="-13575"/>
                    <a:alpha val="60000"/>
                  </a:schemeClr>
                </a:solidFill>
              </a:rPr>
              <a:t>Parameter</a:t>
            </a:r>
            <a:r>
              <a:rPr lang="en-US" dirty="0">
                <a:solidFill>
                  <a:srgbClr val="000000">
                    <a:alpha val="60000"/>
                  </a:srgbClr>
                </a:solidFill>
              </a:rPr>
              <a:t> </a:t>
            </a:r>
            <a:r>
              <a:rPr lang="en-US" dirty="0" err="1">
                <a:solidFill>
                  <a:srgbClr val="000000">
                    <a:alpha val="60000"/>
                  </a:srgbClr>
                </a:solidFill>
              </a:rPr>
              <a:t>from_nat</a:t>
            </a:r>
            <a:r>
              <a:rPr lang="en-US" dirty="0">
                <a:solidFill>
                  <a:srgbClr val="000000">
                    <a:alpha val="60000"/>
                  </a:srgbClr>
                </a:solidFill>
              </a:rPr>
              <a:t> : </a:t>
            </a:r>
            <a:r>
              <a:rPr lang="en-US" dirty="0" err="1">
                <a:solidFill>
                  <a:srgbClr val="000000">
                    <a:alpha val="60000"/>
                  </a:srgbClr>
                </a:solidFill>
              </a:rPr>
              <a:t>nat</a:t>
            </a:r>
            <a:r>
              <a:rPr lang="en-US" dirty="0">
                <a:solidFill>
                  <a:srgbClr val="000000">
                    <a:alpha val="60000"/>
                  </a:srgbClr>
                </a:solidFill>
              </a:rPr>
              <a:t> -&gt; uint63.</a:t>
            </a:r>
          </a:p>
          <a:p>
            <a:pPr algn="l" defTabSz="457200">
              <a:defRPr sz="1900" b="0" spc="-133">
                <a:latin typeface="Iosevka"/>
                <a:ea typeface="Iosevka"/>
                <a:cs typeface="Iosevka"/>
                <a:sym typeface="Iosevka"/>
              </a:defRPr>
            </a:pPr>
            <a:r>
              <a:rPr lang="en-US" dirty="0">
                <a:solidFill>
                  <a:srgbClr val="000000">
                    <a:alpha val="60000"/>
                  </a:srgbClr>
                </a:solidFill>
              </a:rPr>
              <a:t>  </a:t>
            </a:r>
            <a:r>
              <a:rPr lang="en-US" dirty="0">
                <a:solidFill>
                  <a:schemeClr val="accent1">
                    <a:lumOff val="-13575"/>
                    <a:alpha val="60000"/>
                  </a:schemeClr>
                </a:solidFill>
              </a:rPr>
              <a:t>Parameter</a:t>
            </a:r>
            <a:r>
              <a:rPr lang="en-US" dirty="0">
                <a:solidFill>
                  <a:srgbClr val="000000">
                    <a:alpha val="60000"/>
                  </a:srgbClr>
                </a:solidFill>
              </a:rPr>
              <a:t> </a:t>
            </a:r>
            <a:r>
              <a:rPr lang="en-US" dirty="0" err="1">
                <a:solidFill>
                  <a:srgbClr val="000000">
                    <a:alpha val="60000"/>
                  </a:srgbClr>
                </a:solidFill>
              </a:rPr>
              <a:t>to_nat</a:t>
            </a:r>
            <a:r>
              <a:rPr lang="en-US" dirty="0">
                <a:solidFill>
                  <a:srgbClr val="000000">
                    <a:alpha val="60000"/>
                  </a:srgbClr>
                </a:solidFill>
              </a:rPr>
              <a:t> : uint63 -&gt; nat.</a:t>
            </a:r>
          </a:p>
          <a:p>
            <a:pPr algn="l" defTabSz="457200">
              <a:defRPr sz="1900" b="0" spc="-133">
                <a:latin typeface="Iosevka"/>
                <a:ea typeface="Iosevka"/>
                <a:cs typeface="Iosevka"/>
                <a:sym typeface="Iosevka"/>
              </a:defRPr>
            </a:pPr>
            <a:r>
              <a:rPr lang="en-US" dirty="0">
                <a:solidFill>
                  <a:srgbClr val="000000">
                    <a:alpha val="60000"/>
                  </a:srgbClr>
                </a:solidFill>
              </a:rPr>
              <a:t>  </a:t>
            </a:r>
            <a:r>
              <a:rPr lang="en-US" dirty="0">
                <a:solidFill>
                  <a:schemeClr val="accent1">
                    <a:lumOff val="-13575"/>
                    <a:alpha val="60000"/>
                  </a:schemeClr>
                </a:solidFill>
              </a:rPr>
              <a:t>Parameter</a:t>
            </a:r>
            <a:r>
              <a:rPr lang="en-US" dirty="0">
                <a:solidFill>
                  <a:srgbClr val="000000">
                    <a:alpha val="60000"/>
                  </a:srgbClr>
                </a:solidFill>
              </a:rPr>
              <a:t> add : uint63 -&gt; uint63 -&gt; uint63.</a:t>
            </a:r>
          </a:p>
          <a:p>
            <a:pPr algn="l" defTabSz="457200">
              <a:defRPr sz="1900" b="0" spc="-133">
                <a:latin typeface="Iosevka"/>
                <a:ea typeface="Iosevka"/>
                <a:cs typeface="Iosevka"/>
                <a:sym typeface="Iosevka"/>
              </a:defRPr>
            </a:pPr>
            <a:r>
              <a:rPr lang="en-US" dirty="0">
                <a:solidFill>
                  <a:srgbClr val="000000">
                    <a:alpha val="60000"/>
                  </a:srgbClr>
                </a:solidFill>
              </a:rPr>
              <a:t>  </a:t>
            </a:r>
            <a:r>
              <a:rPr lang="en-US" dirty="0">
                <a:solidFill>
                  <a:schemeClr val="accent1">
                    <a:lumOff val="-13575"/>
                    <a:alpha val="60000"/>
                  </a:schemeClr>
                </a:solidFill>
              </a:rPr>
              <a:t>Parameter</a:t>
            </a:r>
            <a:r>
              <a:rPr lang="en-US" dirty="0">
                <a:solidFill>
                  <a:srgbClr val="000000">
                    <a:alpha val="60000"/>
                  </a:srgbClr>
                </a:solidFill>
              </a:rPr>
              <a:t> </a:t>
            </a:r>
            <a:r>
              <a:rPr lang="en-US" dirty="0" err="1">
                <a:solidFill>
                  <a:srgbClr val="000000">
                    <a:alpha val="60000"/>
                  </a:srgbClr>
                </a:solidFill>
              </a:rPr>
              <a:t>mul</a:t>
            </a:r>
            <a:r>
              <a:rPr lang="en-US" dirty="0">
                <a:solidFill>
                  <a:srgbClr val="000000">
                    <a:alpha val="60000"/>
                  </a:srgbClr>
                </a:solidFill>
              </a:rPr>
              <a:t> : uint63 -&gt; uint63 -&gt; uint63.</a:t>
            </a:r>
            <a:endParaRPr lang="en-US" dirty="0">
              <a:solidFill>
                <a:schemeClr val="accent1">
                  <a:lumOff val="-13575"/>
                  <a:alpha val="60000"/>
                </a:schemeClr>
              </a:solidFill>
            </a:endParaRPr>
          </a:p>
          <a:p>
            <a:pPr algn="l" defTabSz="457200">
              <a:defRPr sz="1900" b="0" spc="-133">
                <a:latin typeface="Iosevka"/>
                <a:ea typeface="Iosevka"/>
                <a:cs typeface="Iosevka"/>
                <a:sym typeface="Iosevka"/>
              </a:defRPr>
            </a:pPr>
            <a:r>
              <a:rPr lang="en-US" dirty="0">
                <a:solidFill>
                  <a:schemeClr val="accent1">
                    <a:lumOff val="-13575"/>
                    <a:alpha val="60000"/>
                  </a:schemeClr>
                </a:solidFill>
              </a:rPr>
              <a:t>End</a:t>
            </a:r>
            <a:r>
              <a:rPr lang="en-US" dirty="0">
                <a:solidFill>
                  <a:srgbClr val="000000">
                    <a:alpha val="60000"/>
                  </a:srgbClr>
                </a:solidFill>
              </a:rPr>
              <a:t> UInt63.</a:t>
            </a:r>
          </a:p>
        </p:txBody>
      </p:sp>
      <p:sp>
        <p:nvSpPr>
          <p:cNvPr id="172" name="user's Coq code">
            <a:extLst>
              <a:ext uri="{FF2B5EF4-FFF2-40B4-BE49-F238E27FC236}">
                <a16:creationId xmlns:a16="http://schemas.microsoft.com/office/drawing/2014/main" id="{191BBA75-8C1F-72D5-DCAF-0D2678349D1D}"/>
              </a:ext>
            </a:extLst>
          </p:cNvPr>
          <p:cNvSpPr txBox="1"/>
          <p:nvPr/>
        </p:nvSpPr>
        <p:spPr>
          <a:xfrm>
            <a:off x="2455242" y="132894"/>
            <a:ext cx="1662088" cy="349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rPr dirty="0"/>
              <a:t>user's Coq code</a:t>
            </a:r>
          </a:p>
        </p:txBody>
      </p:sp>
      <p:sp>
        <p:nvSpPr>
          <p:cNvPr id="182" name="Module C : UInt63.…">
            <a:extLst>
              <a:ext uri="{FF2B5EF4-FFF2-40B4-BE49-F238E27FC236}">
                <a16:creationId xmlns:a16="http://schemas.microsoft.com/office/drawing/2014/main" id="{E2E28731-C475-24B0-D1A3-0D7F2E48ADA4}"/>
              </a:ext>
            </a:extLst>
          </p:cNvPr>
          <p:cNvSpPr txBox="1"/>
          <p:nvPr/>
        </p:nvSpPr>
        <p:spPr>
          <a:xfrm>
            <a:off x="224460" y="2727494"/>
            <a:ext cx="6120452" cy="21493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defTabSz="457200">
              <a:defRPr sz="1900" b="0" spc="-133">
                <a:latin typeface="Iosevka"/>
                <a:ea typeface="Iosevka"/>
                <a:cs typeface="Iosevka"/>
                <a:sym typeface="Iosevka"/>
              </a:defRPr>
            </a:pPr>
            <a:r>
              <a:rPr dirty="0">
                <a:solidFill>
                  <a:schemeClr val="accent1">
                    <a:lumOff val="-13575"/>
                  </a:schemeClr>
                </a:solidFill>
              </a:rPr>
              <a:t>Module</a:t>
            </a:r>
            <a:r>
              <a:rPr dirty="0"/>
              <a:t> C : UInt63.</a:t>
            </a:r>
          </a:p>
          <a:p>
            <a:pPr algn="l" defTabSz="457200">
              <a:defRPr sz="1900" b="0" spc="-133">
                <a:latin typeface="Iosevka"/>
                <a:ea typeface="Iosevka"/>
                <a:cs typeface="Iosevka"/>
                <a:sym typeface="Iosevka"/>
              </a:defRPr>
            </a:pPr>
            <a:r>
              <a:rPr dirty="0"/>
              <a:t>  </a:t>
            </a:r>
            <a:r>
              <a:rPr dirty="0">
                <a:solidFill>
                  <a:schemeClr val="accent1">
                    <a:lumOff val="-13575"/>
                  </a:schemeClr>
                </a:solidFill>
              </a:rPr>
              <a:t>Axiom</a:t>
            </a:r>
            <a:r>
              <a:rPr dirty="0"/>
              <a:t> </a:t>
            </a:r>
            <a:r>
              <a:rPr lang="en-US" dirty="0"/>
              <a:t>uint63</a:t>
            </a:r>
            <a:r>
              <a:rPr dirty="0"/>
              <a:t> : Type.</a:t>
            </a:r>
          </a:p>
          <a:p>
            <a:pPr algn="l" defTabSz="457200">
              <a:defRPr sz="1900" b="0" spc="-133">
                <a:latin typeface="Iosevka"/>
                <a:ea typeface="Iosevka"/>
                <a:cs typeface="Iosevka"/>
                <a:sym typeface="Iosevka"/>
              </a:defRPr>
            </a:pPr>
            <a:r>
              <a:rPr dirty="0"/>
              <a:t>  </a:t>
            </a:r>
            <a:r>
              <a:rPr dirty="0">
                <a:solidFill>
                  <a:schemeClr val="accent1">
                    <a:lumOff val="-13575"/>
                  </a:schemeClr>
                </a:solidFill>
              </a:rPr>
              <a:t>Axiom</a:t>
            </a:r>
            <a:r>
              <a:rPr dirty="0"/>
              <a:t> </a:t>
            </a:r>
            <a:r>
              <a:rPr dirty="0" err="1"/>
              <a:t>from_nat</a:t>
            </a:r>
            <a:r>
              <a:rPr dirty="0"/>
              <a:t> : </a:t>
            </a:r>
            <a:r>
              <a:rPr dirty="0" err="1"/>
              <a:t>nat</a:t>
            </a:r>
            <a:r>
              <a:rPr dirty="0"/>
              <a:t> -&gt; </a:t>
            </a:r>
            <a:r>
              <a:rPr lang="en-US" dirty="0"/>
              <a:t>uint63</a:t>
            </a:r>
            <a:r>
              <a:rPr dirty="0"/>
              <a:t>.</a:t>
            </a:r>
          </a:p>
          <a:p>
            <a:pPr algn="l" defTabSz="457200">
              <a:defRPr sz="1900" b="0" spc="-133">
                <a:latin typeface="Iosevka"/>
                <a:ea typeface="Iosevka"/>
                <a:cs typeface="Iosevka"/>
                <a:sym typeface="Iosevka"/>
              </a:defRPr>
            </a:pPr>
            <a:r>
              <a:rPr dirty="0"/>
              <a:t>  </a:t>
            </a:r>
            <a:r>
              <a:rPr dirty="0">
                <a:solidFill>
                  <a:schemeClr val="accent1">
                    <a:lumOff val="-13575"/>
                  </a:schemeClr>
                </a:solidFill>
              </a:rPr>
              <a:t>Axiom</a:t>
            </a:r>
            <a:r>
              <a:rPr dirty="0"/>
              <a:t> </a:t>
            </a:r>
            <a:r>
              <a:rPr dirty="0" err="1"/>
              <a:t>to_nat</a:t>
            </a:r>
            <a:r>
              <a:rPr dirty="0"/>
              <a:t> : </a:t>
            </a:r>
            <a:r>
              <a:rPr lang="en-US" dirty="0"/>
              <a:t>uint63</a:t>
            </a:r>
            <a:r>
              <a:rPr dirty="0"/>
              <a:t> -&gt; nat.</a:t>
            </a:r>
          </a:p>
          <a:p>
            <a:pPr algn="l" defTabSz="457200">
              <a:defRPr sz="1900" b="0" spc="-133">
                <a:latin typeface="Iosevka"/>
                <a:ea typeface="Iosevka"/>
                <a:cs typeface="Iosevka"/>
                <a:sym typeface="Iosevka"/>
              </a:defRPr>
            </a:pPr>
            <a:r>
              <a:rPr dirty="0"/>
              <a:t>  </a:t>
            </a:r>
            <a:r>
              <a:rPr lang="en-US" dirty="0">
                <a:solidFill>
                  <a:schemeClr val="accent1">
                    <a:lumOff val="-13575"/>
                  </a:schemeClr>
                </a:solidFill>
              </a:rPr>
              <a:t>Axiom</a:t>
            </a:r>
            <a:r>
              <a:rPr lang="en-US" dirty="0"/>
              <a:t> add : uint63 -&gt; uint63 -&gt; uint63.</a:t>
            </a:r>
          </a:p>
          <a:p>
            <a:pPr algn="l" defTabSz="457200">
              <a:defRPr sz="1900" b="0" spc="-133">
                <a:latin typeface="Iosevka"/>
                <a:ea typeface="Iosevka"/>
                <a:cs typeface="Iosevka"/>
                <a:sym typeface="Iosevka"/>
              </a:defRPr>
            </a:pPr>
            <a:r>
              <a:rPr lang="en-US" dirty="0"/>
              <a:t>  </a:t>
            </a:r>
            <a:r>
              <a:rPr lang="en-US" dirty="0">
                <a:solidFill>
                  <a:schemeClr val="accent1">
                    <a:lumOff val="-13575"/>
                  </a:schemeClr>
                </a:solidFill>
              </a:rPr>
              <a:t>Axiom </a:t>
            </a:r>
            <a:r>
              <a:rPr lang="en-US" dirty="0" err="1"/>
              <a:t>mul</a:t>
            </a:r>
            <a:r>
              <a:rPr lang="en-US" dirty="0"/>
              <a:t> : uint63 -&gt; uint63 -&gt; uint63.</a:t>
            </a:r>
          </a:p>
          <a:p>
            <a:pPr algn="l" defTabSz="457200">
              <a:defRPr sz="1900" b="0" spc="-133">
                <a:latin typeface="Iosevka"/>
                <a:ea typeface="Iosevka"/>
                <a:cs typeface="Iosevka"/>
                <a:sym typeface="Iosevka"/>
              </a:defRPr>
            </a:pPr>
            <a:r>
              <a:rPr dirty="0">
                <a:solidFill>
                  <a:schemeClr val="accent1">
                    <a:lumOff val="-13575"/>
                  </a:schemeClr>
                </a:solidFill>
              </a:rPr>
              <a:t>End</a:t>
            </a:r>
            <a:r>
              <a:rPr dirty="0"/>
              <a:t> C.</a:t>
            </a:r>
          </a:p>
        </p:txBody>
      </p:sp>
      <p:sp>
        <p:nvSpPr>
          <p:cNvPr id="10" name="Slide Number Placeholder 9">
            <a:extLst>
              <a:ext uri="{FF2B5EF4-FFF2-40B4-BE49-F238E27FC236}">
                <a16:creationId xmlns:a16="http://schemas.microsoft.com/office/drawing/2014/main" id="{E7C10184-3B7A-BE3A-6713-7285542C3AF2}"/>
              </a:ext>
            </a:extLst>
          </p:cNvPr>
          <p:cNvSpPr>
            <a:spLocks noGrp="1"/>
          </p:cNvSpPr>
          <p:nvPr>
            <p:ph type="sldNum" sz="quarter" idx="2"/>
          </p:nvPr>
        </p:nvSpPr>
        <p:spPr/>
        <p:txBody>
          <a:bodyPr/>
          <a:lstStyle/>
          <a:p>
            <a:fld id="{86CB4B4D-7CA3-9044-876B-883B54F8677D}" type="slidenum">
              <a:rPr lang="en-US" smtClean="0"/>
              <a:t>7</a:t>
            </a:fld>
            <a:endParaRPr lang="en-US"/>
          </a:p>
        </p:txBody>
      </p:sp>
      <p:sp>
        <p:nvSpPr>
          <p:cNvPr id="11" name="TextBox 10">
            <a:extLst>
              <a:ext uri="{FF2B5EF4-FFF2-40B4-BE49-F238E27FC236}">
                <a16:creationId xmlns:a16="http://schemas.microsoft.com/office/drawing/2014/main" id="{F4C40FD8-0854-5F58-D308-C7581D060902}"/>
              </a:ext>
            </a:extLst>
          </p:cNvPr>
          <p:cNvSpPr txBox="1"/>
          <p:nvPr/>
        </p:nvSpPr>
        <p:spPr>
          <a:xfrm>
            <a:off x="7583723" y="2945649"/>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grpSp>
        <p:nvGrpSpPr>
          <p:cNvPr id="2" name="Group">
            <a:extLst>
              <a:ext uri="{FF2B5EF4-FFF2-40B4-BE49-F238E27FC236}">
                <a16:creationId xmlns:a16="http://schemas.microsoft.com/office/drawing/2014/main" id="{A7807F44-B35E-DB9D-B981-322B8048ACB8}"/>
              </a:ext>
            </a:extLst>
          </p:cNvPr>
          <p:cNvGrpSpPr/>
          <p:nvPr/>
        </p:nvGrpSpPr>
        <p:grpSpPr>
          <a:xfrm>
            <a:off x="6511709" y="143656"/>
            <a:ext cx="6274666" cy="5710003"/>
            <a:chOff x="0" y="0"/>
            <a:chExt cx="6274665" cy="5710002"/>
          </a:xfrm>
        </p:grpSpPr>
        <p:grpSp>
          <p:nvGrpSpPr>
            <p:cNvPr id="3" name="Group">
              <a:extLst>
                <a:ext uri="{FF2B5EF4-FFF2-40B4-BE49-F238E27FC236}">
                  <a16:creationId xmlns:a16="http://schemas.microsoft.com/office/drawing/2014/main" id="{612543B6-F5F7-81A0-1E33-D2F6B7E8C131}"/>
                </a:ext>
              </a:extLst>
            </p:cNvPr>
            <p:cNvGrpSpPr/>
            <p:nvPr/>
          </p:nvGrpSpPr>
          <p:grpSpPr>
            <a:xfrm>
              <a:off x="0" y="0"/>
              <a:ext cx="6274665" cy="5710002"/>
              <a:chOff x="0" y="0"/>
              <a:chExt cx="6274664" cy="5710001"/>
            </a:xfrm>
          </p:grpSpPr>
          <p:sp>
            <p:nvSpPr>
              <p:cNvPr id="13" name="Rounded Rectangle">
                <a:extLst>
                  <a:ext uri="{FF2B5EF4-FFF2-40B4-BE49-F238E27FC236}">
                    <a16:creationId xmlns:a16="http://schemas.microsoft.com/office/drawing/2014/main" id="{DA98FFC4-FCDD-E8EF-876B-D1D2E70CF6A1}"/>
                  </a:ext>
                </a:extLst>
              </p:cNvPr>
              <p:cNvSpPr/>
              <p:nvPr/>
            </p:nvSpPr>
            <p:spPr>
              <a:xfrm>
                <a:off x="0" y="25399"/>
                <a:ext cx="6274664" cy="5684602"/>
              </a:xfrm>
              <a:prstGeom prst="roundRect">
                <a:avLst>
                  <a:gd name="adj" fmla="val 2014"/>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nvGrpSpPr>
              <p:cNvPr id="14" name="Group">
                <a:extLst>
                  <a:ext uri="{FF2B5EF4-FFF2-40B4-BE49-F238E27FC236}">
                    <a16:creationId xmlns:a16="http://schemas.microsoft.com/office/drawing/2014/main" id="{6BACB17E-92F5-37A2-9588-E42391387804}"/>
                  </a:ext>
                </a:extLst>
              </p:cNvPr>
              <p:cNvGrpSpPr/>
              <p:nvPr/>
            </p:nvGrpSpPr>
            <p:grpSpPr>
              <a:xfrm>
                <a:off x="0" y="0"/>
                <a:ext cx="6273889" cy="353170"/>
                <a:chOff x="0" y="0"/>
                <a:chExt cx="6273888" cy="353169"/>
              </a:xfrm>
            </p:grpSpPr>
            <p:sp>
              <p:nvSpPr>
                <p:cNvPr id="15" name="Rounded Rectangle">
                  <a:extLst>
                    <a:ext uri="{FF2B5EF4-FFF2-40B4-BE49-F238E27FC236}">
                      <a16:creationId xmlns:a16="http://schemas.microsoft.com/office/drawing/2014/main" id="{4A46D8B7-1CAE-171E-E98D-2B7F91C5DA6B}"/>
                    </a:ext>
                  </a:extLst>
                </p:cNvPr>
                <p:cNvSpPr/>
                <p:nvPr/>
              </p:nvSpPr>
              <p:spPr>
                <a:xfrm>
                  <a:off x="0" y="0"/>
                  <a:ext cx="6273853"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 name="Rectangle">
                  <a:extLst>
                    <a:ext uri="{FF2B5EF4-FFF2-40B4-BE49-F238E27FC236}">
                      <a16:creationId xmlns:a16="http://schemas.microsoft.com/office/drawing/2014/main" id="{F28D038E-78ED-658F-F67F-4937A552F822}"/>
                    </a:ext>
                  </a:extLst>
                </p:cNvPr>
                <p:cNvSpPr/>
                <p:nvPr/>
              </p:nvSpPr>
              <p:spPr>
                <a:xfrm>
                  <a:off x="0" y="181846"/>
                  <a:ext cx="6273889"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4" name="Circle">
              <a:extLst>
                <a:ext uri="{FF2B5EF4-FFF2-40B4-BE49-F238E27FC236}">
                  <a16:creationId xmlns:a16="http://schemas.microsoft.com/office/drawing/2014/main" id="{053548D8-C55A-9BA2-9DF2-86894822120B}"/>
                </a:ext>
              </a:extLst>
            </p:cNvPr>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 name="Circle">
              <a:extLst>
                <a:ext uri="{FF2B5EF4-FFF2-40B4-BE49-F238E27FC236}">
                  <a16:creationId xmlns:a16="http://schemas.microsoft.com/office/drawing/2014/main" id="{B5DDB2D2-74B4-ACFE-71D6-4F4E10B0D1B4}"/>
                </a:ext>
              </a:extLst>
            </p:cNvPr>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 name="Circle">
              <a:extLst>
                <a:ext uri="{FF2B5EF4-FFF2-40B4-BE49-F238E27FC236}">
                  <a16:creationId xmlns:a16="http://schemas.microsoft.com/office/drawing/2014/main" id="{74F91961-57D7-E971-1CAC-E4D285E99CD7}"/>
                </a:ext>
              </a:extLst>
            </p:cNvPr>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17" name="Module Type UInt63.…">
            <a:extLst>
              <a:ext uri="{FF2B5EF4-FFF2-40B4-BE49-F238E27FC236}">
                <a16:creationId xmlns:a16="http://schemas.microsoft.com/office/drawing/2014/main" id="{371F1D5C-7457-2682-70EC-1096A174639E}"/>
              </a:ext>
            </a:extLst>
          </p:cNvPr>
          <p:cNvSpPr txBox="1"/>
          <p:nvPr/>
        </p:nvSpPr>
        <p:spPr>
          <a:xfrm>
            <a:off x="6587215" y="589564"/>
            <a:ext cx="6120452" cy="4780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defTabSz="457200">
              <a:defRPr sz="1900" b="0" spc="-133">
                <a:latin typeface="Iosevka Medium"/>
                <a:ea typeface="Iosevka Medium"/>
                <a:cs typeface="Iosevka Medium"/>
                <a:sym typeface="Iosevka Medium"/>
              </a:defRPr>
            </a:pPr>
            <a:r>
              <a:rPr lang="en-US" b="0" dirty="0">
                <a:solidFill>
                  <a:schemeClr val="accent2">
                    <a:hueOff val="167855"/>
                    <a:satOff val="17755"/>
                    <a:lumOff val="-16671"/>
                  </a:schemeClr>
                </a:solidFill>
                <a:latin typeface="Iosevka" panose="02000509030000000004" pitchFamily="49" charset="0"/>
                <a:ea typeface="Iosevka" panose="02000509030000000004" pitchFamily="49" charset="0"/>
                <a:cs typeface="Iosevka" panose="02000509030000000004" pitchFamily="49" charset="0"/>
              </a:rPr>
              <a:t>value</a:t>
            </a:r>
            <a:r>
              <a:rPr lang="en-US" b="0" dirty="0">
                <a:latin typeface="Iosevka" panose="02000509030000000004" pitchFamily="49" charset="0"/>
                <a:ea typeface="Iosevka" panose="02000509030000000004" pitchFamily="49" charset="0"/>
                <a:cs typeface="Iosevka" panose="02000509030000000004" pitchFamily="49" charset="0"/>
              </a:rPr>
              <a:t> uint63_from_nat(</a:t>
            </a:r>
            <a:r>
              <a:rPr lang="en-US" b="0" dirty="0">
                <a:solidFill>
                  <a:schemeClr val="accent2">
                    <a:hueOff val="167855"/>
                    <a:satOff val="17755"/>
                    <a:lumOff val="-16671"/>
                  </a:schemeClr>
                </a:solidFill>
                <a:latin typeface="Iosevka" panose="02000509030000000004" pitchFamily="49" charset="0"/>
                <a:ea typeface="Iosevka" panose="02000509030000000004" pitchFamily="49" charset="0"/>
                <a:cs typeface="Iosevka" panose="02000509030000000004" pitchFamily="49" charset="0"/>
              </a:rPr>
              <a:t>value</a:t>
            </a:r>
            <a:r>
              <a:rPr lang="en-US" b="0" dirty="0">
                <a:latin typeface="Iosevka" panose="02000509030000000004" pitchFamily="49" charset="0"/>
                <a:ea typeface="Iosevka" panose="02000509030000000004" pitchFamily="49" charset="0"/>
                <a:cs typeface="Iosevka" panose="02000509030000000004" pitchFamily="49" charset="0"/>
              </a:rPr>
              <a:t> n) {</a:t>
            </a:r>
          </a:p>
          <a:p>
            <a:pPr algn="l" defTabSz="457200">
              <a:defRPr sz="1900" b="0" spc="-133">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   </a:t>
            </a:r>
            <a:r>
              <a:rPr lang="en-US" b="0" dirty="0">
                <a:solidFill>
                  <a:schemeClr val="tx2"/>
                </a:solidFill>
                <a:latin typeface="Iosevka" panose="02000509030000000004" pitchFamily="49" charset="0"/>
                <a:ea typeface="Iosevka" panose="02000509030000000004" pitchFamily="49" charset="0"/>
                <a:cs typeface="Iosevka" panose="02000509030000000004" pitchFamily="49" charset="0"/>
              </a:rPr>
              <a:t>// …</a:t>
            </a:r>
          </a:p>
          <a:p>
            <a:pPr algn="l" defTabSz="457200">
              <a:defRPr sz="1900" b="0" spc="-133">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a:t>
            </a:r>
            <a:br>
              <a:rPr lang="en-US" b="0" dirty="0">
                <a:latin typeface="Iosevka" panose="02000509030000000004" pitchFamily="49" charset="0"/>
                <a:ea typeface="Iosevka" panose="02000509030000000004" pitchFamily="49" charset="0"/>
                <a:cs typeface="Iosevka" panose="02000509030000000004" pitchFamily="49" charset="0"/>
              </a:rPr>
            </a:br>
            <a:endParaRPr lang="en-US" b="0" dirty="0">
              <a:latin typeface="Iosevka" panose="02000509030000000004" pitchFamily="49" charset="0"/>
              <a:ea typeface="Iosevka" panose="02000509030000000004" pitchFamily="49" charset="0"/>
              <a:cs typeface="Iosevka" panose="02000509030000000004" pitchFamily="49" charset="0"/>
            </a:endParaRPr>
          </a:p>
          <a:p>
            <a:pPr algn="l" defTabSz="457200">
              <a:defRPr sz="1900" b="0" spc="-133">
                <a:latin typeface="Iosevka Medium"/>
                <a:ea typeface="Iosevka Medium"/>
                <a:cs typeface="Iosevka Medium"/>
                <a:sym typeface="Iosevka Medium"/>
              </a:defRPr>
            </a:pPr>
            <a:r>
              <a:rPr lang="en-US" b="0" dirty="0">
                <a:solidFill>
                  <a:schemeClr val="accent2">
                    <a:hueOff val="167855"/>
                    <a:satOff val="17755"/>
                    <a:lumOff val="-16671"/>
                  </a:schemeClr>
                </a:solidFill>
                <a:latin typeface="Iosevka" panose="02000509030000000004" pitchFamily="49" charset="0"/>
                <a:ea typeface="Iosevka" panose="02000509030000000004" pitchFamily="49" charset="0"/>
                <a:cs typeface="Iosevka" panose="02000509030000000004" pitchFamily="49" charset="0"/>
              </a:rPr>
              <a:t>value</a:t>
            </a:r>
            <a:r>
              <a:rPr lang="en-US" b="0" dirty="0">
                <a:latin typeface="Iosevka" panose="02000509030000000004" pitchFamily="49" charset="0"/>
                <a:ea typeface="Iosevka" panose="02000509030000000004" pitchFamily="49" charset="0"/>
                <a:cs typeface="Iosevka" panose="02000509030000000004" pitchFamily="49" charset="0"/>
              </a:rPr>
              <a:t> uint63_to_nat(</a:t>
            </a:r>
            <a:r>
              <a:rPr lang="en-US" b="0" dirty="0">
                <a:solidFill>
                  <a:schemeClr val="accent5">
                    <a:hueOff val="-82419"/>
                    <a:satOff val="-9513"/>
                    <a:lumOff val="-16343"/>
                  </a:schemeClr>
                </a:solidFill>
                <a:latin typeface="Iosevka" panose="02000509030000000004" pitchFamily="49" charset="0"/>
                <a:ea typeface="Iosevka" panose="02000509030000000004" pitchFamily="49" charset="0"/>
                <a:cs typeface="Iosevka" panose="02000509030000000004" pitchFamily="49" charset="0"/>
              </a:rPr>
              <a:t>struct</a:t>
            </a:r>
            <a:r>
              <a:rPr lang="en-US" b="0" dirty="0">
                <a:latin typeface="Iosevka" panose="02000509030000000004" pitchFamily="49" charset="0"/>
                <a:ea typeface="Iosevka" panose="02000509030000000004" pitchFamily="49" charset="0"/>
                <a:cs typeface="Iosevka" panose="02000509030000000004" pitchFamily="49" charset="0"/>
              </a:rPr>
              <a:t> </a:t>
            </a:r>
            <a:r>
              <a:rPr lang="en-US" b="0" dirty="0" err="1">
                <a:latin typeface="Iosevka" panose="02000509030000000004" pitchFamily="49" charset="0"/>
                <a:ea typeface="Iosevka" panose="02000509030000000004" pitchFamily="49" charset="0"/>
                <a:cs typeface="Iosevka" panose="02000509030000000004" pitchFamily="49" charset="0"/>
              </a:rPr>
              <a:t>thread_info</a:t>
            </a:r>
            <a:r>
              <a:rPr lang="en-US" b="0" dirty="0">
                <a:latin typeface="Iosevka" panose="02000509030000000004" pitchFamily="49" charset="0"/>
                <a:ea typeface="Iosevka" panose="02000509030000000004" pitchFamily="49" charset="0"/>
                <a:cs typeface="Iosevka" panose="02000509030000000004" pitchFamily="49" charset="0"/>
              </a:rPr>
              <a:t> *</a:t>
            </a:r>
            <a:r>
              <a:rPr lang="en-US" b="0" dirty="0" err="1">
                <a:latin typeface="Iosevka" panose="02000509030000000004" pitchFamily="49" charset="0"/>
                <a:ea typeface="Iosevka" panose="02000509030000000004" pitchFamily="49" charset="0"/>
                <a:cs typeface="Iosevka" panose="02000509030000000004" pitchFamily="49" charset="0"/>
              </a:rPr>
              <a:t>tinfo</a:t>
            </a:r>
            <a:r>
              <a:rPr lang="en-US" b="0" dirty="0">
                <a:latin typeface="Iosevka" panose="02000509030000000004" pitchFamily="49" charset="0"/>
                <a:ea typeface="Iosevka" panose="02000509030000000004" pitchFamily="49" charset="0"/>
                <a:cs typeface="Iosevka" panose="02000509030000000004" pitchFamily="49" charset="0"/>
              </a:rPr>
              <a:t>,</a:t>
            </a:r>
          </a:p>
          <a:p>
            <a:pPr algn="l" defTabSz="457200">
              <a:defRPr sz="1900" b="0" spc="-133">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                    </a:t>
            </a:r>
            <a:r>
              <a:rPr lang="en-US" b="0" dirty="0">
                <a:solidFill>
                  <a:schemeClr val="accent2">
                    <a:hueOff val="167855"/>
                    <a:satOff val="17755"/>
                    <a:lumOff val="-16671"/>
                  </a:schemeClr>
                </a:solidFill>
                <a:latin typeface="Iosevka" panose="02000509030000000004" pitchFamily="49" charset="0"/>
                <a:ea typeface="Iosevka" panose="02000509030000000004" pitchFamily="49" charset="0"/>
                <a:cs typeface="Iosevka" panose="02000509030000000004" pitchFamily="49" charset="0"/>
              </a:rPr>
              <a:t>value</a:t>
            </a:r>
            <a:r>
              <a:rPr lang="en-US" b="0" dirty="0">
                <a:latin typeface="Iosevka" panose="02000509030000000004" pitchFamily="49" charset="0"/>
                <a:ea typeface="Iosevka" panose="02000509030000000004" pitchFamily="49" charset="0"/>
                <a:cs typeface="Iosevka" panose="02000509030000000004" pitchFamily="49" charset="0"/>
              </a:rPr>
              <a:t> t) {</a:t>
            </a:r>
          </a:p>
          <a:p>
            <a:pPr algn="l" defTabSz="457200">
              <a:defRPr sz="1900" b="0" spc="-133">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   </a:t>
            </a:r>
            <a:r>
              <a:rPr lang="en-US" b="0" dirty="0">
                <a:solidFill>
                  <a:schemeClr val="tx2"/>
                </a:solidFill>
                <a:latin typeface="Iosevka" panose="02000509030000000004" pitchFamily="49" charset="0"/>
                <a:ea typeface="Iosevka" panose="02000509030000000004" pitchFamily="49" charset="0"/>
                <a:cs typeface="Iosevka" panose="02000509030000000004" pitchFamily="49" charset="0"/>
              </a:rPr>
              <a:t>// …</a:t>
            </a:r>
          </a:p>
          <a:p>
            <a:pPr algn="l" defTabSz="457200">
              <a:defRPr sz="1900" b="0" spc="-133">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a:t>
            </a:r>
            <a:br>
              <a:rPr lang="en-US" b="0" dirty="0">
                <a:latin typeface="Iosevka" panose="02000509030000000004" pitchFamily="49" charset="0"/>
                <a:ea typeface="Iosevka" panose="02000509030000000004" pitchFamily="49" charset="0"/>
                <a:cs typeface="Iosevka" panose="02000509030000000004" pitchFamily="49" charset="0"/>
              </a:rPr>
            </a:br>
            <a:endParaRPr lang="en-US" b="0" dirty="0">
              <a:latin typeface="Iosevka" panose="02000509030000000004" pitchFamily="49" charset="0"/>
              <a:ea typeface="Iosevka" panose="02000509030000000004" pitchFamily="49" charset="0"/>
              <a:cs typeface="Iosevka" panose="02000509030000000004" pitchFamily="49" charset="0"/>
            </a:endParaRPr>
          </a:p>
          <a:p>
            <a:pPr algn="l" defTabSz="457200">
              <a:defRPr sz="1900" b="0" spc="-133">
                <a:latin typeface="Iosevka Medium"/>
                <a:ea typeface="Iosevka Medium"/>
                <a:cs typeface="Iosevka Medium"/>
                <a:sym typeface="Iosevka Medium"/>
              </a:defRPr>
            </a:pPr>
            <a:r>
              <a:rPr lang="en-US" b="0" dirty="0">
                <a:solidFill>
                  <a:schemeClr val="accent2">
                    <a:hueOff val="167855"/>
                    <a:satOff val="17755"/>
                    <a:lumOff val="-16671"/>
                  </a:schemeClr>
                </a:solidFill>
                <a:latin typeface="Iosevka" panose="02000509030000000004" pitchFamily="49" charset="0"/>
                <a:ea typeface="Iosevka" panose="02000509030000000004" pitchFamily="49" charset="0"/>
                <a:cs typeface="Iosevka" panose="02000509030000000004" pitchFamily="49" charset="0"/>
              </a:rPr>
              <a:t>value</a:t>
            </a:r>
            <a:r>
              <a:rPr lang="en-US" b="0" dirty="0">
                <a:latin typeface="Iosevka" panose="02000509030000000004" pitchFamily="49" charset="0"/>
                <a:ea typeface="Iosevka" panose="02000509030000000004" pitchFamily="49" charset="0"/>
                <a:cs typeface="Iosevka" panose="02000509030000000004" pitchFamily="49" charset="0"/>
              </a:rPr>
              <a:t> uint63_add(</a:t>
            </a:r>
            <a:r>
              <a:rPr lang="en-US" b="0" dirty="0">
                <a:solidFill>
                  <a:schemeClr val="accent2">
                    <a:hueOff val="167855"/>
                    <a:satOff val="17755"/>
                    <a:lumOff val="-16671"/>
                  </a:schemeClr>
                </a:solidFill>
                <a:latin typeface="Iosevka" panose="02000509030000000004" pitchFamily="49" charset="0"/>
                <a:ea typeface="Iosevka" panose="02000509030000000004" pitchFamily="49" charset="0"/>
                <a:cs typeface="Iosevka" panose="02000509030000000004" pitchFamily="49" charset="0"/>
              </a:rPr>
              <a:t>value</a:t>
            </a:r>
            <a:r>
              <a:rPr lang="en-US" b="0" dirty="0">
                <a:latin typeface="Iosevka" panose="02000509030000000004" pitchFamily="49" charset="0"/>
                <a:ea typeface="Iosevka" panose="02000509030000000004" pitchFamily="49" charset="0"/>
                <a:cs typeface="Iosevka" panose="02000509030000000004" pitchFamily="49" charset="0"/>
              </a:rPr>
              <a:t> n, </a:t>
            </a:r>
            <a:r>
              <a:rPr lang="en-US" b="0" dirty="0">
                <a:solidFill>
                  <a:schemeClr val="accent2">
                    <a:hueOff val="167855"/>
                    <a:satOff val="17755"/>
                    <a:lumOff val="-16671"/>
                  </a:schemeClr>
                </a:solidFill>
                <a:latin typeface="Iosevka" panose="02000509030000000004" pitchFamily="49" charset="0"/>
                <a:ea typeface="Iosevka" panose="02000509030000000004" pitchFamily="49" charset="0"/>
                <a:cs typeface="Iosevka" panose="02000509030000000004" pitchFamily="49" charset="0"/>
              </a:rPr>
              <a:t>value</a:t>
            </a:r>
            <a:r>
              <a:rPr lang="en-US" b="0" dirty="0">
                <a:latin typeface="Iosevka" panose="02000509030000000004" pitchFamily="49" charset="0"/>
                <a:ea typeface="Iosevka" panose="02000509030000000004" pitchFamily="49" charset="0"/>
                <a:cs typeface="Iosevka" panose="02000509030000000004" pitchFamily="49" charset="0"/>
              </a:rPr>
              <a:t> m) {</a:t>
            </a:r>
          </a:p>
          <a:p>
            <a:pPr algn="l" defTabSz="457200">
              <a:defRPr sz="1900" b="0" spc="-133">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   </a:t>
            </a:r>
            <a:r>
              <a:rPr lang="en-US" b="0" dirty="0">
                <a:solidFill>
                  <a:schemeClr val="tx2"/>
                </a:solidFill>
                <a:latin typeface="Iosevka" panose="02000509030000000004" pitchFamily="49" charset="0"/>
                <a:ea typeface="Iosevka" panose="02000509030000000004" pitchFamily="49" charset="0"/>
                <a:cs typeface="Iosevka" panose="02000509030000000004" pitchFamily="49" charset="0"/>
              </a:rPr>
              <a:t>// …</a:t>
            </a:r>
          </a:p>
          <a:p>
            <a:pPr algn="l" defTabSz="457200">
              <a:defRPr sz="1900" b="0" spc="-133">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a:t>
            </a:r>
            <a:br>
              <a:rPr lang="en-US" b="0" dirty="0">
                <a:latin typeface="Iosevka" panose="02000509030000000004" pitchFamily="49" charset="0"/>
                <a:ea typeface="Iosevka" panose="02000509030000000004" pitchFamily="49" charset="0"/>
                <a:cs typeface="Iosevka" panose="02000509030000000004" pitchFamily="49" charset="0"/>
              </a:rPr>
            </a:br>
            <a:endParaRPr lang="en-US" b="0" dirty="0">
              <a:latin typeface="Iosevka" panose="02000509030000000004" pitchFamily="49" charset="0"/>
              <a:ea typeface="Iosevka" panose="02000509030000000004" pitchFamily="49" charset="0"/>
              <a:cs typeface="Iosevka" panose="02000509030000000004" pitchFamily="49" charset="0"/>
            </a:endParaRPr>
          </a:p>
          <a:p>
            <a:pPr algn="l" defTabSz="457200">
              <a:defRPr sz="1900" b="0" spc="-133">
                <a:latin typeface="Iosevka Medium"/>
                <a:ea typeface="Iosevka Medium"/>
                <a:cs typeface="Iosevka Medium"/>
                <a:sym typeface="Iosevka Medium"/>
              </a:defRPr>
            </a:pPr>
            <a:r>
              <a:rPr lang="en-US" b="0" dirty="0">
                <a:solidFill>
                  <a:schemeClr val="accent2">
                    <a:hueOff val="167855"/>
                    <a:satOff val="17755"/>
                    <a:lumOff val="-16671"/>
                  </a:schemeClr>
                </a:solidFill>
                <a:latin typeface="Iosevka" panose="02000509030000000004" pitchFamily="49" charset="0"/>
                <a:ea typeface="Iosevka" panose="02000509030000000004" pitchFamily="49" charset="0"/>
                <a:cs typeface="Iosevka" panose="02000509030000000004" pitchFamily="49" charset="0"/>
              </a:rPr>
              <a:t>value</a:t>
            </a:r>
            <a:r>
              <a:rPr lang="en-US" b="0" dirty="0">
                <a:latin typeface="Iosevka" panose="02000509030000000004" pitchFamily="49" charset="0"/>
                <a:ea typeface="Iosevka" panose="02000509030000000004" pitchFamily="49" charset="0"/>
                <a:cs typeface="Iosevka" panose="02000509030000000004" pitchFamily="49" charset="0"/>
              </a:rPr>
              <a:t> uint63_mul(</a:t>
            </a:r>
            <a:r>
              <a:rPr lang="en-US" b="0" dirty="0">
                <a:solidFill>
                  <a:schemeClr val="accent2">
                    <a:hueOff val="167855"/>
                    <a:satOff val="17755"/>
                    <a:lumOff val="-16671"/>
                  </a:schemeClr>
                </a:solidFill>
                <a:latin typeface="Iosevka" panose="02000509030000000004" pitchFamily="49" charset="0"/>
                <a:ea typeface="Iosevka" panose="02000509030000000004" pitchFamily="49" charset="0"/>
                <a:cs typeface="Iosevka" panose="02000509030000000004" pitchFamily="49" charset="0"/>
              </a:rPr>
              <a:t>value</a:t>
            </a:r>
            <a:r>
              <a:rPr lang="en-US" b="0" dirty="0">
                <a:latin typeface="Iosevka" panose="02000509030000000004" pitchFamily="49" charset="0"/>
                <a:ea typeface="Iosevka" panose="02000509030000000004" pitchFamily="49" charset="0"/>
                <a:cs typeface="Iosevka" panose="02000509030000000004" pitchFamily="49" charset="0"/>
              </a:rPr>
              <a:t> n, </a:t>
            </a:r>
            <a:r>
              <a:rPr lang="en-US" b="0" dirty="0">
                <a:solidFill>
                  <a:schemeClr val="accent2">
                    <a:hueOff val="167855"/>
                    <a:satOff val="17755"/>
                    <a:lumOff val="-16671"/>
                  </a:schemeClr>
                </a:solidFill>
                <a:latin typeface="Iosevka" panose="02000509030000000004" pitchFamily="49" charset="0"/>
                <a:ea typeface="Iosevka" panose="02000509030000000004" pitchFamily="49" charset="0"/>
                <a:cs typeface="Iosevka" panose="02000509030000000004" pitchFamily="49" charset="0"/>
              </a:rPr>
              <a:t>value</a:t>
            </a:r>
            <a:r>
              <a:rPr lang="en-US" b="0" dirty="0">
                <a:latin typeface="Iosevka" panose="02000509030000000004" pitchFamily="49" charset="0"/>
                <a:ea typeface="Iosevka" panose="02000509030000000004" pitchFamily="49" charset="0"/>
                <a:cs typeface="Iosevka" panose="02000509030000000004" pitchFamily="49" charset="0"/>
              </a:rPr>
              <a:t> m) {</a:t>
            </a:r>
          </a:p>
          <a:p>
            <a:pPr algn="l" defTabSz="457200">
              <a:defRPr sz="1900" b="0" spc="-133">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   </a:t>
            </a:r>
            <a:r>
              <a:rPr lang="en-US" b="0" dirty="0">
                <a:solidFill>
                  <a:schemeClr val="tx2"/>
                </a:solidFill>
                <a:latin typeface="Iosevka" panose="02000509030000000004" pitchFamily="49" charset="0"/>
                <a:ea typeface="Iosevka" panose="02000509030000000004" pitchFamily="49" charset="0"/>
                <a:cs typeface="Iosevka" panose="02000509030000000004" pitchFamily="49" charset="0"/>
              </a:rPr>
              <a:t>// …</a:t>
            </a:r>
          </a:p>
          <a:p>
            <a:pPr algn="l" defTabSz="457200">
              <a:defRPr sz="1900" b="0" spc="-133">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a:t>
            </a:r>
          </a:p>
        </p:txBody>
      </p:sp>
      <p:sp>
        <p:nvSpPr>
          <p:cNvPr id="18" name="user's Coq code">
            <a:extLst>
              <a:ext uri="{FF2B5EF4-FFF2-40B4-BE49-F238E27FC236}">
                <a16:creationId xmlns:a16="http://schemas.microsoft.com/office/drawing/2014/main" id="{C645725C-C476-1B35-203C-6C1136256D3F}"/>
              </a:ext>
            </a:extLst>
          </p:cNvPr>
          <p:cNvSpPr txBox="1"/>
          <p:nvPr/>
        </p:nvSpPr>
        <p:spPr>
          <a:xfrm>
            <a:off x="8938108" y="125462"/>
            <a:ext cx="1421864" cy="3642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rPr dirty="0"/>
              <a:t>user's C code</a:t>
            </a:r>
          </a:p>
        </p:txBody>
      </p:sp>
      <p:sp>
        <p:nvSpPr>
          <p:cNvPr id="24" name="TextBox 23">
            <a:extLst>
              <a:ext uri="{FF2B5EF4-FFF2-40B4-BE49-F238E27FC236}">
                <a16:creationId xmlns:a16="http://schemas.microsoft.com/office/drawing/2014/main" id="{9AA696BC-A0D0-D80B-169D-586B2B054061}"/>
              </a:ext>
            </a:extLst>
          </p:cNvPr>
          <p:cNvSpPr txBox="1"/>
          <p:nvPr/>
        </p:nvSpPr>
        <p:spPr>
          <a:xfrm>
            <a:off x="7583723" y="8287531"/>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grpSp>
        <p:nvGrpSpPr>
          <p:cNvPr id="25" name="Group">
            <a:extLst>
              <a:ext uri="{FF2B5EF4-FFF2-40B4-BE49-F238E27FC236}">
                <a16:creationId xmlns:a16="http://schemas.microsoft.com/office/drawing/2014/main" id="{9D98D13C-12F1-B58A-2ED0-BF5F4B460AE7}"/>
              </a:ext>
            </a:extLst>
          </p:cNvPr>
          <p:cNvGrpSpPr/>
          <p:nvPr/>
        </p:nvGrpSpPr>
        <p:grpSpPr>
          <a:xfrm>
            <a:off x="6511709" y="6013385"/>
            <a:ext cx="6274666" cy="3273917"/>
            <a:chOff x="0" y="0"/>
            <a:chExt cx="6274665" cy="3273916"/>
          </a:xfrm>
        </p:grpSpPr>
        <p:grpSp>
          <p:nvGrpSpPr>
            <p:cNvPr id="26" name="Group">
              <a:extLst>
                <a:ext uri="{FF2B5EF4-FFF2-40B4-BE49-F238E27FC236}">
                  <a16:creationId xmlns:a16="http://schemas.microsoft.com/office/drawing/2014/main" id="{E47F2C30-8DBB-A25D-74FB-1254C53E7F58}"/>
                </a:ext>
              </a:extLst>
            </p:cNvPr>
            <p:cNvGrpSpPr/>
            <p:nvPr/>
          </p:nvGrpSpPr>
          <p:grpSpPr>
            <a:xfrm>
              <a:off x="0" y="0"/>
              <a:ext cx="6274665" cy="3273916"/>
              <a:chOff x="0" y="0"/>
              <a:chExt cx="6274664" cy="3273915"/>
            </a:xfrm>
          </p:grpSpPr>
          <p:sp>
            <p:nvSpPr>
              <p:cNvPr id="30" name="Rounded Rectangle">
                <a:extLst>
                  <a:ext uri="{FF2B5EF4-FFF2-40B4-BE49-F238E27FC236}">
                    <a16:creationId xmlns:a16="http://schemas.microsoft.com/office/drawing/2014/main" id="{D874A74E-0564-3CD4-ACEC-15B8D6143306}"/>
                  </a:ext>
                </a:extLst>
              </p:cNvPr>
              <p:cNvSpPr/>
              <p:nvPr/>
            </p:nvSpPr>
            <p:spPr>
              <a:xfrm>
                <a:off x="0" y="25401"/>
                <a:ext cx="6274664" cy="3248514"/>
              </a:xfrm>
              <a:prstGeom prst="roundRect">
                <a:avLst>
                  <a:gd name="adj" fmla="val 2014"/>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nvGrpSpPr>
              <p:cNvPr id="31" name="Group">
                <a:extLst>
                  <a:ext uri="{FF2B5EF4-FFF2-40B4-BE49-F238E27FC236}">
                    <a16:creationId xmlns:a16="http://schemas.microsoft.com/office/drawing/2014/main" id="{C5DCC6FD-545A-3C5B-A3C2-B28CD9F10AEB}"/>
                  </a:ext>
                </a:extLst>
              </p:cNvPr>
              <p:cNvGrpSpPr/>
              <p:nvPr/>
            </p:nvGrpSpPr>
            <p:grpSpPr>
              <a:xfrm>
                <a:off x="0" y="0"/>
                <a:ext cx="6273889" cy="353170"/>
                <a:chOff x="0" y="0"/>
                <a:chExt cx="6273888" cy="353169"/>
              </a:xfrm>
            </p:grpSpPr>
            <p:sp>
              <p:nvSpPr>
                <p:cNvPr id="32" name="Rounded Rectangle">
                  <a:extLst>
                    <a:ext uri="{FF2B5EF4-FFF2-40B4-BE49-F238E27FC236}">
                      <a16:creationId xmlns:a16="http://schemas.microsoft.com/office/drawing/2014/main" id="{3FD71008-2D27-1354-5265-E64187BFDDC8}"/>
                    </a:ext>
                  </a:extLst>
                </p:cNvPr>
                <p:cNvSpPr/>
                <p:nvPr/>
              </p:nvSpPr>
              <p:spPr>
                <a:xfrm>
                  <a:off x="0" y="0"/>
                  <a:ext cx="6273853"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3" name="Rectangle">
                  <a:extLst>
                    <a:ext uri="{FF2B5EF4-FFF2-40B4-BE49-F238E27FC236}">
                      <a16:creationId xmlns:a16="http://schemas.microsoft.com/office/drawing/2014/main" id="{03473497-E0FE-B48F-B1A0-47E9DD488FA6}"/>
                    </a:ext>
                  </a:extLst>
                </p:cNvPr>
                <p:cNvSpPr/>
                <p:nvPr/>
              </p:nvSpPr>
              <p:spPr>
                <a:xfrm>
                  <a:off x="0" y="181846"/>
                  <a:ext cx="6273889"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27" name="Circle">
              <a:extLst>
                <a:ext uri="{FF2B5EF4-FFF2-40B4-BE49-F238E27FC236}">
                  <a16:creationId xmlns:a16="http://schemas.microsoft.com/office/drawing/2014/main" id="{6D90998E-A296-038B-106B-D5CD9436EA30}"/>
                </a:ext>
              </a:extLst>
            </p:cNvPr>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8" name="Circle">
              <a:extLst>
                <a:ext uri="{FF2B5EF4-FFF2-40B4-BE49-F238E27FC236}">
                  <a16:creationId xmlns:a16="http://schemas.microsoft.com/office/drawing/2014/main" id="{70972FF1-B15F-51F4-6F5A-EAEF631844CF}"/>
                </a:ext>
              </a:extLst>
            </p:cNvPr>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9" name="Circle">
              <a:extLst>
                <a:ext uri="{FF2B5EF4-FFF2-40B4-BE49-F238E27FC236}">
                  <a16:creationId xmlns:a16="http://schemas.microsoft.com/office/drawing/2014/main" id="{FCEBB719-1097-D891-EA8B-FB715AC42E54}"/>
                </a:ext>
              </a:extLst>
            </p:cNvPr>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34" name="Module Type UInt63.…">
            <a:extLst>
              <a:ext uri="{FF2B5EF4-FFF2-40B4-BE49-F238E27FC236}">
                <a16:creationId xmlns:a16="http://schemas.microsoft.com/office/drawing/2014/main" id="{6E7C9D3D-F927-DD9B-C422-B68F3F2D7537}"/>
              </a:ext>
            </a:extLst>
          </p:cNvPr>
          <p:cNvSpPr txBox="1"/>
          <p:nvPr/>
        </p:nvSpPr>
        <p:spPr>
          <a:xfrm>
            <a:off x="6587215" y="6459293"/>
            <a:ext cx="6120452" cy="24416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defTabSz="457200">
              <a:defRPr sz="1900" b="0" spc="-133">
                <a:solidFill>
                  <a:srgbClr val="0000FF"/>
                </a:solidFill>
                <a:latin typeface="Iosevka"/>
                <a:ea typeface="Iosevka"/>
                <a:cs typeface="Iosevka"/>
                <a:sym typeface="Iosevka"/>
              </a:defRPr>
            </a:pPr>
            <a:r>
              <a:rPr lang="en-US" dirty="0">
                <a:solidFill>
                  <a:schemeClr val="accent1">
                    <a:lumOff val="-13575"/>
                  </a:schemeClr>
                </a:solidFill>
              </a:rPr>
              <a:t>Definition</a:t>
            </a:r>
            <a:r>
              <a:rPr lang="en-US" dirty="0">
                <a:solidFill>
                  <a:srgbClr val="000000"/>
                </a:solidFill>
              </a:rPr>
              <a:t> </a:t>
            </a:r>
            <a:r>
              <a:rPr lang="en-US" dirty="0" err="1">
                <a:solidFill>
                  <a:srgbClr val="000000"/>
                </a:solidFill>
              </a:rPr>
              <a:t>dot_product</a:t>
            </a:r>
            <a:endParaRPr lang="en-US" dirty="0"/>
          </a:p>
          <a:p>
            <a:pPr algn="l" defTabSz="457200">
              <a:defRPr sz="1900" b="0" spc="-133">
                <a:solidFill>
                  <a:srgbClr val="0000FF"/>
                </a:solidFill>
                <a:latin typeface="Iosevka"/>
                <a:ea typeface="Iosevka"/>
                <a:cs typeface="Iosevka"/>
                <a:sym typeface="Iosevka"/>
              </a:defRPr>
            </a:pPr>
            <a:r>
              <a:rPr lang="en-US" dirty="0">
                <a:solidFill>
                  <a:srgbClr val="000000"/>
                </a:solidFill>
              </a:rPr>
              <a:t>           (</a:t>
            </a:r>
            <a:r>
              <a:rPr lang="en-US" dirty="0" err="1">
                <a:solidFill>
                  <a:srgbClr val="000000"/>
                </a:solidFill>
              </a:rPr>
              <a:t>xs</a:t>
            </a:r>
            <a:r>
              <a:rPr lang="en-US" dirty="0">
                <a:solidFill>
                  <a:srgbClr val="000000"/>
                </a:solidFill>
              </a:rPr>
              <a:t> </a:t>
            </a:r>
            <a:r>
              <a:rPr lang="en-US" dirty="0" err="1">
                <a:solidFill>
                  <a:srgbClr val="000000"/>
                </a:solidFill>
              </a:rPr>
              <a:t>ys</a:t>
            </a:r>
            <a:r>
              <a:rPr lang="en-US" dirty="0">
                <a:solidFill>
                  <a:srgbClr val="000000"/>
                </a:solidFill>
              </a:rPr>
              <a:t> : list C.uint63) : C.uint63 :=</a:t>
            </a:r>
            <a:br>
              <a:rPr lang="en-US" dirty="0">
                <a:solidFill>
                  <a:srgbClr val="000000"/>
                </a:solidFill>
              </a:rPr>
            </a:br>
            <a:r>
              <a:rPr lang="en-US" dirty="0">
                <a:solidFill>
                  <a:srgbClr val="000000"/>
                </a:solidFill>
              </a:rPr>
              <a:t>  </a:t>
            </a:r>
            <a:r>
              <a:rPr lang="en-US" dirty="0" err="1">
                <a:solidFill>
                  <a:srgbClr val="000000"/>
                </a:solidFill>
              </a:rPr>
              <a:t>List.fold_right</a:t>
            </a:r>
            <a:r>
              <a:rPr lang="en-US" dirty="0">
                <a:solidFill>
                  <a:srgbClr val="000000"/>
                </a:solidFill>
              </a:rPr>
              <a:t> </a:t>
            </a:r>
            <a:r>
              <a:rPr lang="en-US" dirty="0" err="1">
                <a:solidFill>
                  <a:srgbClr val="000000"/>
                </a:solidFill>
              </a:rPr>
              <a:t>C.add</a:t>
            </a:r>
            <a:endParaRPr lang="en-US" dirty="0">
              <a:solidFill>
                <a:srgbClr val="0000FF"/>
              </a:solidFill>
            </a:endParaRPr>
          </a:p>
          <a:p>
            <a:pPr algn="l" defTabSz="457200">
              <a:defRPr sz="1900" b="0" spc="-133">
                <a:solidFill>
                  <a:srgbClr val="0000FF"/>
                </a:solidFill>
                <a:latin typeface="Iosevka"/>
                <a:ea typeface="Iosevka"/>
                <a:cs typeface="Iosevka"/>
                <a:sym typeface="Iosevka"/>
              </a:defRPr>
            </a:pPr>
            <a:r>
              <a:rPr lang="en-US" dirty="0">
                <a:solidFill>
                  <a:srgbClr val="0000FF"/>
                </a:solidFill>
              </a:rPr>
              <a:t>                 </a:t>
            </a:r>
            <a:r>
              <a:rPr lang="en-US" dirty="0">
                <a:solidFill>
                  <a:srgbClr val="000000"/>
                </a:solidFill>
              </a:rPr>
              <a:t>(</a:t>
            </a:r>
            <a:r>
              <a:rPr lang="en-US" dirty="0" err="1">
                <a:solidFill>
                  <a:srgbClr val="000000"/>
                </a:solidFill>
              </a:rPr>
              <a:t>C.from_nat</a:t>
            </a:r>
            <a:r>
              <a:rPr lang="en-US" dirty="0">
                <a:solidFill>
                  <a:srgbClr val="000000"/>
                </a:solidFill>
              </a:rPr>
              <a:t> 0)</a:t>
            </a:r>
          </a:p>
          <a:p>
            <a:pPr algn="l" defTabSz="457200">
              <a:defRPr sz="1900" b="0" spc="-133">
                <a:solidFill>
                  <a:srgbClr val="0000FF"/>
                </a:solidFill>
                <a:latin typeface="Iosevka"/>
                <a:ea typeface="Iosevka"/>
                <a:cs typeface="Iosevka"/>
                <a:sym typeface="Iosevka"/>
              </a:defRPr>
            </a:pPr>
            <a:r>
              <a:rPr lang="en-US" dirty="0"/>
              <a:t>                 </a:t>
            </a:r>
            <a:r>
              <a:rPr lang="en-US" dirty="0">
                <a:solidFill>
                  <a:srgbClr val="000000"/>
                </a:solidFill>
              </a:rPr>
              <a:t>(</a:t>
            </a:r>
            <a:r>
              <a:rPr lang="en-US" dirty="0" err="1">
                <a:solidFill>
                  <a:srgbClr val="000000"/>
                </a:solidFill>
              </a:rPr>
              <a:t>zip_with</a:t>
            </a:r>
            <a:r>
              <a:rPr lang="en-US" dirty="0">
                <a:solidFill>
                  <a:srgbClr val="000000"/>
                </a:solidFill>
              </a:rPr>
              <a:t> </a:t>
            </a:r>
            <a:r>
              <a:rPr lang="en-US" dirty="0" err="1">
                <a:solidFill>
                  <a:srgbClr val="000000"/>
                </a:solidFill>
              </a:rPr>
              <a:t>C.mul</a:t>
            </a:r>
            <a:r>
              <a:rPr lang="en-US" dirty="0">
                <a:solidFill>
                  <a:schemeClr val="tx1"/>
                </a:solidFill>
              </a:rPr>
              <a:t> </a:t>
            </a:r>
            <a:r>
              <a:rPr lang="en-US" dirty="0" err="1">
                <a:solidFill>
                  <a:schemeClr val="tx1"/>
                </a:solidFill>
              </a:rPr>
              <a:t>xs</a:t>
            </a:r>
            <a:r>
              <a:rPr lang="en-US" dirty="0">
                <a:solidFill>
                  <a:schemeClr val="tx1"/>
                </a:solidFill>
              </a:rPr>
              <a:t> </a:t>
            </a:r>
            <a:r>
              <a:rPr lang="en-US" dirty="0" err="1">
                <a:solidFill>
                  <a:schemeClr val="tx1"/>
                </a:solidFill>
              </a:rPr>
              <a:t>ys</a:t>
            </a:r>
            <a:r>
              <a:rPr lang="en-US" dirty="0">
                <a:solidFill>
                  <a:schemeClr val="tx1"/>
                </a:solidFill>
              </a:rPr>
              <a:t>).</a:t>
            </a:r>
          </a:p>
          <a:p>
            <a:pPr algn="l" defTabSz="457200">
              <a:defRPr sz="1900" b="0" spc="-133">
                <a:solidFill>
                  <a:srgbClr val="0000FF"/>
                </a:solidFill>
                <a:latin typeface="Iosevka"/>
                <a:ea typeface="Iosevka"/>
                <a:cs typeface="Iosevka"/>
                <a:sym typeface="Iosevka"/>
              </a:defRPr>
            </a:pPr>
            <a:endParaRPr lang="en-US" dirty="0"/>
          </a:p>
          <a:p>
            <a:pPr algn="l" defTabSz="457200">
              <a:defRPr sz="1900" b="0" spc="-133">
                <a:latin typeface="Iosevka"/>
                <a:ea typeface="Iosevka"/>
                <a:cs typeface="Iosevka"/>
                <a:sym typeface="Iosevka"/>
              </a:defRPr>
            </a:pPr>
            <a:r>
              <a:rPr lang="en-US" dirty="0" err="1">
                <a:solidFill>
                  <a:schemeClr val="accent1">
                    <a:lumOff val="-13575"/>
                  </a:schemeClr>
                </a:solidFill>
              </a:rPr>
              <a:t>CertiCoq</a:t>
            </a:r>
            <a:r>
              <a:rPr lang="en-US" dirty="0">
                <a:solidFill>
                  <a:schemeClr val="accent1">
                    <a:lumOff val="-13575"/>
                  </a:schemeClr>
                </a:solidFill>
              </a:rPr>
              <a:t> Compile</a:t>
            </a:r>
            <a:r>
              <a:rPr lang="en-US" dirty="0"/>
              <a:t> </a:t>
            </a:r>
            <a:r>
              <a:rPr lang="en-US" dirty="0" err="1"/>
              <a:t>dot_product</a:t>
            </a:r>
            <a:r>
              <a:rPr lang="en-US" dirty="0"/>
              <a:t>.</a:t>
            </a:r>
          </a:p>
          <a:p>
            <a:pPr algn="l" defTabSz="457200">
              <a:defRPr sz="1900" b="0" spc="-133">
                <a:latin typeface="Iosevka"/>
                <a:ea typeface="Iosevka"/>
                <a:cs typeface="Iosevka"/>
                <a:sym typeface="Iosevka"/>
              </a:defRPr>
            </a:pPr>
            <a:r>
              <a:rPr lang="en-US" dirty="0" err="1">
                <a:solidFill>
                  <a:schemeClr val="accent1">
                    <a:lumOff val="-13575"/>
                  </a:schemeClr>
                </a:solidFill>
              </a:rPr>
              <a:t>CertiCoq</a:t>
            </a:r>
            <a:r>
              <a:rPr lang="en-US" dirty="0">
                <a:solidFill>
                  <a:schemeClr val="accent1">
                    <a:lumOff val="-13575"/>
                  </a:schemeClr>
                </a:solidFill>
              </a:rPr>
              <a:t> Generate Glue</a:t>
            </a:r>
            <a:r>
              <a:rPr lang="en-US" dirty="0"/>
              <a:t> [ </a:t>
            </a:r>
            <a:r>
              <a:rPr lang="en-US" dirty="0" err="1"/>
              <a:t>nat</a:t>
            </a:r>
            <a:r>
              <a:rPr lang="en-US" dirty="0"/>
              <a:t>, list ].</a:t>
            </a:r>
          </a:p>
        </p:txBody>
      </p:sp>
      <p:sp>
        <p:nvSpPr>
          <p:cNvPr id="35" name="user's Coq code">
            <a:extLst>
              <a:ext uri="{FF2B5EF4-FFF2-40B4-BE49-F238E27FC236}">
                <a16:creationId xmlns:a16="http://schemas.microsoft.com/office/drawing/2014/main" id="{869D9C2F-B86A-2469-B439-667FEACF6279}"/>
              </a:ext>
            </a:extLst>
          </p:cNvPr>
          <p:cNvSpPr txBox="1"/>
          <p:nvPr/>
        </p:nvSpPr>
        <p:spPr>
          <a:xfrm>
            <a:off x="8196729" y="5995191"/>
            <a:ext cx="2904641" cy="3642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rPr lang="en-US" dirty="0"/>
              <a:t>Coq client of foreign functions</a:t>
            </a:r>
            <a:endParaRPr dirty="0"/>
          </a:p>
        </p:txBody>
      </p:sp>
      <p:sp>
        <p:nvSpPr>
          <p:cNvPr id="37" name="Module C : UInt63.…">
            <a:extLst>
              <a:ext uri="{FF2B5EF4-FFF2-40B4-BE49-F238E27FC236}">
                <a16:creationId xmlns:a16="http://schemas.microsoft.com/office/drawing/2014/main" id="{E20DCF24-45BC-72B5-A209-B3D31DBC7020}"/>
              </a:ext>
            </a:extLst>
          </p:cNvPr>
          <p:cNvSpPr txBox="1"/>
          <p:nvPr/>
        </p:nvSpPr>
        <p:spPr>
          <a:xfrm>
            <a:off x="224460" y="4885898"/>
            <a:ext cx="6120452" cy="19142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defTabSz="457200">
              <a:defRPr sz="1900" b="0" spc="-133">
                <a:latin typeface="Iosevka"/>
                <a:ea typeface="Iosevka"/>
                <a:cs typeface="Iosevka"/>
                <a:sym typeface="Iosevka"/>
              </a:defRPr>
            </a:pPr>
            <a:r>
              <a:rPr lang="en-US" dirty="0" err="1">
                <a:solidFill>
                  <a:srgbClr val="0070C0"/>
                </a:solidFill>
              </a:rPr>
              <a:t>CertiCoq</a:t>
            </a:r>
            <a:r>
              <a:rPr lang="en-US" dirty="0">
                <a:solidFill>
                  <a:srgbClr val="0070C0"/>
                </a:solidFill>
              </a:rPr>
              <a:t> Register</a:t>
            </a:r>
            <a:br>
              <a:rPr lang="en-US" dirty="0">
                <a:solidFill>
                  <a:srgbClr val="0070C0"/>
                </a:solidFill>
              </a:rPr>
            </a:br>
            <a:r>
              <a:rPr lang="en-US" dirty="0">
                <a:solidFill>
                  <a:srgbClr val="0070C0"/>
                </a:solidFill>
              </a:rPr>
              <a:t>  </a:t>
            </a:r>
            <a:r>
              <a:rPr lang="en-US" dirty="0"/>
              <a:t>[ </a:t>
            </a:r>
            <a:r>
              <a:rPr lang="en-US" dirty="0" err="1"/>
              <a:t>C.from_nat</a:t>
            </a:r>
            <a:r>
              <a:rPr lang="en-US" dirty="0"/>
              <a:t> =&gt; "uint63_from_nat"</a:t>
            </a:r>
          </a:p>
          <a:p>
            <a:pPr algn="l" defTabSz="457200">
              <a:defRPr sz="1900" b="0" spc="-133">
                <a:latin typeface="Iosevka"/>
                <a:ea typeface="Iosevka"/>
                <a:cs typeface="Iosevka"/>
                <a:sym typeface="Iosevka"/>
              </a:defRPr>
            </a:pPr>
            <a:r>
              <a:rPr lang="en-US" dirty="0"/>
              <a:t>  , </a:t>
            </a:r>
            <a:r>
              <a:rPr lang="en-US" dirty="0" err="1"/>
              <a:t>C.to_nat</a:t>
            </a:r>
            <a:r>
              <a:rPr lang="en-US" dirty="0"/>
              <a:t> =&gt; "uint63_to_nat" </a:t>
            </a:r>
            <a:r>
              <a:rPr lang="en-US" dirty="0">
                <a:solidFill>
                  <a:srgbClr val="0070C0"/>
                </a:solidFill>
              </a:rPr>
              <a:t>with </a:t>
            </a:r>
            <a:r>
              <a:rPr lang="en-US" dirty="0" err="1">
                <a:solidFill>
                  <a:srgbClr val="0070C0"/>
                </a:solidFill>
              </a:rPr>
              <a:t>tinfo</a:t>
            </a:r>
            <a:endParaRPr lang="en-US" dirty="0"/>
          </a:p>
          <a:p>
            <a:pPr algn="l" defTabSz="457200">
              <a:defRPr sz="1900" b="0" spc="-133">
                <a:latin typeface="Iosevka"/>
                <a:ea typeface="Iosevka"/>
                <a:cs typeface="Iosevka"/>
                <a:sym typeface="Iosevka"/>
              </a:defRPr>
            </a:pPr>
            <a:r>
              <a:rPr lang="en-US" dirty="0"/>
              <a:t>  , </a:t>
            </a:r>
            <a:r>
              <a:rPr lang="en-US" dirty="0" err="1"/>
              <a:t>C.add</a:t>
            </a:r>
            <a:r>
              <a:rPr lang="en-US" dirty="0"/>
              <a:t> =&gt; "uint63_add"</a:t>
            </a:r>
          </a:p>
          <a:p>
            <a:pPr algn="l" defTabSz="457200">
              <a:defRPr sz="1900" b="0" spc="-133">
                <a:latin typeface="Iosevka"/>
                <a:ea typeface="Iosevka"/>
                <a:cs typeface="Iosevka"/>
                <a:sym typeface="Iosevka"/>
              </a:defRPr>
            </a:pPr>
            <a:r>
              <a:rPr lang="en-US" dirty="0"/>
              <a:t>  , </a:t>
            </a:r>
            <a:r>
              <a:rPr lang="en-US" dirty="0" err="1"/>
              <a:t>C.mul</a:t>
            </a:r>
            <a:r>
              <a:rPr lang="en-US" dirty="0"/>
              <a:t> =&gt; "uint63_mul"</a:t>
            </a:r>
          </a:p>
          <a:p>
            <a:pPr algn="l" defTabSz="457200">
              <a:defRPr sz="1900" b="0" spc="-133">
                <a:latin typeface="Iosevka"/>
                <a:ea typeface="Iosevka"/>
                <a:cs typeface="Iosevka"/>
                <a:sym typeface="Iosevka"/>
              </a:defRPr>
            </a:pPr>
            <a:r>
              <a:rPr lang="en-US" dirty="0"/>
              <a:t>  ] </a:t>
            </a:r>
            <a:r>
              <a:rPr lang="en-US" dirty="0">
                <a:solidFill>
                  <a:srgbClr val="0070C0"/>
                </a:solidFill>
              </a:rPr>
              <a:t>Include</a:t>
            </a:r>
            <a:r>
              <a:rPr lang="en-US" dirty="0"/>
              <a:t> [ "</a:t>
            </a:r>
            <a:r>
              <a:rPr lang="en-US" dirty="0" err="1"/>
              <a:t>prims.h</a:t>
            </a:r>
            <a:r>
              <a:rPr lang="en-US" dirty="0"/>
              <a:t>" ].</a:t>
            </a:r>
          </a:p>
        </p:txBody>
      </p:sp>
      <p:grpSp>
        <p:nvGrpSpPr>
          <p:cNvPr id="48" name="Group 47">
            <a:extLst>
              <a:ext uri="{FF2B5EF4-FFF2-40B4-BE49-F238E27FC236}">
                <a16:creationId xmlns:a16="http://schemas.microsoft.com/office/drawing/2014/main" id="{38CDAD39-D238-E4CF-997B-EFE835AEAB68}"/>
              </a:ext>
            </a:extLst>
          </p:cNvPr>
          <p:cNvGrpSpPr/>
          <p:nvPr/>
        </p:nvGrpSpPr>
        <p:grpSpPr>
          <a:xfrm>
            <a:off x="3521676" y="758901"/>
            <a:ext cx="3078932" cy="3754757"/>
            <a:chOff x="3521676" y="758901"/>
            <a:chExt cx="3078932" cy="3754757"/>
          </a:xfrm>
        </p:grpSpPr>
        <p:cxnSp>
          <p:nvCxnSpPr>
            <p:cNvPr id="40" name="Straight Arrow Connector 39">
              <a:extLst>
                <a:ext uri="{FF2B5EF4-FFF2-40B4-BE49-F238E27FC236}">
                  <a16:creationId xmlns:a16="http://schemas.microsoft.com/office/drawing/2014/main" id="{BD3595FE-4FC6-234A-FA61-5AE768534DEE}"/>
                </a:ext>
              </a:extLst>
            </p:cNvPr>
            <p:cNvCxnSpPr>
              <a:cxnSpLocks/>
            </p:cNvCxnSpPr>
            <p:nvPr/>
          </p:nvCxnSpPr>
          <p:spPr>
            <a:xfrm flipV="1">
              <a:off x="3719384" y="758901"/>
              <a:ext cx="2881224" cy="2781183"/>
            </a:xfrm>
            <a:prstGeom prst="straightConnector1">
              <a:avLst/>
            </a:prstGeom>
            <a:noFill/>
            <a:ln w="50800" cap="flat">
              <a:solidFill>
                <a:srgbClr val="FF8D00"/>
              </a:solidFill>
              <a:prstDash val="solid"/>
              <a:miter lim="400000"/>
              <a:headEnd type="triangle" w="lg" len="lg"/>
              <a:tailEnd type="triangle" w="lg" len="lg"/>
            </a:ln>
            <a:effectLst/>
            <a:sp3d/>
          </p:spPr>
          <p:style>
            <a:lnRef idx="0">
              <a:scrgbClr r="0" g="0" b="0"/>
            </a:lnRef>
            <a:fillRef idx="0">
              <a:scrgbClr r="0" g="0" b="0"/>
            </a:fillRef>
            <a:effectRef idx="0">
              <a:scrgbClr r="0" g="0" b="0"/>
            </a:effectRef>
            <a:fontRef idx="none"/>
          </p:style>
        </p:cxnSp>
        <p:cxnSp>
          <p:nvCxnSpPr>
            <p:cNvPr id="41" name="Straight Arrow Connector 40">
              <a:extLst>
                <a:ext uri="{FF2B5EF4-FFF2-40B4-BE49-F238E27FC236}">
                  <a16:creationId xmlns:a16="http://schemas.microsoft.com/office/drawing/2014/main" id="{60E8787D-E2EB-0B3B-21CA-9D8D360F1890}"/>
                </a:ext>
              </a:extLst>
            </p:cNvPr>
            <p:cNvCxnSpPr>
              <a:cxnSpLocks/>
            </p:cNvCxnSpPr>
            <p:nvPr/>
          </p:nvCxnSpPr>
          <p:spPr>
            <a:xfrm flipV="1">
              <a:off x="3521676" y="1932685"/>
              <a:ext cx="3078932" cy="1898426"/>
            </a:xfrm>
            <a:prstGeom prst="straightConnector1">
              <a:avLst/>
            </a:prstGeom>
            <a:noFill/>
            <a:ln w="50800" cap="flat">
              <a:solidFill>
                <a:srgbClr val="FF8D00"/>
              </a:solidFill>
              <a:prstDash val="solid"/>
              <a:miter lim="400000"/>
              <a:headEnd type="triangle" w="lg" len="lg"/>
              <a:tailEnd type="triangle" w="lg" len="lg"/>
            </a:ln>
            <a:effectLst/>
            <a:sp3d/>
          </p:spPr>
          <p:style>
            <a:lnRef idx="0">
              <a:scrgbClr r="0" g="0" b="0"/>
            </a:lnRef>
            <a:fillRef idx="0">
              <a:scrgbClr r="0" g="0" b="0"/>
            </a:fillRef>
            <a:effectRef idx="0">
              <a:scrgbClr r="0" g="0" b="0"/>
            </a:effectRef>
            <a:fontRef idx="none"/>
          </p:style>
        </p:cxnSp>
        <p:cxnSp>
          <p:nvCxnSpPr>
            <p:cNvPr id="44" name="Straight Arrow Connector 43">
              <a:extLst>
                <a:ext uri="{FF2B5EF4-FFF2-40B4-BE49-F238E27FC236}">
                  <a16:creationId xmlns:a16="http://schemas.microsoft.com/office/drawing/2014/main" id="{DE34AAF0-7F12-BD88-E84F-298358E83B31}"/>
                </a:ext>
              </a:extLst>
            </p:cNvPr>
            <p:cNvCxnSpPr>
              <a:cxnSpLocks/>
            </p:cNvCxnSpPr>
            <p:nvPr/>
          </p:nvCxnSpPr>
          <p:spPr>
            <a:xfrm flipV="1">
              <a:off x="4549510" y="3371009"/>
              <a:ext cx="2051098" cy="722945"/>
            </a:xfrm>
            <a:prstGeom prst="straightConnector1">
              <a:avLst/>
            </a:prstGeom>
            <a:noFill/>
            <a:ln w="50800" cap="flat">
              <a:solidFill>
                <a:srgbClr val="FF8D00"/>
              </a:solidFill>
              <a:prstDash val="solid"/>
              <a:miter lim="400000"/>
              <a:headEnd type="triangle" w="lg" len="lg"/>
              <a:tailEnd type="triangle" w="lg" len="lg"/>
            </a:ln>
            <a:effectLst/>
            <a:sp3d/>
          </p:spPr>
          <p:style>
            <a:lnRef idx="0">
              <a:scrgbClr r="0" g="0" b="0"/>
            </a:lnRef>
            <a:fillRef idx="0">
              <a:scrgbClr r="0" g="0" b="0"/>
            </a:fillRef>
            <a:effectRef idx="0">
              <a:scrgbClr r="0" g="0" b="0"/>
            </a:effectRef>
            <a:fontRef idx="none"/>
          </p:style>
        </p:cxnSp>
        <p:cxnSp>
          <p:nvCxnSpPr>
            <p:cNvPr id="46" name="Straight Arrow Connector 45">
              <a:extLst>
                <a:ext uri="{FF2B5EF4-FFF2-40B4-BE49-F238E27FC236}">
                  <a16:creationId xmlns:a16="http://schemas.microsoft.com/office/drawing/2014/main" id="{3F9FD85E-2528-8F0A-4261-1D06DB086AD3}"/>
                </a:ext>
              </a:extLst>
            </p:cNvPr>
            <p:cNvCxnSpPr>
              <a:cxnSpLocks/>
            </p:cNvCxnSpPr>
            <p:nvPr/>
          </p:nvCxnSpPr>
          <p:spPr>
            <a:xfrm>
              <a:off x="4549510" y="4356028"/>
              <a:ext cx="2031672" cy="157630"/>
            </a:xfrm>
            <a:prstGeom prst="straightConnector1">
              <a:avLst/>
            </a:prstGeom>
            <a:noFill/>
            <a:ln w="50800" cap="flat">
              <a:solidFill>
                <a:srgbClr val="FF8D00"/>
              </a:solidFill>
              <a:prstDash val="solid"/>
              <a:miter lim="400000"/>
              <a:headEnd type="triangle" w="lg" len="lg"/>
              <a:tailEnd type="triangle" w="lg" len="lg"/>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1504179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2"/>
                                        </p:tgtEl>
                                        <p:attrNameLst>
                                          <p:attrName>style.visibility</p:attrName>
                                        </p:attrNameLst>
                                      </p:cBhvr>
                                      <p:to>
                                        <p:strVal val="visible"/>
                                      </p:to>
                                    </p:set>
                                    <p:animEffect transition="in" filter="dissolve">
                                      <p:cBhvr>
                                        <p:cTn id="7" dur="500"/>
                                        <p:tgtEl>
                                          <p:spTgt spid="18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dissolve">
                                      <p:cBhvr>
                                        <p:cTn id="12" dur="500"/>
                                        <p:tgtEl>
                                          <p:spTgt spid="37"/>
                                        </p:tgtEl>
                                      </p:cBhvr>
                                    </p:animEffect>
                                  </p:childTnLst>
                                </p:cTn>
                              </p:par>
                              <p:par>
                                <p:cTn id="13" presetID="9"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dissolve">
                                      <p:cBhvr>
                                        <p:cTn id="18" dur="500"/>
                                        <p:tgtEl>
                                          <p:spTgt spid="18"/>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dissolve">
                                      <p:cBhvr>
                                        <p:cTn id="21" dur="500"/>
                                        <p:tgtEl>
                                          <p:spTgt spid="17"/>
                                        </p:tgtEl>
                                      </p:cBhvr>
                                    </p:animEffec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dissolve">
                                      <p:cBhvr>
                                        <p:cTn id="25" dur="500"/>
                                        <p:tgtEl>
                                          <p:spTgt spid="4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dissolve">
                                      <p:cBhvr>
                                        <p:cTn id="30" dur="500"/>
                                        <p:tgtEl>
                                          <p:spTgt spid="35"/>
                                        </p:tgtEl>
                                      </p:cBhvr>
                                    </p:animEffect>
                                  </p:childTnLst>
                                </p:cTn>
                              </p:par>
                              <p:par>
                                <p:cTn id="31" presetID="9"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dissolve">
                                      <p:cBhvr>
                                        <p:cTn id="33" dur="500"/>
                                        <p:tgtEl>
                                          <p:spTgt spid="25"/>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dissolve">
                                      <p:cBhvr>
                                        <p:cTn id="3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animBg="1"/>
      <p:bldP spid="17" grpId="0" animBg="1"/>
      <p:bldP spid="18" grpId="0" animBg="1"/>
      <p:bldP spid="34" grpId="0" animBg="1"/>
      <p:bldP spid="35" grpId="0" animBg="1"/>
      <p:bldP spid="3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C0661D-A80F-6188-16D0-FED8A4FF9316}"/>
            </a:ext>
          </a:extLst>
        </p:cNvPr>
        <p:cNvGrpSpPr/>
        <p:nvPr/>
      </p:nvGrpSpPr>
      <p:grpSpPr>
        <a:xfrm>
          <a:off x="0" y="0"/>
          <a:ext cx="0" cy="0"/>
          <a:chOff x="0" y="0"/>
          <a:chExt cx="0" cy="0"/>
        </a:xfrm>
      </p:grpSpPr>
      <p:grpSp>
        <p:nvGrpSpPr>
          <p:cNvPr id="170" name="Group">
            <a:extLst>
              <a:ext uri="{FF2B5EF4-FFF2-40B4-BE49-F238E27FC236}">
                <a16:creationId xmlns:a16="http://schemas.microsoft.com/office/drawing/2014/main" id="{87353E5C-75F9-88CC-B334-EC134954D158}"/>
              </a:ext>
            </a:extLst>
          </p:cNvPr>
          <p:cNvGrpSpPr/>
          <p:nvPr/>
        </p:nvGrpSpPr>
        <p:grpSpPr>
          <a:xfrm>
            <a:off x="3365067" y="143656"/>
            <a:ext cx="6274666" cy="9152742"/>
            <a:chOff x="0" y="0"/>
            <a:chExt cx="6274665" cy="9152740"/>
          </a:xfrm>
        </p:grpSpPr>
        <p:grpSp>
          <p:nvGrpSpPr>
            <p:cNvPr id="166" name="Group">
              <a:extLst>
                <a:ext uri="{FF2B5EF4-FFF2-40B4-BE49-F238E27FC236}">
                  <a16:creationId xmlns:a16="http://schemas.microsoft.com/office/drawing/2014/main" id="{991FCF25-4F35-8A25-34A3-1FBBE1016046}"/>
                </a:ext>
              </a:extLst>
            </p:cNvPr>
            <p:cNvGrpSpPr/>
            <p:nvPr/>
          </p:nvGrpSpPr>
          <p:grpSpPr>
            <a:xfrm>
              <a:off x="0" y="0"/>
              <a:ext cx="6274665" cy="9152740"/>
              <a:chOff x="0" y="0"/>
              <a:chExt cx="6274664" cy="9152739"/>
            </a:xfrm>
          </p:grpSpPr>
          <p:sp>
            <p:nvSpPr>
              <p:cNvPr id="162" name="Rounded Rectangle">
                <a:extLst>
                  <a:ext uri="{FF2B5EF4-FFF2-40B4-BE49-F238E27FC236}">
                    <a16:creationId xmlns:a16="http://schemas.microsoft.com/office/drawing/2014/main" id="{F0A3AF43-7EAF-3A15-EF3C-F5C5E1B556AF}"/>
                  </a:ext>
                </a:extLst>
              </p:cNvPr>
              <p:cNvSpPr/>
              <p:nvPr/>
            </p:nvSpPr>
            <p:spPr>
              <a:xfrm>
                <a:off x="0" y="25399"/>
                <a:ext cx="6274664" cy="9127340"/>
              </a:xfrm>
              <a:prstGeom prst="roundRect">
                <a:avLst>
                  <a:gd name="adj" fmla="val 2014"/>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nvGrpSpPr>
              <p:cNvPr id="165" name="Group">
                <a:extLst>
                  <a:ext uri="{FF2B5EF4-FFF2-40B4-BE49-F238E27FC236}">
                    <a16:creationId xmlns:a16="http://schemas.microsoft.com/office/drawing/2014/main" id="{2C82F2A4-2AB0-4F7E-1A31-FC8DBBB28199}"/>
                  </a:ext>
                </a:extLst>
              </p:cNvPr>
              <p:cNvGrpSpPr/>
              <p:nvPr/>
            </p:nvGrpSpPr>
            <p:grpSpPr>
              <a:xfrm>
                <a:off x="0" y="0"/>
                <a:ext cx="6273889" cy="353170"/>
                <a:chOff x="0" y="0"/>
                <a:chExt cx="6273888" cy="353169"/>
              </a:xfrm>
            </p:grpSpPr>
            <p:sp>
              <p:nvSpPr>
                <p:cNvPr id="163" name="Rounded Rectangle">
                  <a:extLst>
                    <a:ext uri="{FF2B5EF4-FFF2-40B4-BE49-F238E27FC236}">
                      <a16:creationId xmlns:a16="http://schemas.microsoft.com/office/drawing/2014/main" id="{18368C28-76CE-3669-8830-053588B0D162}"/>
                    </a:ext>
                  </a:extLst>
                </p:cNvPr>
                <p:cNvSpPr/>
                <p:nvPr/>
              </p:nvSpPr>
              <p:spPr>
                <a:xfrm>
                  <a:off x="0" y="0"/>
                  <a:ext cx="6273853"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4" name="Rectangle">
                  <a:extLst>
                    <a:ext uri="{FF2B5EF4-FFF2-40B4-BE49-F238E27FC236}">
                      <a16:creationId xmlns:a16="http://schemas.microsoft.com/office/drawing/2014/main" id="{18EEB4A5-CA89-9769-C5A9-A1C869E9D4FB}"/>
                    </a:ext>
                  </a:extLst>
                </p:cNvPr>
                <p:cNvSpPr/>
                <p:nvPr/>
              </p:nvSpPr>
              <p:spPr>
                <a:xfrm>
                  <a:off x="0" y="181846"/>
                  <a:ext cx="6273889"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167" name="Circle">
              <a:extLst>
                <a:ext uri="{FF2B5EF4-FFF2-40B4-BE49-F238E27FC236}">
                  <a16:creationId xmlns:a16="http://schemas.microsoft.com/office/drawing/2014/main" id="{B65752BD-4966-F41E-3116-D3AF97C17808}"/>
                </a:ext>
              </a:extLst>
            </p:cNvPr>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8" name="Circle">
              <a:extLst>
                <a:ext uri="{FF2B5EF4-FFF2-40B4-BE49-F238E27FC236}">
                  <a16:creationId xmlns:a16="http://schemas.microsoft.com/office/drawing/2014/main" id="{5A0DDBB3-FF3F-8F34-55FD-5F7744BFE1C1}"/>
                </a:ext>
              </a:extLst>
            </p:cNvPr>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9" name="Circle">
              <a:extLst>
                <a:ext uri="{FF2B5EF4-FFF2-40B4-BE49-F238E27FC236}">
                  <a16:creationId xmlns:a16="http://schemas.microsoft.com/office/drawing/2014/main" id="{264C9F5B-E5DE-9522-D70F-2BA087D50B14}"/>
                </a:ext>
              </a:extLst>
            </p:cNvPr>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171" name="Module Type UInt63.…">
            <a:extLst>
              <a:ext uri="{FF2B5EF4-FFF2-40B4-BE49-F238E27FC236}">
                <a16:creationId xmlns:a16="http://schemas.microsoft.com/office/drawing/2014/main" id="{066236FB-F109-EC9C-51C1-43372EF36831}"/>
              </a:ext>
            </a:extLst>
          </p:cNvPr>
          <p:cNvSpPr txBox="1"/>
          <p:nvPr/>
        </p:nvSpPr>
        <p:spPr>
          <a:xfrm>
            <a:off x="3440573" y="589564"/>
            <a:ext cx="6120452" cy="21493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defTabSz="457200">
              <a:defRPr sz="1900" b="0" spc="-133">
                <a:solidFill>
                  <a:srgbClr val="0000FF"/>
                </a:solidFill>
                <a:latin typeface="Iosevka"/>
                <a:ea typeface="Iosevka"/>
                <a:cs typeface="Iosevka"/>
                <a:sym typeface="Iosevka"/>
              </a:defRPr>
            </a:pPr>
            <a:r>
              <a:rPr lang="en-US" dirty="0">
                <a:solidFill>
                  <a:schemeClr val="accent1">
                    <a:lumOff val="-13575"/>
                    <a:alpha val="60000"/>
                  </a:schemeClr>
                </a:solidFill>
              </a:rPr>
              <a:t>Module Type</a:t>
            </a:r>
            <a:r>
              <a:rPr lang="en-US" dirty="0">
                <a:solidFill>
                  <a:srgbClr val="000000">
                    <a:alpha val="60000"/>
                  </a:srgbClr>
                </a:solidFill>
              </a:rPr>
              <a:t> UInt63.</a:t>
            </a:r>
          </a:p>
          <a:p>
            <a:pPr algn="l" defTabSz="457200">
              <a:defRPr sz="1900" b="0" spc="-133">
                <a:latin typeface="Iosevka"/>
                <a:ea typeface="Iosevka"/>
                <a:cs typeface="Iosevka"/>
                <a:sym typeface="Iosevka"/>
              </a:defRPr>
            </a:pPr>
            <a:r>
              <a:rPr lang="en-US" dirty="0">
                <a:solidFill>
                  <a:srgbClr val="000000">
                    <a:alpha val="60000"/>
                  </a:srgbClr>
                </a:solidFill>
              </a:rPr>
              <a:t>  </a:t>
            </a:r>
            <a:r>
              <a:rPr lang="en-US" dirty="0">
                <a:solidFill>
                  <a:schemeClr val="accent1">
                    <a:lumOff val="-13575"/>
                    <a:alpha val="60000"/>
                  </a:schemeClr>
                </a:solidFill>
              </a:rPr>
              <a:t>Parameter</a:t>
            </a:r>
            <a:r>
              <a:rPr lang="en-US" dirty="0">
                <a:solidFill>
                  <a:srgbClr val="000000">
                    <a:alpha val="60000"/>
                  </a:srgbClr>
                </a:solidFill>
              </a:rPr>
              <a:t> uint63 : Type.</a:t>
            </a:r>
          </a:p>
          <a:p>
            <a:pPr algn="l" defTabSz="457200">
              <a:defRPr sz="1900" b="0" spc="-133">
                <a:latin typeface="Iosevka"/>
                <a:ea typeface="Iosevka"/>
                <a:cs typeface="Iosevka"/>
                <a:sym typeface="Iosevka"/>
              </a:defRPr>
            </a:pPr>
            <a:r>
              <a:rPr lang="en-US" dirty="0">
                <a:solidFill>
                  <a:srgbClr val="000000">
                    <a:alpha val="60000"/>
                  </a:srgbClr>
                </a:solidFill>
              </a:rPr>
              <a:t>  </a:t>
            </a:r>
            <a:r>
              <a:rPr lang="en-US" dirty="0">
                <a:solidFill>
                  <a:schemeClr val="accent1">
                    <a:lumOff val="-13575"/>
                    <a:alpha val="60000"/>
                  </a:schemeClr>
                </a:solidFill>
              </a:rPr>
              <a:t>Parameter</a:t>
            </a:r>
            <a:r>
              <a:rPr lang="en-US" dirty="0">
                <a:solidFill>
                  <a:srgbClr val="000000">
                    <a:alpha val="60000"/>
                  </a:srgbClr>
                </a:solidFill>
              </a:rPr>
              <a:t> </a:t>
            </a:r>
            <a:r>
              <a:rPr lang="en-US" dirty="0" err="1">
                <a:solidFill>
                  <a:srgbClr val="000000">
                    <a:alpha val="60000"/>
                  </a:srgbClr>
                </a:solidFill>
              </a:rPr>
              <a:t>from_nat</a:t>
            </a:r>
            <a:r>
              <a:rPr lang="en-US" dirty="0">
                <a:solidFill>
                  <a:srgbClr val="000000">
                    <a:alpha val="60000"/>
                  </a:srgbClr>
                </a:solidFill>
              </a:rPr>
              <a:t> : </a:t>
            </a:r>
            <a:r>
              <a:rPr lang="en-US" dirty="0" err="1">
                <a:solidFill>
                  <a:srgbClr val="000000">
                    <a:alpha val="60000"/>
                  </a:srgbClr>
                </a:solidFill>
              </a:rPr>
              <a:t>nat</a:t>
            </a:r>
            <a:r>
              <a:rPr lang="en-US" dirty="0">
                <a:solidFill>
                  <a:srgbClr val="000000">
                    <a:alpha val="60000"/>
                  </a:srgbClr>
                </a:solidFill>
              </a:rPr>
              <a:t> -&gt; uint63.</a:t>
            </a:r>
          </a:p>
          <a:p>
            <a:pPr algn="l" defTabSz="457200">
              <a:defRPr sz="1900" b="0" spc="-133">
                <a:latin typeface="Iosevka"/>
                <a:ea typeface="Iosevka"/>
                <a:cs typeface="Iosevka"/>
                <a:sym typeface="Iosevka"/>
              </a:defRPr>
            </a:pPr>
            <a:r>
              <a:rPr lang="en-US" dirty="0">
                <a:solidFill>
                  <a:srgbClr val="000000">
                    <a:alpha val="60000"/>
                  </a:srgbClr>
                </a:solidFill>
              </a:rPr>
              <a:t>  </a:t>
            </a:r>
            <a:r>
              <a:rPr lang="en-US" dirty="0">
                <a:solidFill>
                  <a:schemeClr val="accent1">
                    <a:lumOff val="-13575"/>
                    <a:alpha val="60000"/>
                  </a:schemeClr>
                </a:solidFill>
              </a:rPr>
              <a:t>Parameter</a:t>
            </a:r>
            <a:r>
              <a:rPr lang="en-US" dirty="0">
                <a:solidFill>
                  <a:srgbClr val="000000">
                    <a:alpha val="60000"/>
                  </a:srgbClr>
                </a:solidFill>
              </a:rPr>
              <a:t> </a:t>
            </a:r>
            <a:r>
              <a:rPr lang="en-US" dirty="0" err="1">
                <a:solidFill>
                  <a:srgbClr val="000000">
                    <a:alpha val="60000"/>
                  </a:srgbClr>
                </a:solidFill>
              </a:rPr>
              <a:t>to_nat</a:t>
            </a:r>
            <a:r>
              <a:rPr lang="en-US" dirty="0">
                <a:solidFill>
                  <a:srgbClr val="000000">
                    <a:alpha val="60000"/>
                  </a:srgbClr>
                </a:solidFill>
              </a:rPr>
              <a:t> : uint63 -&gt; nat.</a:t>
            </a:r>
          </a:p>
          <a:p>
            <a:pPr algn="l" defTabSz="457200">
              <a:defRPr sz="1900" b="0" spc="-133">
                <a:latin typeface="Iosevka"/>
                <a:ea typeface="Iosevka"/>
                <a:cs typeface="Iosevka"/>
                <a:sym typeface="Iosevka"/>
              </a:defRPr>
            </a:pPr>
            <a:r>
              <a:rPr lang="en-US" dirty="0">
                <a:solidFill>
                  <a:srgbClr val="000000">
                    <a:alpha val="60000"/>
                  </a:srgbClr>
                </a:solidFill>
              </a:rPr>
              <a:t>  </a:t>
            </a:r>
            <a:r>
              <a:rPr lang="en-US" dirty="0">
                <a:solidFill>
                  <a:schemeClr val="accent1">
                    <a:lumOff val="-13575"/>
                    <a:alpha val="60000"/>
                  </a:schemeClr>
                </a:solidFill>
              </a:rPr>
              <a:t>Parameter</a:t>
            </a:r>
            <a:r>
              <a:rPr lang="en-US" dirty="0">
                <a:solidFill>
                  <a:srgbClr val="000000">
                    <a:alpha val="60000"/>
                  </a:srgbClr>
                </a:solidFill>
              </a:rPr>
              <a:t> add : uint63 -&gt; uint63 -&gt; uint63.</a:t>
            </a:r>
          </a:p>
          <a:p>
            <a:pPr algn="l" defTabSz="457200">
              <a:defRPr sz="1900" b="0" spc="-133">
                <a:latin typeface="Iosevka"/>
                <a:ea typeface="Iosevka"/>
                <a:cs typeface="Iosevka"/>
                <a:sym typeface="Iosevka"/>
              </a:defRPr>
            </a:pPr>
            <a:r>
              <a:rPr lang="en-US" dirty="0">
                <a:solidFill>
                  <a:srgbClr val="000000">
                    <a:alpha val="60000"/>
                  </a:srgbClr>
                </a:solidFill>
              </a:rPr>
              <a:t>  </a:t>
            </a:r>
            <a:r>
              <a:rPr lang="en-US" dirty="0">
                <a:solidFill>
                  <a:schemeClr val="accent1">
                    <a:lumOff val="-13575"/>
                    <a:alpha val="60000"/>
                  </a:schemeClr>
                </a:solidFill>
              </a:rPr>
              <a:t>Parameter</a:t>
            </a:r>
            <a:r>
              <a:rPr lang="en-US" dirty="0">
                <a:solidFill>
                  <a:srgbClr val="000000">
                    <a:alpha val="60000"/>
                  </a:srgbClr>
                </a:solidFill>
              </a:rPr>
              <a:t> </a:t>
            </a:r>
            <a:r>
              <a:rPr lang="en-US" dirty="0" err="1">
                <a:solidFill>
                  <a:srgbClr val="000000">
                    <a:alpha val="60000"/>
                  </a:srgbClr>
                </a:solidFill>
              </a:rPr>
              <a:t>mul</a:t>
            </a:r>
            <a:r>
              <a:rPr lang="en-US" dirty="0">
                <a:solidFill>
                  <a:srgbClr val="000000">
                    <a:alpha val="60000"/>
                  </a:srgbClr>
                </a:solidFill>
              </a:rPr>
              <a:t> : uint63 -&gt; uint63 -&gt; uint63.</a:t>
            </a:r>
            <a:endParaRPr lang="en-US" dirty="0">
              <a:solidFill>
                <a:schemeClr val="accent1">
                  <a:lumOff val="-13575"/>
                  <a:alpha val="60000"/>
                </a:schemeClr>
              </a:solidFill>
            </a:endParaRPr>
          </a:p>
          <a:p>
            <a:pPr algn="l" defTabSz="457200">
              <a:defRPr sz="1900" b="0" spc="-133">
                <a:latin typeface="Iosevka"/>
                <a:ea typeface="Iosevka"/>
                <a:cs typeface="Iosevka"/>
                <a:sym typeface="Iosevka"/>
              </a:defRPr>
            </a:pPr>
            <a:r>
              <a:rPr lang="en-US" dirty="0">
                <a:solidFill>
                  <a:schemeClr val="accent1">
                    <a:lumOff val="-13575"/>
                    <a:alpha val="60000"/>
                  </a:schemeClr>
                </a:solidFill>
              </a:rPr>
              <a:t>End</a:t>
            </a:r>
            <a:r>
              <a:rPr lang="en-US" dirty="0">
                <a:solidFill>
                  <a:srgbClr val="000000">
                    <a:alpha val="60000"/>
                  </a:srgbClr>
                </a:solidFill>
              </a:rPr>
              <a:t> UInt63.</a:t>
            </a:r>
          </a:p>
        </p:txBody>
      </p:sp>
      <p:sp>
        <p:nvSpPr>
          <p:cNvPr id="172" name="user's Coq code">
            <a:extLst>
              <a:ext uri="{FF2B5EF4-FFF2-40B4-BE49-F238E27FC236}">
                <a16:creationId xmlns:a16="http://schemas.microsoft.com/office/drawing/2014/main" id="{8E3AEB41-73FA-E49B-28EC-7B826A1F1FFD}"/>
              </a:ext>
            </a:extLst>
          </p:cNvPr>
          <p:cNvSpPr txBox="1"/>
          <p:nvPr/>
        </p:nvSpPr>
        <p:spPr>
          <a:xfrm>
            <a:off x="5671355" y="132894"/>
            <a:ext cx="1662088" cy="349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rPr dirty="0"/>
              <a:t>user's Coq code</a:t>
            </a:r>
          </a:p>
        </p:txBody>
      </p:sp>
      <p:sp>
        <p:nvSpPr>
          <p:cNvPr id="182" name="Module C : UInt63.…">
            <a:extLst>
              <a:ext uri="{FF2B5EF4-FFF2-40B4-BE49-F238E27FC236}">
                <a16:creationId xmlns:a16="http://schemas.microsoft.com/office/drawing/2014/main" id="{30665FF2-A04C-1369-1123-1ED2EA19A1BD}"/>
              </a:ext>
            </a:extLst>
          </p:cNvPr>
          <p:cNvSpPr txBox="1"/>
          <p:nvPr/>
        </p:nvSpPr>
        <p:spPr>
          <a:xfrm>
            <a:off x="3434420" y="2738870"/>
            <a:ext cx="6120452" cy="21493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defTabSz="457200">
              <a:defRPr sz="1900" b="0" spc="-133">
                <a:latin typeface="Iosevka"/>
                <a:ea typeface="Iosevka"/>
                <a:cs typeface="Iosevka"/>
                <a:sym typeface="Iosevka"/>
              </a:defRPr>
            </a:pPr>
            <a:r>
              <a:rPr dirty="0">
                <a:solidFill>
                  <a:schemeClr val="accent1">
                    <a:lumOff val="-13575"/>
                    <a:alpha val="60000"/>
                  </a:schemeClr>
                </a:solidFill>
              </a:rPr>
              <a:t>Module</a:t>
            </a:r>
            <a:r>
              <a:rPr dirty="0">
                <a:solidFill>
                  <a:srgbClr val="000000">
                    <a:alpha val="60000"/>
                  </a:srgbClr>
                </a:solidFill>
              </a:rPr>
              <a:t> C : UInt63.</a:t>
            </a:r>
          </a:p>
          <a:p>
            <a:pPr algn="l" defTabSz="457200">
              <a:defRPr sz="1900" b="0" spc="-133">
                <a:latin typeface="Iosevka"/>
                <a:ea typeface="Iosevka"/>
                <a:cs typeface="Iosevka"/>
                <a:sym typeface="Iosevka"/>
              </a:defRPr>
            </a:pPr>
            <a:r>
              <a:rPr dirty="0">
                <a:solidFill>
                  <a:srgbClr val="000000">
                    <a:alpha val="60000"/>
                  </a:srgbClr>
                </a:solidFill>
              </a:rPr>
              <a:t>  </a:t>
            </a:r>
            <a:r>
              <a:rPr dirty="0">
                <a:solidFill>
                  <a:schemeClr val="accent1">
                    <a:lumOff val="-13575"/>
                    <a:alpha val="60000"/>
                  </a:schemeClr>
                </a:solidFill>
              </a:rPr>
              <a:t>Axiom</a:t>
            </a:r>
            <a:r>
              <a:rPr dirty="0">
                <a:solidFill>
                  <a:srgbClr val="000000">
                    <a:alpha val="60000"/>
                  </a:srgbClr>
                </a:solidFill>
              </a:rPr>
              <a:t> </a:t>
            </a:r>
            <a:r>
              <a:rPr lang="en-US" dirty="0">
                <a:solidFill>
                  <a:srgbClr val="000000">
                    <a:alpha val="60000"/>
                  </a:srgbClr>
                </a:solidFill>
              </a:rPr>
              <a:t>uint63</a:t>
            </a:r>
            <a:r>
              <a:rPr dirty="0">
                <a:solidFill>
                  <a:srgbClr val="000000">
                    <a:alpha val="60000"/>
                  </a:srgbClr>
                </a:solidFill>
              </a:rPr>
              <a:t> : Type.</a:t>
            </a:r>
          </a:p>
          <a:p>
            <a:pPr algn="l" defTabSz="457200">
              <a:defRPr sz="1900" b="0" spc="-133">
                <a:latin typeface="Iosevka"/>
                <a:ea typeface="Iosevka"/>
                <a:cs typeface="Iosevka"/>
                <a:sym typeface="Iosevka"/>
              </a:defRPr>
            </a:pPr>
            <a:r>
              <a:rPr dirty="0">
                <a:solidFill>
                  <a:srgbClr val="000000">
                    <a:alpha val="60000"/>
                  </a:srgbClr>
                </a:solidFill>
              </a:rPr>
              <a:t>  </a:t>
            </a:r>
            <a:r>
              <a:rPr dirty="0">
                <a:solidFill>
                  <a:schemeClr val="accent1">
                    <a:lumOff val="-13575"/>
                    <a:alpha val="60000"/>
                  </a:schemeClr>
                </a:solidFill>
              </a:rPr>
              <a:t>Axiom</a:t>
            </a:r>
            <a:r>
              <a:rPr dirty="0">
                <a:solidFill>
                  <a:srgbClr val="000000">
                    <a:alpha val="60000"/>
                  </a:srgbClr>
                </a:solidFill>
              </a:rPr>
              <a:t> </a:t>
            </a:r>
            <a:r>
              <a:rPr dirty="0" err="1">
                <a:solidFill>
                  <a:srgbClr val="000000">
                    <a:alpha val="60000"/>
                  </a:srgbClr>
                </a:solidFill>
              </a:rPr>
              <a:t>from_nat</a:t>
            </a:r>
            <a:r>
              <a:rPr dirty="0">
                <a:solidFill>
                  <a:srgbClr val="000000">
                    <a:alpha val="60000"/>
                  </a:srgbClr>
                </a:solidFill>
              </a:rPr>
              <a:t> : </a:t>
            </a:r>
            <a:r>
              <a:rPr dirty="0" err="1">
                <a:solidFill>
                  <a:srgbClr val="000000">
                    <a:alpha val="60000"/>
                  </a:srgbClr>
                </a:solidFill>
              </a:rPr>
              <a:t>nat</a:t>
            </a:r>
            <a:r>
              <a:rPr dirty="0">
                <a:solidFill>
                  <a:srgbClr val="000000">
                    <a:alpha val="60000"/>
                  </a:srgbClr>
                </a:solidFill>
              </a:rPr>
              <a:t> -&gt; </a:t>
            </a:r>
            <a:r>
              <a:rPr lang="en-US" dirty="0">
                <a:solidFill>
                  <a:srgbClr val="000000">
                    <a:alpha val="60000"/>
                  </a:srgbClr>
                </a:solidFill>
              </a:rPr>
              <a:t>uint63</a:t>
            </a:r>
            <a:r>
              <a:rPr dirty="0">
                <a:solidFill>
                  <a:srgbClr val="000000">
                    <a:alpha val="60000"/>
                  </a:srgbClr>
                </a:solidFill>
              </a:rPr>
              <a:t>.</a:t>
            </a:r>
          </a:p>
          <a:p>
            <a:pPr algn="l" defTabSz="457200">
              <a:defRPr sz="1900" b="0" spc="-133">
                <a:latin typeface="Iosevka"/>
                <a:ea typeface="Iosevka"/>
                <a:cs typeface="Iosevka"/>
                <a:sym typeface="Iosevka"/>
              </a:defRPr>
            </a:pPr>
            <a:r>
              <a:rPr dirty="0">
                <a:solidFill>
                  <a:srgbClr val="000000">
                    <a:alpha val="60000"/>
                  </a:srgbClr>
                </a:solidFill>
              </a:rPr>
              <a:t>  </a:t>
            </a:r>
            <a:r>
              <a:rPr dirty="0">
                <a:solidFill>
                  <a:schemeClr val="accent1">
                    <a:lumOff val="-13575"/>
                    <a:alpha val="60000"/>
                  </a:schemeClr>
                </a:solidFill>
              </a:rPr>
              <a:t>Axiom</a:t>
            </a:r>
            <a:r>
              <a:rPr dirty="0">
                <a:solidFill>
                  <a:srgbClr val="000000">
                    <a:alpha val="60000"/>
                  </a:srgbClr>
                </a:solidFill>
              </a:rPr>
              <a:t> </a:t>
            </a:r>
            <a:r>
              <a:rPr dirty="0" err="1">
                <a:solidFill>
                  <a:srgbClr val="000000">
                    <a:alpha val="60000"/>
                  </a:srgbClr>
                </a:solidFill>
              </a:rPr>
              <a:t>to_nat</a:t>
            </a:r>
            <a:r>
              <a:rPr dirty="0">
                <a:solidFill>
                  <a:srgbClr val="000000">
                    <a:alpha val="60000"/>
                  </a:srgbClr>
                </a:solidFill>
              </a:rPr>
              <a:t> : </a:t>
            </a:r>
            <a:r>
              <a:rPr lang="en-US" dirty="0">
                <a:solidFill>
                  <a:srgbClr val="000000">
                    <a:alpha val="60000"/>
                  </a:srgbClr>
                </a:solidFill>
              </a:rPr>
              <a:t>uint63</a:t>
            </a:r>
            <a:r>
              <a:rPr dirty="0">
                <a:solidFill>
                  <a:srgbClr val="000000">
                    <a:alpha val="60000"/>
                  </a:srgbClr>
                </a:solidFill>
              </a:rPr>
              <a:t> -&gt; nat.</a:t>
            </a:r>
          </a:p>
          <a:p>
            <a:pPr algn="l" defTabSz="457200">
              <a:defRPr sz="1900" b="0" spc="-133">
                <a:latin typeface="Iosevka"/>
                <a:ea typeface="Iosevka"/>
                <a:cs typeface="Iosevka"/>
                <a:sym typeface="Iosevka"/>
              </a:defRPr>
            </a:pPr>
            <a:r>
              <a:rPr dirty="0">
                <a:solidFill>
                  <a:srgbClr val="000000">
                    <a:alpha val="60000"/>
                  </a:srgbClr>
                </a:solidFill>
              </a:rPr>
              <a:t>  </a:t>
            </a:r>
            <a:r>
              <a:rPr dirty="0">
                <a:solidFill>
                  <a:schemeClr val="accent1">
                    <a:lumOff val="-13575"/>
                    <a:alpha val="60000"/>
                  </a:schemeClr>
                </a:solidFill>
              </a:rPr>
              <a:t>Axiom</a:t>
            </a:r>
            <a:r>
              <a:rPr dirty="0">
                <a:solidFill>
                  <a:srgbClr val="000000">
                    <a:alpha val="60000"/>
                  </a:srgbClr>
                </a:solidFill>
              </a:rPr>
              <a:t> add : </a:t>
            </a:r>
            <a:r>
              <a:rPr lang="en-US" dirty="0">
                <a:solidFill>
                  <a:srgbClr val="000000">
                    <a:alpha val="60000"/>
                  </a:srgbClr>
                </a:solidFill>
              </a:rPr>
              <a:t>uint63</a:t>
            </a:r>
            <a:r>
              <a:rPr dirty="0">
                <a:solidFill>
                  <a:srgbClr val="000000">
                    <a:alpha val="60000"/>
                  </a:srgbClr>
                </a:solidFill>
              </a:rPr>
              <a:t> -&gt; </a:t>
            </a:r>
            <a:r>
              <a:rPr lang="en-US" dirty="0">
                <a:solidFill>
                  <a:srgbClr val="000000">
                    <a:alpha val="60000"/>
                  </a:srgbClr>
                </a:solidFill>
              </a:rPr>
              <a:t>uint63</a:t>
            </a:r>
            <a:r>
              <a:rPr dirty="0">
                <a:solidFill>
                  <a:srgbClr val="000000">
                    <a:alpha val="60000"/>
                  </a:srgbClr>
                </a:solidFill>
              </a:rPr>
              <a:t> -&gt; </a:t>
            </a:r>
            <a:r>
              <a:rPr lang="en-US" dirty="0">
                <a:solidFill>
                  <a:srgbClr val="000000">
                    <a:alpha val="60000"/>
                  </a:srgbClr>
                </a:solidFill>
              </a:rPr>
              <a:t>uint63</a:t>
            </a:r>
            <a:r>
              <a:rPr dirty="0">
                <a:solidFill>
                  <a:srgbClr val="000000">
                    <a:alpha val="60000"/>
                  </a:srgbClr>
                </a:solidFill>
              </a:rPr>
              <a:t>.</a:t>
            </a:r>
          </a:p>
          <a:p>
            <a:pPr algn="l" defTabSz="457200">
              <a:defRPr sz="1900" b="0" spc="-133">
                <a:latin typeface="Iosevka"/>
                <a:ea typeface="Iosevka"/>
                <a:cs typeface="Iosevka"/>
                <a:sym typeface="Iosevka"/>
              </a:defRPr>
            </a:pPr>
            <a:r>
              <a:rPr lang="en-US" dirty="0">
                <a:solidFill>
                  <a:srgbClr val="000000">
                    <a:alpha val="60000"/>
                  </a:srgbClr>
                </a:solidFill>
              </a:rPr>
              <a:t>  </a:t>
            </a:r>
            <a:r>
              <a:rPr lang="en-US" dirty="0">
                <a:solidFill>
                  <a:schemeClr val="accent1">
                    <a:lumOff val="-13575"/>
                    <a:alpha val="60000"/>
                  </a:schemeClr>
                </a:solidFill>
              </a:rPr>
              <a:t>Axiom</a:t>
            </a:r>
            <a:r>
              <a:rPr lang="en-US" dirty="0">
                <a:solidFill>
                  <a:srgbClr val="000000">
                    <a:alpha val="60000"/>
                  </a:srgbClr>
                </a:solidFill>
              </a:rPr>
              <a:t> </a:t>
            </a:r>
            <a:r>
              <a:rPr lang="en-US" dirty="0" err="1">
                <a:solidFill>
                  <a:srgbClr val="000000">
                    <a:alpha val="60000"/>
                  </a:srgbClr>
                </a:solidFill>
              </a:rPr>
              <a:t>mul</a:t>
            </a:r>
            <a:r>
              <a:rPr lang="en-US" dirty="0">
                <a:solidFill>
                  <a:srgbClr val="000000">
                    <a:alpha val="60000"/>
                  </a:srgbClr>
                </a:solidFill>
              </a:rPr>
              <a:t> : uint63 -&gt; uint63 -&gt; uint63.</a:t>
            </a:r>
            <a:endParaRPr lang="en-US" dirty="0">
              <a:solidFill>
                <a:schemeClr val="accent1">
                  <a:lumOff val="-13575"/>
                  <a:alpha val="60000"/>
                </a:schemeClr>
              </a:solidFill>
            </a:endParaRPr>
          </a:p>
          <a:p>
            <a:pPr algn="l" defTabSz="457200">
              <a:defRPr sz="1900" b="0" spc="-133">
                <a:latin typeface="Iosevka"/>
                <a:ea typeface="Iosevka"/>
                <a:cs typeface="Iosevka"/>
                <a:sym typeface="Iosevka"/>
              </a:defRPr>
            </a:pPr>
            <a:r>
              <a:rPr dirty="0">
                <a:solidFill>
                  <a:schemeClr val="accent1">
                    <a:lumOff val="-13575"/>
                    <a:alpha val="60000"/>
                  </a:schemeClr>
                </a:solidFill>
              </a:rPr>
              <a:t>End</a:t>
            </a:r>
            <a:r>
              <a:rPr dirty="0">
                <a:solidFill>
                  <a:srgbClr val="000000">
                    <a:alpha val="60000"/>
                  </a:srgbClr>
                </a:solidFill>
              </a:rPr>
              <a:t> C.</a:t>
            </a:r>
          </a:p>
        </p:txBody>
      </p:sp>
      <p:sp>
        <p:nvSpPr>
          <p:cNvPr id="10" name="Slide Number Placeholder 9">
            <a:extLst>
              <a:ext uri="{FF2B5EF4-FFF2-40B4-BE49-F238E27FC236}">
                <a16:creationId xmlns:a16="http://schemas.microsoft.com/office/drawing/2014/main" id="{4964D402-5189-6B56-7F8B-448209D7F9DD}"/>
              </a:ext>
            </a:extLst>
          </p:cNvPr>
          <p:cNvSpPr>
            <a:spLocks noGrp="1"/>
          </p:cNvSpPr>
          <p:nvPr>
            <p:ph type="sldNum" sz="quarter" idx="2"/>
          </p:nvPr>
        </p:nvSpPr>
        <p:spPr/>
        <p:txBody>
          <a:bodyPr/>
          <a:lstStyle/>
          <a:p>
            <a:fld id="{86CB4B4D-7CA3-9044-876B-883B54F8677D}" type="slidenum">
              <a:rPr lang="en-US" smtClean="0"/>
              <a:t>8</a:t>
            </a:fld>
            <a:endParaRPr lang="en-US"/>
          </a:p>
        </p:txBody>
      </p:sp>
      <p:sp>
        <p:nvSpPr>
          <p:cNvPr id="54" name="Module FM : UInt63.…">
            <a:extLst>
              <a:ext uri="{FF2B5EF4-FFF2-40B4-BE49-F238E27FC236}">
                <a16:creationId xmlns:a16="http://schemas.microsoft.com/office/drawing/2014/main" id="{5E5878DA-91DA-E0ED-8904-2D9E796BC1EF}"/>
              </a:ext>
            </a:extLst>
          </p:cNvPr>
          <p:cNvSpPr txBox="1"/>
          <p:nvPr/>
        </p:nvSpPr>
        <p:spPr>
          <a:xfrm>
            <a:off x="3446378" y="5348998"/>
            <a:ext cx="6120453" cy="36112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defTabSz="457200">
              <a:defRPr sz="1900" b="0" spc="-133">
                <a:latin typeface="Iosevka"/>
                <a:ea typeface="Iosevka"/>
                <a:cs typeface="Iosevka"/>
                <a:sym typeface="Iosevka"/>
              </a:defRPr>
            </a:pPr>
            <a:r>
              <a:rPr dirty="0">
                <a:solidFill>
                  <a:schemeClr val="accent1">
                    <a:lumOff val="-13575"/>
                  </a:schemeClr>
                </a:solidFill>
              </a:rPr>
              <a:t>Module</a:t>
            </a:r>
            <a:r>
              <a:rPr dirty="0"/>
              <a:t> FM : UInt63.</a:t>
            </a:r>
          </a:p>
          <a:p>
            <a:pPr algn="l" defTabSz="457200">
              <a:defRPr sz="1900" b="0" spc="-133">
                <a:latin typeface="Iosevka"/>
                <a:ea typeface="Iosevka"/>
                <a:cs typeface="Iosevka"/>
                <a:sym typeface="Iosevka"/>
              </a:defRPr>
            </a:pPr>
            <a:r>
              <a:rPr dirty="0"/>
              <a:t>  </a:t>
            </a:r>
            <a:r>
              <a:rPr dirty="0">
                <a:solidFill>
                  <a:schemeClr val="accent1">
                    <a:lumOff val="-13575"/>
                  </a:schemeClr>
                </a:solidFill>
              </a:rPr>
              <a:t>Definition</a:t>
            </a:r>
            <a:r>
              <a:rPr dirty="0"/>
              <a:t> </a:t>
            </a:r>
            <a:r>
              <a:rPr lang="en-US" dirty="0"/>
              <a:t>uint63</a:t>
            </a:r>
            <a:r>
              <a:rPr dirty="0"/>
              <a:t> : Type := </a:t>
            </a:r>
            <a:r>
              <a:rPr b="0" dirty="0">
                <a:latin typeface="Iosevka" panose="02000509030000000004" pitchFamily="49" charset="0"/>
                <a:ea typeface="Iosevka" panose="02000509030000000004" pitchFamily="49" charset="0"/>
                <a:cs typeface="Iosevka" panose="02000509030000000004" pitchFamily="49" charset="0"/>
              </a:rPr>
              <a:t>{n : </a:t>
            </a:r>
            <a:r>
              <a:rPr b="0" dirty="0" err="1">
                <a:latin typeface="Iosevka" panose="02000509030000000004" pitchFamily="49" charset="0"/>
                <a:ea typeface="Iosevka" panose="02000509030000000004" pitchFamily="49" charset="0"/>
                <a:cs typeface="Iosevka" panose="02000509030000000004" pitchFamily="49" charset="0"/>
              </a:rPr>
              <a:t>nat</a:t>
            </a:r>
            <a:r>
              <a:rPr b="0" dirty="0">
                <a:latin typeface="Iosevka" panose="02000509030000000004" pitchFamily="49" charset="0"/>
                <a:ea typeface="Iosevka" panose="02000509030000000004" pitchFamily="49" charset="0"/>
                <a:cs typeface="Iosevka" panose="02000509030000000004" pitchFamily="49" charset="0"/>
              </a:rPr>
              <a:t> | n  &lt; (2^63)}</a:t>
            </a:r>
            <a:r>
              <a:rPr dirty="0"/>
              <a:t>.</a:t>
            </a:r>
          </a:p>
          <a:p>
            <a:pPr algn="l" defTabSz="457200">
              <a:defRPr sz="1900" b="0" spc="-133">
                <a:latin typeface="Iosevka"/>
                <a:ea typeface="Iosevka"/>
                <a:cs typeface="Iosevka"/>
                <a:sym typeface="Iosevka"/>
              </a:defRPr>
            </a:pPr>
            <a:r>
              <a:rPr dirty="0"/>
              <a:t>  </a:t>
            </a:r>
            <a:r>
              <a:rPr dirty="0">
                <a:solidFill>
                  <a:schemeClr val="accent1">
                    <a:lumOff val="-13575"/>
                  </a:schemeClr>
                </a:solidFill>
              </a:rPr>
              <a:t>Definition</a:t>
            </a:r>
            <a:r>
              <a:rPr dirty="0"/>
              <a:t> </a:t>
            </a:r>
            <a:r>
              <a:rPr dirty="0" err="1"/>
              <a:t>from_nat</a:t>
            </a:r>
            <a:r>
              <a:rPr dirty="0"/>
              <a:t> (n : </a:t>
            </a:r>
            <a:r>
              <a:rPr dirty="0" err="1"/>
              <a:t>nat</a:t>
            </a:r>
            <a:r>
              <a:rPr dirty="0"/>
              <a:t>) : uint63 := </a:t>
            </a:r>
          </a:p>
          <a:p>
            <a:pPr algn="l" defTabSz="457200">
              <a:defRPr sz="1900" b="0" spc="-133">
                <a:latin typeface="Iosevka"/>
                <a:ea typeface="Iosevka"/>
                <a:cs typeface="Iosevka"/>
                <a:sym typeface="Iosevka"/>
              </a:defRPr>
            </a:pPr>
            <a:r>
              <a:rPr dirty="0"/>
              <a:t>    (</a:t>
            </a:r>
            <a:r>
              <a:rPr dirty="0" err="1"/>
              <a:t>Nat.modulo</a:t>
            </a:r>
            <a:r>
              <a:rPr dirty="0"/>
              <a:t> n (2^63); ...).</a:t>
            </a:r>
          </a:p>
          <a:p>
            <a:pPr algn="l" defTabSz="457200">
              <a:defRPr sz="1900" b="0" spc="-133">
                <a:latin typeface="Iosevka"/>
                <a:ea typeface="Iosevka"/>
                <a:cs typeface="Iosevka"/>
                <a:sym typeface="Iosevka"/>
              </a:defRPr>
            </a:pPr>
            <a:r>
              <a:rPr dirty="0"/>
              <a:t>  </a:t>
            </a:r>
            <a:r>
              <a:rPr dirty="0">
                <a:solidFill>
                  <a:schemeClr val="accent1">
                    <a:lumOff val="-13575"/>
                  </a:schemeClr>
                </a:solidFill>
              </a:rPr>
              <a:t>Definition</a:t>
            </a:r>
            <a:r>
              <a:rPr dirty="0"/>
              <a:t> </a:t>
            </a:r>
            <a:r>
              <a:rPr dirty="0" err="1"/>
              <a:t>to_nat</a:t>
            </a:r>
            <a:r>
              <a:rPr dirty="0"/>
              <a:t> (</a:t>
            </a:r>
            <a:r>
              <a:rPr dirty="0" err="1"/>
              <a:t>i</a:t>
            </a:r>
            <a:r>
              <a:rPr dirty="0"/>
              <a:t> : uint63) : </a:t>
            </a:r>
            <a:r>
              <a:rPr dirty="0" err="1"/>
              <a:t>nat</a:t>
            </a:r>
            <a:r>
              <a:rPr dirty="0"/>
              <a:t> := </a:t>
            </a:r>
          </a:p>
          <a:p>
            <a:pPr algn="l" defTabSz="457200">
              <a:defRPr sz="1900" b="0" spc="-133">
                <a:latin typeface="Iosevka"/>
                <a:ea typeface="Iosevka"/>
                <a:cs typeface="Iosevka"/>
                <a:sym typeface="Iosevka"/>
              </a:defRPr>
            </a:pPr>
            <a:r>
              <a:rPr dirty="0"/>
              <a:t>    </a:t>
            </a:r>
            <a:r>
              <a:rPr dirty="0">
                <a:solidFill>
                  <a:schemeClr val="accent5">
                    <a:hueOff val="-82419"/>
                    <a:satOff val="-9513"/>
                    <a:lumOff val="-16343"/>
                  </a:schemeClr>
                </a:solidFill>
              </a:rPr>
              <a:t>let</a:t>
            </a:r>
            <a:r>
              <a:rPr dirty="0"/>
              <a:t> '(n; </a:t>
            </a:r>
            <a:r>
              <a:rPr dirty="0">
                <a:solidFill>
                  <a:schemeClr val="tx1"/>
                </a:solidFill>
              </a:rPr>
              <a:t>_</a:t>
            </a:r>
            <a:r>
              <a:rPr dirty="0"/>
              <a:t>) := </a:t>
            </a:r>
            <a:r>
              <a:rPr dirty="0" err="1"/>
              <a:t>i</a:t>
            </a:r>
            <a:r>
              <a:rPr dirty="0"/>
              <a:t> </a:t>
            </a:r>
            <a:r>
              <a:rPr dirty="0">
                <a:solidFill>
                  <a:schemeClr val="accent5">
                    <a:hueOff val="-82419"/>
                    <a:satOff val="-9513"/>
                    <a:lumOff val="-16343"/>
                  </a:schemeClr>
                </a:solidFill>
              </a:rPr>
              <a:t>in</a:t>
            </a:r>
            <a:r>
              <a:rPr dirty="0"/>
              <a:t> n.</a:t>
            </a:r>
          </a:p>
          <a:p>
            <a:pPr algn="l" defTabSz="457200">
              <a:defRPr sz="1900" b="0" spc="-133">
                <a:latin typeface="Iosevka"/>
                <a:ea typeface="Iosevka"/>
                <a:cs typeface="Iosevka"/>
                <a:sym typeface="Iosevka"/>
              </a:defRPr>
            </a:pPr>
            <a:r>
              <a:rPr dirty="0"/>
              <a:t>  </a:t>
            </a:r>
            <a:r>
              <a:rPr dirty="0">
                <a:solidFill>
                  <a:schemeClr val="accent1">
                    <a:lumOff val="-13575"/>
                  </a:schemeClr>
                </a:solidFill>
              </a:rPr>
              <a:t>Definition</a:t>
            </a:r>
            <a:r>
              <a:rPr dirty="0"/>
              <a:t> add (x y : uint63) : uint63 :=</a:t>
            </a:r>
          </a:p>
          <a:p>
            <a:pPr algn="l" defTabSz="457200">
              <a:defRPr sz="1900" b="0" spc="-133">
                <a:latin typeface="Iosevka"/>
                <a:ea typeface="Iosevka"/>
                <a:cs typeface="Iosevka"/>
                <a:sym typeface="Iosevka"/>
              </a:defRPr>
            </a:pPr>
            <a:r>
              <a:rPr dirty="0"/>
              <a:t>    </a:t>
            </a:r>
            <a:r>
              <a:rPr dirty="0">
                <a:solidFill>
                  <a:schemeClr val="accent5">
                    <a:hueOff val="-82419"/>
                    <a:satOff val="-9513"/>
                    <a:lumOff val="-16343"/>
                  </a:schemeClr>
                </a:solidFill>
              </a:rPr>
              <a:t>let</a:t>
            </a:r>
            <a:r>
              <a:rPr dirty="0"/>
              <a:t> '(</a:t>
            </a:r>
            <a:r>
              <a:rPr dirty="0" err="1"/>
              <a:t>xn</a:t>
            </a:r>
            <a:r>
              <a:rPr dirty="0"/>
              <a:t>; </a:t>
            </a:r>
            <a:r>
              <a:rPr dirty="0" err="1"/>
              <a:t>x_pf</a:t>
            </a:r>
            <a:r>
              <a:rPr dirty="0"/>
              <a:t>) := x </a:t>
            </a:r>
            <a:r>
              <a:rPr dirty="0">
                <a:solidFill>
                  <a:schemeClr val="accent5">
                    <a:hueOff val="-82419"/>
                    <a:satOff val="-9513"/>
                    <a:lumOff val="-16343"/>
                  </a:schemeClr>
                </a:solidFill>
              </a:rPr>
              <a:t>in</a:t>
            </a:r>
          </a:p>
          <a:p>
            <a:pPr algn="l" defTabSz="457200">
              <a:defRPr sz="1900" b="0" spc="-133">
                <a:latin typeface="Iosevka"/>
                <a:ea typeface="Iosevka"/>
                <a:cs typeface="Iosevka"/>
                <a:sym typeface="Iosevka"/>
              </a:defRPr>
            </a:pPr>
            <a:r>
              <a:rPr dirty="0"/>
              <a:t>    </a:t>
            </a:r>
            <a:r>
              <a:rPr dirty="0">
                <a:solidFill>
                  <a:schemeClr val="accent5">
                    <a:hueOff val="-82419"/>
                    <a:satOff val="-9513"/>
                    <a:lumOff val="-16343"/>
                  </a:schemeClr>
                </a:solidFill>
              </a:rPr>
              <a:t>let</a:t>
            </a:r>
            <a:r>
              <a:rPr dirty="0"/>
              <a:t> '(</a:t>
            </a:r>
            <a:r>
              <a:rPr dirty="0" err="1"/>
              <a:t>yn</a:t>
            </a:r>
            <a:r>
              <a:rPr dirty="0"/>
              <a:t>; </a:t>
            </a:r>
            <a:r>
              <a:rPr dirty="0" err="1"/>
              <a:t>y_pf</a:t>
            </a:r>
            <a:r>
              <a:rPr dirty="0"/>
              <a:t>) := y </a:t>
            </a:r>
            <a:r>
              <a:rPr dirty="0">
                <a:solidFill>
                  <a:schemeClr val="accent5">
                    <a:hueOff val="-82419"/>
                    <a:satOff val="-9513"/>
                    <a:lumOff val="-16343"/>
                  </a:schemeClr>
                </a:solidFill>
              </a:rPr>
              <a:t>in</a:t>
            </a:r>
          </a:p>
          <a:p>
            <a:pPr algn="l" defTabSz="457200">
              <a:defRPr sz="1900" b="0" spc="-133">
                <a:latin typeface="Iosevka"/>
                <a:ea typeface="Iosevka"/>
                <a:cs typeface="Iosevka"/>
                <a:sym typeface="Iosevka"/>
              </a:defRPr>
            </a:pPr>
            <a:r>
              <a:rPr dirty="0"/>
              <a:t>    ((</a:t>
            </a:r>
            <a:r>
              <a:rPr dirty="0" err="1"/>
              <a:t>xn</a:t>
            </a:r>
            <a:r>
              <a:rPr dirty="0"/>
              <a:t> + </a:t>
            </a:r>
            <a:r>
              <a:rPr dirty="0" err="1"/>
              <a:t>yn</a:t>
            </a:r>
            <a:r>
              <a:rPr dirty="0"/>
              <a:t>) mod (2^63); ...).</a:t>
            </a:r>
            <a:endParaRPr lang="en-US" dirty="0"/>
          </a:p>
          <a:p>
            <a:pPr algn="l" defTabSz="457200">
              <a:defRPr sz="1900" b="0" spc="-133">
                <a:latin typeface="Iosevka"/>
                <a:ea typeface="Iosevka"/>
                <a:cs typeface="Iosevka"/>
                <a:sym typeface="Iosevka"/>
              </a:defRPr>
            </a:pPr>
            <a:r>
              <a:rPr lang="en-US" dirty="0"/>
              <a:t>  </a:t>
            </a:r>
            <a:r>
              <a:rPr lang="en-US" dirty="0">
                <a:solidFill>
                  <a:srgbClr val="5E5E5E"/>
                </a:solidFill>
              </a:rPr>
              <a:t>(* ... *)</a:t>
            </a:r>
            <a:endParaRPr dirty="0">
              <a:solidFill>
                <a:srgbClr val="5E5E5E"/>
              </a:solidFill>
            </a:endParaRPr>
          </a:p>
          <a:p>
            <a:pPr algn="l" defTabSz="457200">
              <a:defRPr sz="1900" b="0" spc="-133">
                <a:latin typeface="Iosevka"/>
                <a:ea typeface="Iosevka"/>
                <a:cs typeface="Iosevka"/>
                <a:sym typeface="Iosevka"/>
              </a:defRPr>
            </a:pPr>
            <a:r>
              <a:rPr dirty="0">
                <a:solidFill>
                  <a:schemeClr val="accent1">
                    <a:lumOff val="-13575"/>
                  </a:schemeClr>
                </a:solidFill>
              </a:rPr>
              <a:t>End</a:t>
            </a:r>
            <a:r>
              <a:rPr dirty="0"/>
              <a:t> </a:t>
            </a:r>
            <a:r>
              <a:rPr lang="en-US" dirty="0"/>
              <a:t>FM</a:t>
            </a:r>
            <a:r>
              <a:rPr dirty="0"/>
              <a:t>.</a:t>
            </a:r>
          </a:p>
        </p:txBody>
      </p:sp>
      <p:grpSp>
        <p:nvGrpSpPr>
          <p:cNvPr id="55" name="Group">
            <a:extLst>
              <a:ext uri="{FF2B5EF4-FFF2-40B4-BE49-F238E27FC236}">
                <a16:creationId xmlns:a16="http://schemas.microsoft.com/office/drawing/2014/main" id="{5FEC3244-CF9B-C8EF-D9C2-24154161CA99}"/>
              </a:ext>
            </a:extLst>
          </p:cNvPr>
          <p:cNvGrpSpPr/>
          <p:nvPr/>
        </p:nvGrpSpPr>
        <p:grpSpPr>
          <a:xfrm>
            <a:off x="3440573" y="5333315"/>
            <a:ext cx="8129705" cy="3602595"/>
            <a:chOff x="-194155" y="14681"/>
            <a:chExt cx="8129704" cy="3602586"/>
          </a:xfrm>
        </p:grpSpPr>
        <p:sp>
          <p:nvSpPr>
            <p:cNvPr id="56" name="Rounded Rectangle">
              <a:extLst>
                <a:ext uri="{FF2B5EF4-FFF2-40B4-BE49-F238E27FC236}">
                  <a16:creationId xmlns:a16="http://schemas.microsoft.com/office/drawing/2014/main" id="{7149EDDD-8A59-0C5D-1C3C-C315EAB49404}"/>
                </a:ext>
              </a:extLst>
            </p:cNvPr>
            <p:cNvSpPr/>
            <p:nvPr/>
          </p:nvSpPr>
          <p:spPr>
            <a:xfrm>
              <a:off x="-194155" y="14681"/>
              <a:ext cx="5713935" cy="3602586"/>
            </a:xfrm>
            <a:prstGeom prst="roundRect">
              <a:avLst>
                <a:gd name="adj" fmla="val 1841"/>
              </a:avLst>
            </a:prstGeom>
            <a:noFill/>
            <a:ln w="38100" cap="flat">
              <a:solidFill>
                <a:schemeClr val="accent1">
                  <a:lumMod val="75000"/>
                </a:schemeClr>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57" name="Line">
              <a:extLst>
                <a:ext uri="{FF2B5EF4-FFF2-40B4-BE49-F238E27FC236}">
                  <a16:creationId xmlns:a16="http://schemas.microsoft.com/office/drawing/2014/main" id="{AE7A025F-E974-1908-1A74-F638EF0209D0}"/>
                </a:ext>
              </a:extLst>
            </p:cNvPr>
            <p:cNvSpPr/>
            <p:nvPr/>
          </p:nvSpPr>
          <p:spPr>
            <a:xfrm>
              <a:off x="5519780" y="250132"/>
              <a:ext cx="1114097" cy="0"/>
            </a:xfrm>
            <a:prstGeom prst="line">
              <a:avLst/>
            </a:prstGeom>
            <a:noFill/>
            <a:ln w="38100" cap="flat">
              <a:solidFill>
                <a:schemeClr val="accent1">
                  <a:lumMod val="75000"/>
                </a:schemeClr>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58" name="operations">
              <a:extLst>
                <a:ext uri="{FF2B5EF4-FFF2-40B4-BE49-F238E27FC236}">
                  <a16:creationId xmlns:a16="http://schemas.microsoft.com/office/drawing/2014/main" id="{ECF69B00-30E4-7ED8-77F9-FD2EB8FBC2C5}"/>
                </a:ext>
              </a:extLst>
            </p:cNvPr>
            <p:cNvSpPr/>
            <p:nvPr/>
          </p:nvSpPr>
          <p:spPr>
            <a:xfrm>
              <a:off x="6402641" y="32018"/>
              <a:ext cx="1532908" cy="74892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defRPr sz="2100" b="0">
                  <a:solidFill>
                    <a:schemeClr val="accent4">
                      <a:hueOff val="-1081314"/>
                      <a:satOff val="4338"/>
                      <a:lumOff val="-8931"/>
                    </a:schemeClr>
                  </a:solidFill>
                  <a:latin typeface="+mn-lt"/>
                  <a:ea typeface="+mn-ea"/>
                  <a:cs typeface="+mn-cs"/>
                  <a:sym typeface="Helvetica Neue Medium"/>
                </a:defRPr>
              </a:lvl1pPr>
            </a:lstStyle>
            <a:p>
              <a:r>
                <a:rPr lang="en-US" dirty="0">
                  <a:solidFill>
                    <a:schemeClr val="accent1">
                      <a:lumMod val="75000"/>
                    </a:schemeClr>
                  </a:solidFill>
                </a:rPr>
                <a:t>functional</a:t>
              </a:r>
              <a:br>
                <a:rPr lang="en-US" dirty="0">
                  <a:solidFill>
                    <a:schemeClr val="accent1">
                      <a:lumMod val="75000"/>
                    </a:schemeClr>
                  </a:solidFill>
                </a:rPr>
              </a:br>
              <a:r>
                <a:rPr lang="en-US" dirty="0">
                  <a:solidFill>
                    <a:schemeClr val="accent1">
                      <a:lumMod val="75000"/>
                    </a:schemeClr>
                  </a:solidFill>
                </a:rPr>
                <a:t>model</a:t>
              </a:r>
              <a:endParaRPr dirty="0">
                <a:solidFill>
                  <a:schemeClr val="accent1">
                    <a:lumMod val="75000"/>
                  </a:schemeClr>
                </a:solidFill>
              </a:endParaRPr>
            </a:p>
          </p:txBody>
        </p:sp>
      </p:grpSp>
      <p:sp>
        <p:nvSpPr>
          <p:cNvPr id="63" name="Module C : UInt63.…">
            <a:extLst>
              <a:ext uri="{FF2B5EF4-FFF2-40B4-BE49-F238E27FC236}">
                <a16:creationId xmlns:a16="http://schemas.microsoft.com/office/drawing/2014/main" id="{DFE399F6-5F88-7697-6D82-5F5D93780880}"/>
              </a:ext>
            </a:extLst>
          </p:cNvPr>
          <p:cNvSpPr txBox="1"/>
          <p:nvPr/>
        </p:nvSpPr>
        <p:spPr>
          <a:xfrm>
            <a:off x="3434420" y="4884310"/>
            <a:ext cx="6023977" cy="3949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defTabSz="457200">
              <a:defRPr sz="1900" b="0" spc="-133">
                <a:latin typeface="Iosevka"/>
                <a:ea typeface="Iosevka"/>
                <a:cs typeface="Iosevka"/>
                <a:sym typeface="Iosevka"/>
              </a:defRPr>
            </a:pPr>
            <a:r>
              <a:rPr lang="en-US" dirty="0" err="1">
                <a:solidFill>
                  <a:srgbClr val="0070C0">
                    <a:alpha val="60000"/>
                  </a:srgbClr>
                </a:solidFill>
              </a:rPr>
              <a:t>CertiCoq</a:t>
            </a:r>
            <a:r>
              <a:rPr lang="en-US" dirty="0">
                <a:solidFill>
                  <a:srgbClr val="0070C0">
                    <a:alpha val="60000"/>
                  </a:srgbClr>
                </a:solidFill>
              </a:rPr>
              <a:t> Register </a:t>
            </a:r>
            <a:r>
              <a:rPr lang="en-US" dirty="0">
                <a:solidFill>
                  <a:srgbClr val="000000">
                    <a:alpha val="60000"/>
                  </a:srgbClr>
                </a:solidFill>
              </a:rPr>
              <a:t>[ </a:t>
            </a:r>
            <a:r>
              <a:rPr lang="en-US" dirty="0">
                <a:solidFill>
                  <a:srgbClr val="5E5E5E">
                    <a:alpha val="60000"/>
                  </a:srgbClr>
                </a:solidFill>
              </a:rPr>
              <a:t>(* ... *)</a:t>
            </a:r>
            <a:r>
              <a:rPr lang="en-US" dirty="0">
                <a:solidFill>
                  <a:srgbClr val="000000">
                    <a:alpha val="60000"/>
                  </a:srgbClr>
                </a:solidFill>
              </a:rPr>
              <a:t> ] </a:t>
            </a:r>
            <a:r>
              <a:rPr lang="en-US" dirty="0">
                <a:solidFill>
                  <a:srgbClr val="0070C0">
                    <a:alpha val="60000"/>
                  </a:srgbClr>
                </a:solidFill>
              </a:rPr>
              <a:t>Include</a:t>
            </a:r>
            <a:r>
              <a:rPr lang="en-US" dirty="0">
                <a:solidFill>
                  <a:srgbClr val="000000">
                    <a:alpha val="60000"/>
                  </a:srgbClr>
                </a:solidFill>
              </a:rPr>
              <a:t> [ "</a:t>
            </a:r>
            <a:r>
              <a:rPr lang="en-US" dirty="0" err="1">
                <a:solidFill>
                  <a:srgbClr val="000000">
                    <a:alpha val="60000"/>
                  </a:srgbClr>
                </a:solidFill>
              </a:rPr>
              <a:t>prims.h</a:t>
            </a:r>
            <a:r>
              <a:rPr lang="en-US" dirty="0">
                <a:solidFill>
                  <a:srgbClr val="000000">
                    <a:alpha val="60000"/>
                  </a:srgbClr>
                </a:solidFill>
              </a:rPr>
              <a:t>" ].</a:t>
            </a:r>
          </a:p>
        </p:txBody>
      </p:sp>
      <p:sp>
        <p:nvSpPr>
          <p:cNvPr id="2" name="Rounded Rectangle 1">
            <a:extLst>
              <a:ext uri="{FF2B5EF4-FFF2-40B4-BE49-F238E27FC236}">
                <a16:creationId xmlns:a16="http://schemas.microsoft.com/office/drawing/2014/main" id="{6421E859-2823-2169-3BC3-0B90CC1795B5}"/>
              </a:ext>
            </a:extLst>
          </p:cNvPr>
          <p:cNvSpPr/>
          <p:nvPr/>
        </p:nvSpPr>
        <p:spPr>
          <a:xfrm>
            <a:off x="3674337" y="5648970"/>
            <a:ext cx="5418863" cy="353875"/>
          </a:xfrm>
          <a:prstGeom prst="roundRect">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Tree>
    <p:extLst>
      <p:ext uri="{BB962C8B-B14F-4D97-AF65-F5344CB8AC3E}">
        <p14:creationId xmlns:p14="http://schemas.microsoft.com/office/powerpoint/2010/main" val="23106969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p:tmAbs val="0"/>
                                  </p:iterate>
                                  <p:childTnLst>
                                    <p:set>
                                      <p:cBhvr>
                                        <p:cTn id="6" fill="hold"/>
                                        <p:tgtEl>
                                          <p:spTgt spid="54"/>
                                        </p:tgtEl>
                                        <p:attrNameLst>
                                          <p:attrName>style.visibility</p:attrName>
                                        </p:attrNameLst>
                                      </p:cBhvr>
                                      <p:to>
                                        <p:strVal val="visible"/>
                                      </p:to>
                                    </p:set>
                                    <p:animEffect transition="in" filter="fade">
                                      <p:cBhvr>
                                        <p:cTn id="7" dur="500"/>
                                        <p:tgtEl>
                                          <p:spTgt spid="54"/>
                                        </p:tgtEl>
                                      </p:cBhvr>
                                    </p:animEffect>
                                  </p:childTnLst>
                                </p:cTn>
                              </p:par>
                            </p:childTnLst>
                          </p:cTn>
                        </p:par>
                        <p:par>
                          <p:cTn id="8" fill="hold">
                            <p:stCondLst>
                              <p:cond delay="500"/>
                            </p:stCondLst>
                            <p:childTnLst>
                              <p:par>
                                <p:cTn id="9" presetID="10" presetClass="entr" fill="hold" grpId="0" nodeType="afterEffect">
                                  <p:stCondLst>
                                    <p:cond delay="0"/>
                                  </p:stCondLst>
                                  <p:iterate>
                                    <p:tmAbs val="0"/>
                                  </p:iterate>
                                  <p:childTnLst>
                                    <p:set>
                                      <p:cBhvr>
                                        <p:cTn id="10" fill="hold"/>
                                        <p:tgtEl>
                                          <p:spTgt spid="55"/>
                                        </p:tgtEl>
                                        <p:attrNameLst>
                                          <p:attrName>style.visibility</p:attrName>
                                        </p:attrNameLst>
                                      </p:cBhvr>
                                      <p:to>
                                        <p:strVal val="visible"/>
                                      </p:to>
                                    </p:set>
                                    <p:animEffect transition="in" filter="fade">
                                      <p:cBhvr>
                                        <p:cTn id="11" dur="500"/>
                                        <p:tgtEl>
                                          <p:spTgt spid="55"/>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advAuto="0"/>
      <p:bldP spid="55" grpId="0" animBg="1" advAuto="0"/>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A23616-3067-B8B9-518C-3E8063C2A51D}"/>
            </a:ext>
          </a:extLst>
        </p:cNvPr>
        <p:cNvGrpSpPr/>
        <p:nvPr/>
      </p:nvGrpSpPr>
      <p:grpSpPr>
        <a:xfrm>
          <a:off x="0" y="0"/>
          <a:ext cx="0" cy="0"/>
          <a:chOff x="0" y="0"/>
          <a:chExt cx="0" cy="0"/>
        </a:xfrm>
      </p:grpSpPr>
      <p:grpSp>
        <p:nvGrpSpPr>
          <p:cNvPr id="170" name="Group">
            <a:extLst>
              <a:ext uri="{FF2B5EF4-FFF2-40B4-BE49-F238E27FC236}">
                <a16:creationId xmlns:a16="http://schemas.microsoft.com/office/drawing/2014/main" id="{96A29F91-4CE7-D7F9-49EF-6335D17C4ED2}"/>
              </a:ext>
            </a:extLst>
          </p:cNvPr>
          <p:cNvGrpSpPr/>
          <p:nvPr/>
        </p:nvGrpSpPr>
        <p:grpSpPr>
          <a:xfrm>
            <a:off x="148954" y="143656"/>
            <a:ext cx="6274666" cy="9152742"/>
            <a:chOff x="0" y="0"/>
            <a:chExt cx="6274665" cy="9152740"/>
          </a:xfrm>
        </p:grpSpPr>
        <p:grpSp>
          <p:nvGrpSpPr>
            <p:cNvPr id="166" name="Group">
              <a:extLst>
                <a:ext uri="{FF2B5EF4-FFF2-40B4-BE49-F238E27FC236}">
                  <a16:creationId xmlns:a16="http://schemas.microsoft.com/office/drawing/2014/main" id="{C8BB25FC-3ECC-DA68-CA75-D037091F487C}"/>
                </a:ext>
              </a:extLst>
            </p:cNvPr>
            <p:cNvGrpSpPr/>
            <p:nvPr/>
          </p:nvGrpSpPr>
          <p:grpSpPr>
            <a:xfrm>
              <a:off x="0" y="0"/>
              <a:ext cx="6274665" cy="9152740"/>
              <a:chOff x="0" y="0"/>
              <a:chExt cx="6274664" cy="9152739"/>
            </a:xfrm>
          </p:grpSpPr>
          <p:sp>
            <p:nvSpPr>
              <p:cNvPr id="162" name="Rounded Rectangle">
                <a:extLst>
                  <a:ext uri="{FF2B5EF4-FFF2-40B4-BE49-F238E27FC236}">
                    <a16:creationId xmlns:a16="http://schemas.microsoft.com/office/drawing/2014/main" id="{9FD82F43-EC71-48D7-F9CA-743D8F422852}"/>
                  </a:ext>
                </a:extLst>
              </p:cNvPr>
              <p:cNvSpPr/>
              <p:nvPr/>
            </p:nvSpPr>
            <p:spPr>
              <a:xfrm>
                <a:off x="0" y="25399"/>
                <a:ext cx="6274664" cy="9127340"/>
              </a:xfrm>
              <a:prstGeom prst="roundRect">
                <a:avLst>
                  <a:gd name="adj" fmla="val 2014"/>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nvGrpSpPr>
              <p:cNvPr id="165" name="Group">
                <a:extLst>
                  <a:ext uri="{FF2B5EF4-FFF2-40B4-BE49-F238E27FC236}">
                    <a16:creationId xmlns:a16="http://schemas.microsoft.com/office/drawing/2014/main" id="{4CDE5B80-D652-64A3-7256-DC8937EDC5C3}"/>
                  </a:ext>
                </a:extLst>
              </p:cNvPr>
              <p:cNvGrpSpPr/>
              <p:nvPr/>
            </p:nvGrpSpPr>
            <p:grpSpPr>
              <a:xfrm>
                <a:off x="0" y="0"/>
                <a:ext cx="6273889" cy="353170"/>
                <a:chOff x="0" y="0"/>
                <a:chExt cx="6273888" cy="353169"/>
              </a:xfrm>
            </p:grpSpPr>
            <p:sp>
              <p:nvSpPr>
                <p:cNvPr id="163" name="Rounded Rectangle">
                  <a:extLst>
                    <a:ext uri="{FF2B5EF4-FFF2-40B4-BE49-F238E27FC236}">
                      <a16:creationId xmlns:a16="http://schemas.microsoft.com/office/drawing/2014/main" id="{9A2DDD22-A432-BF06-4F42-AC460F0D4AEB}"/>
                    </a:ext>
                  </a:extLst>
                </p:cNvPr>
                <p:cNvSpPr/>
                <p:nvPr/>
              </p:nvSpPr>
              <p:spPr>
                <a:xfrm>
                  <a:off x="0" y="0"/>
                  <a:ext cx="6273853"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4" name="Rectangle">
                  <a:extLst>
                    <a:ext uri="{FF2B5EF4-FFF2-40B4-BE49-F238E27FC236}">
                      <a16:creationId xmlns:a16="http://schemas.microsoft.com/office/drawing/2014/main" id="{70FB56FF-96D6-8F27-2C8B-71F3EA720D7D}"/>
                    </a:ext>
                  </a:extLst>
                </p:cNvPr>
                <p:cNvSpPr/>
                <p:nvPr/>
              </p:nvSpPr>
              <p:spPr>
                <a:xfrm>
                  <a:off x="0" y="181846"/>
                  <a:ext cx="6273889"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167" name="Circle">
              <a:extLst>
                <a:ext uri="{FF2B5EF4-FFF2-40B4-BE49-F238E27FC236}">
                  <a16:creationId xmlns:a16="http://schemas.microsoft.com/office/drawing/2014/main" id="{7AE0B9DE-510D-DBDD-535C-F3B88308E483}"/>
                </a:ext>
              </a:extLst>
            </p:cNvPr>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8" name="Circle">
              <a:extLst>
                <a:ext uri="{FF2B5EF4-FFF2-40B4-BE49-F238E27FC236}">
                  <a16:creationId xmlns:a16="http://schemas.microsoft.com/office/drawing/2014/main" id="{7BA96D02-4E13-A05B-7F4B-CF32E63540CD}"/>
                </a:ext>
              </a:extLst>
            </p:cNvPr>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9" name="Circle">
              <a:extLst>
                <a:ext uri="{FF2B5EF4-FFF2-40B4-BE49-F238E27FC236}">
                  <a16:creationId xmlns:a16="http://schemas.microsoft.com/office/drawing/2014/main" id="{CDA2C1E8-CF98-A5E7-764B-EC43258E3287}"/>
                </a:ext>
              </a:extLst>
            </p:cNvPr>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171" name="Module Type UInt63.…">
            <a:extLst>
              <a:ext uri="{FF2B5EF4-FFF2-40B4-BE49-F238E27FC236}">
                <a16:creationId xmlns:a16="http://schemas.microsoft.com/office/drawing/2014/main" id="{21EE7938-2C6D-EF4E-ECE7-F36E21D801B7}"/>
              </a:ext>
            </a:extLst>
          </p:cNvPr>
          <p:cNvSpPr txBox="1"/>
          <p:nvPr/>
        </p:nvSpPr>
        <p:spPr>
          <a:xfrm>
            <a:off x="224460" y="589564"/>
            <a:ext cx="6120452" cy="21493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defTabSz="457200">
              <a:defRPr sz="1900" b="0" spc="-133">
                <a:solidFill>
                  <a:srgbClr val="0000FF"/>
                </a:solidFill>
                <a:latin typeface="Iosevka"/>
                <a:ea typeface="Iosevka"/>
                <a:cs typeface="Iosevka"/>
                <a:sym typeface="Iosevka"/>
              </a:defRPr>
            </a:pPr>
            <a:r>
              <a:rPr dirty="0">
                <a:solidFill>
                  <a:schemeClr val="accent1">
                    <a:lumOff val="-13575"/>
                    <a:alpha val="60000"/>
                  </a:schemeClr>
                </a:solidFill>
              </a:rPr>
              <a:t>Module Type</a:t>
            </a:r>
            <a:r>
              <a:rPr dirty="0">
                <a:solidFill>
                  <a:srgbClr val="000000">
                    <a:alpha val="60000"/>
                  </a:srgbClr>
                </a:solidFill>
              </a:rPr>
              <a:t> UInt63.</a:t>
            </a:r>
          </a:p>
          <a:p>
            <a:pPr algn="l" defTabSz="457200">
              <a:defRPr sz="1900" b="0" spc="-133">
                <a:latin typeface="Iosevka"/>
                <a:ea typeface="Iosevka"/>
                <a:cs typeface="Iosevka"/>
                <a:sym typeface="Iosevka"/>
              </a:defRPr>
            </a:pPr>
            <a:r>
              <a:rPr dirty="0">
                <a:solidFill>
                  <a:srgbClr val="000000">
                    <a:alpha val="60000"/>
                  </a:srgbClr>
                </a:solidFill>
              </a:rPr>
              <a:t>  </a:t>
            </a:r>
            <a:r>
              <a:rPr dirty="0">
                <a:solidFill>
                  <a:schemeClr val="accent1">
                    <a:lumOff val="-13575"/>
                    <a:alpha val="60000"/>
                  </a:schemeClr>
                </a:solidFill>
              </a:rPr>
              <a:t>Parameter</a:t>
            </a:r>
            <a:r>
              <a:rPr dirty="0">
                <a:solidFill>
                  <a:srgbClr val="000000">
                    <a:alpha val="60000"/>
                  </a:srgbClr>
                </a:solidFill>
              </a:rPr>
              <a:t> </a:t>
            </a:r>
            <a:r>
              <a:rPr lang="en-US" dirty="0">
                <a:solidFill>
                  <a:srgbClr val="000000">
                    <a:alpha val="60000"/>
                  </a:srgbClr>
                </a:solidFill>
              </a:rPr>
              <a:t>uint63</a:t>
            </a:r>
            <a:r>
              <a:rPr dirty="0">
                <a:solidFill>
                  <a:srgbClr val="000000">
                    <a:alpha val="60000"/>
                  </a:srgbClr>
                </a:solidFill>
              </a:rPr>
              <a:t> : Type.</a:t>
            </a:r>
          </a:p>
          <a:p>
            <a:pPr algn="l" defTabSz="457200">
              <a:defRPr sz="1900" b="0" spc="-133">
                <a:latin typeface="Iosevka"/>
                <a:ea typeface="Iosevka"/>
                <a:cs typeface="Iosevka"/>
                <a:sym typeface="Iosevka"/>
              </a:defRPr>
            </a:pPr>
            <a:r>
              <a:rPr dirty="0">
                <a:solidFill>
                  <a:srgbClr val="000000">
                    <a:alpha val="60000"/>
                  </a:srgbClr>
                </a:solidFill>
              </a:rPr>
              <a:t>  </a:t>
            </a:r>
            <a:r>
              <a:rPr dirty="0">
                <a:solidFill>
                  <a:schemeClr val="accent1">
                    <a:lumOff val="-13575"/>
                    <a:alpha val="60000"/>
                  </a:schemeClr>
                </a:solidFill>
              </a:rPr>
              <a:t>Parameter</a:t>
            </a:r>
            <a:r>
              <a:rPr dirty="0">
                <a:solidFill>
                  <a:srgbClr val="000000">
                    <a:alpha val="60000"/>
                  </a:srgbClr>
                </a:solidFill>
              </a:rPr>
              <a:t> </a:t>
            </a:r>
            <a:r>
              <a:rPr dirty="0" err="1">
                <a:solidFill>
                  <a:srgbClr val="000000">
                    <a:alpha val="60000"/>
                  </a:srgbClr>
                </a:solidFill>
              </a:rPr>
              <a:t>from_nat</a:t>
            </a:r>
            <a:r>
              <a:rPr dirty="0">
                <a:solidFill>
                  <a:srgbClr val="000000">
                    <a:alpha val="60000"/>
                  </a:srgbClr>
                </a:solidFill>
              </a:rPr>
              <a:t> : </a:t>
            </a:r>
            <a:r>
              <a:rPr dirty="0" err="1">
                <a:solidFill>
                  <a:srgbClr val="000000">
                    <a:alpha val="60000"/>
                  </a:srgbClr>
                </a:solidFill>
              </a:rPr>
              <a:t>nat</a:t>
            </a:r>
            <a:r>
              <a:rPr dirty="0">
                <a:solidFill>
                  <a:srgbClr val="000000">
                    <a:alpha val="60000"/>
                  </a:srgbClr>
                </a:solidFill>
              </a:rPr>
              <a:t> -&gt;</a:t>
            </a:r>
            <a:r>
              <a:rPr lang="en-US" dirty="0">
                <a:solidFill>
                  <a:srgbClr val="000000">
                    <a:alpha val="60000"/>
                  </a:srgbClr>
                </a:solidFill>
              </a:rPr>
              <a:t> uint63</a:t>
            </a:r>
            <a:r>
              <a:rPr dirty="0">
                <a:solidFill>
                  <a:srgbClr val="000000">
                    <a:alpha val="60000"/>
                  </a:srgbClr>
                </a:solidFill>
              </a:rPr>
              <a:t>.</a:t>
            </a:r>
          </a:p>
          <a:p>
            <a:pPr algn="l" defTabSz="457200">
              <a:defRPr sz="1900" b="0" spc="-133">
                <a:latin typeface="Iosevka"/>
                <a:ea typeface="Iosevka"/>
                <a:cs typeface="Iosevka"/>
                <a:sym typeface="Iosevka"/>
              </a:defRPr>
            </a:pPr>
            <a:r>
              <a:rPr dirty="0">
                <a:solidFill>
                  <a:srgbClr val="000000">
                    <a:alpha val="60000"/>
                  </a:srgbClr>
                </a:solidFill>
              </a:rPr>
              <a:t>  </a:t>
            </a:r>
            <a:r>
              <a:rPr dirty="0">
                <a:solidFill>
                  <a:schemeClr val="accent1">
                    <a:lumOff val="-13575"/>
                    <a:alpha val="60000"/>
                  </a:schemeClr>
                </a:solidFill>
              </a:rPr>
              <a:t>Parameter</a:t>
            </a:r>
            <a:r>
              <a:rPr dirty="0">
                <a:solidFill>
                  <a:srgbClr val="000000">
                    <a:alpha val="60000"/>
                  </a:srgbClr>
                </a:solidFill>
              </a:rPr>
              <a:t> </a:t>
            </a:r>
            <a:r>
              <a:rPr dirty="0" err="1">
                <a:solidFill>
                  <a:srgbClr val="000000">
                    <a:alpha val="60000"/>
                  </a:srgbClr>
                </a:solidFill>
              </a:rPr>
              <a:t>to_nat</a:t>
            </a:r>
            <a:r>
              <a:rPr dirty="0">
                <a:solidFill>
                  <a:srgbClr val="000000">
                    <a:alpha val="60000"/>
                  </a:srgbClr>
                </a:solidFill>
              </a:rPr>
              <a:t> : </a:t>
            </a:r>
            <a:r>
              <a:rPr lang="en-US" dirty="0">
                <a:solidFill>
                  <a:srgbClr val="000000">
                    <a:alpha val="60000"/>
                  </a:srgbClr>
                </a:solidFill>
              </a:rPr>
              <a:t>uint63</a:t>
            </a:r>
            <a:r>
              <a:rPr dirty="0">
                <a:solidFill>
                  <a:srgbClr val="000000">
                    <a:alpha val="60000"/>
                  </a:srgbClr>
                </a:solidFill>
              </a:rPr>
              <a:t> -&gt; nat.</a:t>
            </a:r>
          </a:p>
          <a:p>
            <a:pPr algn="l" defTabSz="457200">
              <a:defRPr sz="1900" b="0" spc="-133">
                <a:latin typeface="Iosevka"/>
                <a:ea typeface="Iosevka"/>
                <a:cs typeface="Iosevka"/>
                <a:sym typeface="Iosevka"/>
              </a:defRPr>
            </a:pPr>
            <a:r>
              <a:rPr dirty="0">
                <a:solidFill>
                  <a:srgbClr val="000000">
                    <a:alpha val="60000"/>
                  </a:srgbClr>
                </a:solidFill>
              </a:rPr>
              <a:t>  </a:t>
            </a:r>
            <a:r>
              <a:rPr dirty="0">
                <a:solidFill>
                  <a:schemeClr val="accent1">
                    <a:lumOff val="-13575"/>
                    <a:alpha val="60000"/>
                  </a:schemeClr>
                </a:solidFill>
              </a:rPr>
              <a:t>Parameter</a:t>
            </a:r>
            <a:r>
              <a:rPr dirty="0">
                <a:solidFill>
                  <a:srgbClr val="000000">
                    <a:alpha val="60000"/>
                  </a:srgbClr>
                </a:solidFill>
              </a:rPr>
              <a:t> add</a:t>
            </a:r>
            <a:r>
              <a:rPr lang="en-US" dirty="0">
                <a:solidFill>
                  <a:srgbClr val="000000">
                    <a:alpha val="60000"/>
                  </a:srgbClr>
                </a:solidFill>
              </a:rPr>
              <a:t> </a:t>
            </a:r>
            <a:r>
              <a:rPr dirty="0">
                <a:solidFill>
                  <a:srgbClr val="000000">
                    <a:alpha val="60000"/>
                  </a:srgbClr>
                </a:solidFill>
              </a:rPr>
              <a:t>: </a:t>
            </a:r>
            <a:r>
              <a:rPr lang="en-US" dirty="0">
                <a:solidFill>
                  <a:srgbClr val="000000">
                    <a:alpha val="60000"/>
                  </a:srgbClr>
                </a:solidFill>
              </a:rPr>
              <a:t>uint63</a:t>
            </a:r>
            <a:r>
              <a:rPr dirty="0">
                <a:solidFill>
                  <a:srgbClr val="000000">
                    <a:alpha val="60000"/>
                  </a:srgbClr>
                </a:solidFill>
              </a:rPr>
              <a:t> -&gt; </a:t>
            </a:r>
            <a:r>
              <a:rPr lang="en-US" dirty="0">
                <a:solidFill>
                  <a:srgbClr val="000000">
                    <a:alpha val="60000"/>
                  </a:srgbClr>
                </a:solidFill>
              </a:rPr>
              <a:t>uint63</a:t>
            </a:r>
            <a:r>
              <a:rPr dirty="0">
                <a:solidFill>
                  <a:srgbClr val="000000">
                    <a:alpha val="60000"/>
                  </a:srgbClr>
                </a:solidFill>
              </a:rPr>
              <a:t> -&gt; </a:t>
            </a:r>
            <a:r>
              <a:rPr lang="en-US" dirty="0">
                <a:solidFill>
                  <a:srgbClr val="000000">
                    <a:alpha val="60000"/>
                  </a:srgbClr>
                </a:solidFill>
              </a:rPr>
              <a:t>uint63</a:t>
            </a:r>
            <a:r>
              <a:rPr dirty="0">
                <a:solidFill>
                  <a:srgbClr val="000000">
                    <a:alpha val="60000"/>
                  </a:srgbClr>
                </a:solidFill>
              </a:rPr>
              <a:t>.</a:t>
            </a:r>
          </a:p>
          <a:p>
            <a:pPr algn="l" defTabSz="457200">
              <a:defRPr sz="1900" b="0" spc="-133">
                <a:latin typeface="Iosevka"/>
                <a:ea typeface="Iosevka"/>
                <a:cs typeface="Iosevka"/>
                <a:sym typeface="Iosevka"/>
              </a:defRPr>
            </a:pPr>
            <a:r>
              <a:rPr lang="en-US" dirty="0">
                <a:solidFill>
                  <a:srgbClr val="000000">
                    <a:alpha val="60000"/>
                  </a:srgbClr>
                </a:solidFill>
              </a:rPr>
              <a:t>  </a:t>
            </a:r>
            <a:r>
              <a:rPr lang="en-US" dirty="0">
                <a:solidFill>
                  <a:schemeClr val="accent1">
                    <a:lumOff val="-13575"/>
                    <a:alpha val="60000"/>
                  </a:schemeClr>
                </a:solidFill>
              </a:rPr>
              <a:t>Parameter</a:t>
            </a:r>
            <a:r>
              <a:rPr lang="en-US" dirty="0">
                <a:solidFill>
                  <a:srgbClr val="000000">
                    <a:alpha val="60000"/>
                  </a:srgbClr>
                </a:solidFill>
              </a:rPr>
              <a:t> </a:t>
            </a:r>
            <a:r>
              <a:rPr lang="en-US" dirty="0" err="1">
                <a:solidFill>
                  <a:srgbClr val="000000">
                    <a:alpha val="60000"/>
                  </a:srgbClr>
                </a:solidFill>
              </a:rPr>
              <a:t>mul</a:t>
            </a:r>
            <a:r>
              <a:rPr lang="en-US" dirty="0">
                <a:solidFill>
                  <a:srgbClr val="000000">
                    <a:alpha val="60000"/>
                  </a:srgbClr>
                </a:solidFill>
              </a:rPr>
              <a:t> : uint63 -&gt; uint63 -&gt; uint63.</a:t>
            </a:r>
            <a:endParaRPr lang="en-US" dirty="0">
              <a:solidFill>
                <a:schemeClr val="accent1">
                  <a:lumOff val="-13575"/>
                  <a:alpha val="60000"/>
                </a:schemeClr>
              </a:solidFill>
            </a:endParaRPr>
          </a:p>
          <a:p>
            <a:pPr algn="l" defTabSz="457200">
              <a:defRPr sz="1900" b="0" spc="-133">
                <a:latin typeface="Iosevka"/>
                <a:ea typeface="Iosevka"/>
                <a:cs typeface="Iosevka"/>
                <a:sym typeface="Iosevka"/>
              </a:defRPr>
            </a:pPr>
            <a:r>
              <a:rPr dirty="0">
                <a:solidFill>
                  <a:schemeClr val="accent1">
                    <a:lumOff val="-13575"/>
                    <a:alpha val="60000"/>
                  </a:schemeClr>
                </a:solidFill>
              </a:rPr>
              <a:t>End</a:t>
            </a:r>
            <a:r>
              <a:rPr dirty="0">
                <a:solidFill>
                  <a:srgbClr val="000000">
                    <a:alpha val="60000"/>
                  </a:srgbClr>
                </a:solidFill>
              </a:rPr>
              <a:t> UInt63.</a:t>
            </a:r>
          </a:p>
        </p:txBody>
      </p:sp>
      <p:sp>
        <p:nvSpPr>
          <p:cNvPr id="172" name="user's Coq code">
            <a:extLst>
              <a:ext uri="{FF2B5EF4-FFF2-40B4-BE49-F238E27FC236}">
                <a16:creationId xmlns:a16="http://schemas.microsoft.com/office/drawing/2014/main" id="{BEA110A0-F808-24E7-7121-8F7A37D6BC20}"/>
              </a:ext>
            </a:extLst>
          </p:cNvPr>
          <p:cNvSpPr txBox="1"/>
          <p:nvPr/>
        </p:nvSpPr>
        <p:spPr>
          <a:xfrm>
            <a:off x="2455242" y="132894"/>
            <a:ext cx="1662088" cy="349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rPr dirty="0"/>
              <a:t>user's Coq code</a:t>
            </a:r>
          </a:p>
        </p:txBody>
      </p:sp>
      <p:sp>
        <p:nvSpPr>
          <p:cNvPr id="182" name="Module C : UInt63.…">
            <a:extLst>
              <a:ext uri="{FF2B5EF4-FFF2-40B4-BE49-F238E27FC236}">
                <a16:creationId xmlns:a16="http://schemas.microsoft.com/office/drawing/2014/main" id="{43A18175-D00B-326A-880C-02C705E00A50}"/>
              </a:ext>
            </a:extLst>
          </p:cNvPr>
          <p:cNvSpPr txBox="1"/>
          <p:nvPr/>
        </p:nvSpPr>
        <p:spPr>
          <a:xfrm>
            <a:off x="224460" y="2727494"/>
            <a:ext cx="6120452" cy="21493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defTabSz="457200">
              <a:defRPr sz="1900" b="0" spc="-133">
                <a:latin typeface="Iosevka"/>
                <a:ea typeface="Iosevka"/>
                <a:cs typeface="Iosevka"/>
                <a:sym typeface="Iosevka"/>
              </a:defRPr>
            </a:pPr>
            <a:r>
              <a:rPr lang="en-US" dirty="0">
                <a:solidFill>
                  <a:schemeClr val="accent1">
                    <a:lumOff val="-13575"/>
                  </a:schemeClr>
                </a:solidFill>
              </a:rPr>
              <a:t>Module</a:t>
            </a:r>
            <a:r>
              <a:rPr lang="en-US" dirty="0"/>
              <a:t> C : UInt63.</a:t>
            </a:r>
          </a:p>
          <a:p>
            <a:pPr algn="l" defTabSz="457200">
              <a:defRPr sz="1900" b="0" spc="-133">
                <a:latin typeface="Iosevka"/>
                <a:ea typeface="Iosevka"/>
                <a:cs typeface="Iosevka"/>
                <a:sym typeface="Iosevka"/>
              </a:defRPr>
            </a:pPr>
            <a:r>
              <a:rPr lang="en-US" dirty="0"/>
              <a:t>  </a:t>
            </a:r>
            <a:r>
              <a:rPr lang="en-US" dirty="0">
                <a:solidFill>
                  <a:schemeClr val="accent1">
                    <a:lumOff val="-13575"/>
                  </a:schemeClr>
                </a:solidFill>
              </a:rPr>
              <a:t>Axiom</a:t>
            </a:r>
            <a:r>
              <a:rPr lang="en-US" dirty="0"/>
              <a:t> uint63 : Type.</a:t>
            </a:r>
          </a:p>
          <a:p>
            <a:pPr algn="l" defTabSz="457200">
              <a:defRPr sz="1900" b="0" spc="-133">
                <a:latin typeface="Iosevka"/>
                <a:ea typeface="Iosevka"/>
                <a:cs typeface="Iosevka"/>
                <a:sym typeface="Iosevka"/>
              </a:defRPr>
            </a:pPr>
            <a:r>
              <a:rPr lang="en-US" dirty="0"/>
              <a:t>  </a:t>
            </a:r>
            <a:r>
              <a:rPr lang="en-US" dirty="0">
                <a:solidFill>
                  <a:schemeClr val="accent1">
                    <a:lumOff val="-13575"/>
                  </a:schemeClr>
                </a:solidFill>
              </a:rPr>
              <a:t>Axiom</a:t>
            </a:r>
            <a:r>
              <a:rPr lang="en-US" dirty="0"/>
              <a:t> </a:t>
            </a:r>
            <a:r>
              <a:rPr lang="en-US" dirty="0" err="1"/>
              <a:t>from_nat</a:t>
            </a:r>
            <a:r>
              <a:rPr lang="en-US" dirty="0"/>
              <a:t> : </a:t>
            </a:r>
            <a:r>
              <a:rPr lang="en-US" dirty="0" err="1"/>
              <a:t>nat</a:t>
            </a:r>
            <a:r>
              <a:rPr lang="en-US" dirty="0"/>
              <a:t> -&gt; uint63.</a:t>
            </a:r>
          </a:p>
          <a:p>
            <a:pPr algn="l" defTabSz="457200">
              <a:defRPr sz="1900" b="0" spc="-133">
                <a:latin typeface="Iosevka"/>
                <a:ea typeface="Iosevka"/>
                <a:cs typeface="Iosevka"/>
                <a:sym typeface="Iosevka"/>
              </a:defRPr>
            </a:pPr>
            <a:r>
              <a:rPr lang="en-US" dirty="0"/>
              <a:t>  </a:t>
            </a:r>
            <a:r>
              <a:rPr lang="en-US" dirty="0">
                <a:solidFill>
                  <a:schemeClr val="accent1">
                    <a:lumOff val="-13575"/>
                  </a:schemeClr>
                </a:solidFill>
              </a:rPr>
              <a:t>Axiom</a:t>
            </a:r>
            <a:r>
              <a:rPr lang="en-US" dirty="0"/>
              <a:t> </a:t>
            </a:r>
            <a:r>
              <a:rPr lang="en-US" dirty="0" err="1"/>
              <a:t>to_nat</a:t>
            </a:r>
            <a:r>
              <a:rPr lang="en-US" dirty="0"/>
              <a:t> : uint63 -&gt; nat.</a:t>
            </a:r>
          </a:p>
          <a:p>
            <a:pPr algn="l" defTabSz="457200">
              <a:defRPr sz="1900" b="0" spc="-133">
                <a:latin typeface="Iosevka"/>
                <a:ea typeface="Iosevka"/>
                <a:cs typeface="Iosevka"/>
                <a:sym typeface="Iosevka"/>
              </a:defRPr>
            </a:pPr>
            <a:r>
              <a:rPr lang="en-US" dirty="0"/>
              <a:t>  </a:t>
            </a:r>
            <a:r>
              <a:rPr lang="en-US" dirty="0">
                <a:solidFill>
                  <a:schemeClr val="accent1">
                    <a:lumOff val="-13575"/>
                  </a:schemeClr>
                </a:solidFill>
              </a:rPr>
              <a:t>Axiom</a:t>
            </a:r>
            <a:r>
              <a:rPr lang="en-US" dirty="0"/>
              <a:t> add : uint63 -&gt; uint63 -&gt; uint63.</a:t>
            </a:r>
          </a:p>
          <a:p>
            <a:pPr algn="l" defTabSz="457200">
              <a:defRPr sz="1900" b="0" spc="-133">
                <a:latin typeface="Iosevka"/>
                <a:ea typeface="Iosevka"/>
                <a:cs typeface="Iosevka"/>
                <a:sym typeface="Iosevka"/>
              </a:defRPr>
            </a:pPr>
            <a:r>
              <a:rPr lang="en-US" dirty="0"/>
              <a:t>  </a:t>
            </a:r>
            <a:r>
              <a:rPr lang="en-US" dirty="0">
                <a:solidFill>
                  <a:schemeClr val="accent1">
                    <a:lumOff val="-13575"/>
                  </a:schemeClr>
                </a:solidFill>
              </a:rPr>
              <a:t>Axiom </a:t>
            </a:r>
            <a:r>
              <a:rPr lang="en-US" dirty="0" err="1"/>
              <a:t>mul</a:t>
            </a:r>
            <a:r>
              <a:rPr lang="en-US" dirty="0"/>
              <a:t> : uint63 -&gt; uint63 -&gt; uint63.</a:t>
            </a:r>
          </a:p>
          <a:p>
            <a:pPr algn="l" defTabSz="457200">
              <a:defRPr sz="1900" b="0" spc="-133">
                <a:latin typeface="Iosevka"/>
                <a:ea typeface="Iosevka"/>
                <a:cs typeface="Iosevka"/>
                <a:sym typeface="Iosevka"/>
              </a:defRPr>
            </a:pPr>
            <a:r>
              <a:rPr lang="en-US" dirty="0">
                <a:solidFill>
                  <a:schemeClr val="accent1">
                    <a:lumOff val="-13575"/>
                  </a:schemeClr>
                </a:solidFill>
              </a:rPr>
              <a:t>End</a:t>
            </a:r>
            <a:r>
              <a:rPr lang="en-US" dirty="0"/>
              <a:t> C.</a:t>
            </a:r>
          </a:p>
        </p:txBody>
      </p:sp>
      <p:sp>
        <p:nvSpPr>
          <p:cNvPr id="10" name="Slide Number Placeholder 9">
            <a:extLst>
              <a:ext uri="{FF2B5EF4-FFF2-40B4-BE49-F238E27FC236}">
                <a16:creationId xmlns:a16="http://schemas.microsoft.com/office/drawing/2014/main" id="{64105781-8F03-FE4D-85FC-05CA59F40671}"/>
              </a:ext>
            </a:extLst>
          </p:cNvPr>
          <p:cNvSpPr>
            <a:spLocks noGrp="1"/>
          </p:cNvSpPr>
          <p:nvPr>
            <p:ph type="sldNum" sz="quarter" idx="2"/>
          </p:nvPr>
        </p:nvSpPr>
        <p:spPr/>
        <p:txBody>
          <a:bodyPr/>
          <a:lstStyle/>
          <a:p>
            <a:fld id="{86CB4B4D-7CA3-9044-876B-883B54F8677D}" type="slidenum">
              <a:rPr lang="en-US" smtClean="0"/>
              <a:t>9</a:t>
            </a:fld>
            <a:endParaRPr lang="en-US"/>
          </a:p>
        </p:txBody>
      </p:sp>
      <p:sp>
        <p:nvSpPr>
          <p:cNvPr id="11" name="TextBox 10">
            <a:extLst>
              <a:ext uri="{FF2B5EF4-FFF2-40B4-BE49-F238E27FC236}">
                <a16:creationId xmlns:a16="http://schemas.microsoft.com/office/drawing/2014/main" id="{1E3D3B5A-0352-353E-23F9-933C429E977A}"/>
              </a:ext>
            </a:extLst>
          </p:cNvPr>
          <p:cNvSpPr txBox="1"/>
          <p:nvPr/>
        </p:nvSpPr>
        <p:spPr>
          <a:xfrm>
            <a:off x="7583723" y="2945649"/>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grpSp>
        <p:nvGrpSpPr>
          <p:cNvPr id="2" name="Group">
            <a:extLst>
              <a:ext uri="{FF2B5EF4-FFF2-40B4-BE49-F238E27FC236}">
                <a16:creationId xmlns:a16="http://schemas.microsoft.com/office/drawing/2014/main" id="{9EBEEF58-D6B9-D1F0-B244-83D4813A41DE}"/>
              </a:ext>
            </a:extLst>
          </p:cNvPr>
          <p:cNvGrpSpPr/>
          <p:nvPr/>
        </p:nvGrpSpPr>
        <p:grpSpPr>
          <a:xfrm>
            <a:off x="6511709" y="143656"/>
            <a:ext cx="6274666" cy="5710003"/>
            <a:chOff x="0" y="0"/>
            <a:chExt cx="6274665" cy="5710002"/>
          </a:xfrm>
        </p:grpSpPr>
        <p:grpSp>
          <p:nvGrpSpPr>
            <p:cNvPr id="3" name="Group">
              <a:extLst>
                <a:ext uri="{FF2B5EF4-FFF2-40B4-BE49-F238E27FC236}">
                  <a16:creationId xmlns:a16="http://schemas.microsoft.com/office/drawing/2014/main" id="{FC051E4C-FFCA-4705-C2F2-6DEE2E50D784}"/>
                </a:ext>
              </a:extLst>
            </p:cNvPr>
            <p:cNvGrpSpPr/>
            <p:nvPr/>
          </p:nvGrpSpPr>
          <p:grpSpPr>
            <a:xfrm>
              <a:off x="0" y="0"/>
              <a:ext cx="6274665" cy="5710002"/>
              <a:chOff x="0" y="0"/>
              <a:chExt cx="6274664" cy="5710001"/>
            </a:xfrm>
          </p:grpSpPr>
          <p:sp>
            <p:nvSpPr>
              <p:cNvPr id="13" name="Rounded Rectangle">
                <a:extLst>
                  <a:ext uri="{FF2B5EF4-FFF2-40B4-BE49-F238E27FC236}">
                    <a16:creationId xmlns:a16="http://schemas.microsoft.com/office/drawing/2014/main" id="{939D2986-F4D2-0E2C-8C17-B2AB8C69EB80}"/>
                  </a:ext>
                </a:extLst>
              </p:cNvPr>
              <p:cNvSpPr/>
              <p:nvPr/>
            </p:nvSpPr>
            <p:spPr>
              <a:xfrm>
                <a:off x="0" y="25399"/>
                <a:ext cx="6274664" cy="5684602"/>
              </a:xfrm>
              <a:prstGeom prst="roundRect">
                <a:avLst>
                  <a:gd name="adj" fmla="val 2014"/>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nvGrpSpPr>
              <p:cNvPr id="14" name="Group">
                <a:extLst>
                  <a:ext uri="{FF2B5EF4-FFF2-40B4-BE49-F238E27FC236}">
                    <a16:creationId xmlns:a16="http://schemas.microsoft.com/office/drawing/2014/main" id="{EFA6EC58-13FC-D75A-10B2-278DFBC435DE}"/>
                  </a:ext>
                </a:extLst>
              </p:cNvPr>
              <p:cNvGrpSpPr/>
              <p:nvPr/>
            </p:nvGrpSpPr>
            <p:grpSpPr>
              <a:xfrm>
                <a:off x="0" y="0"/>
                <a:ext cx="6273889" cy="353170"/>
                <a:chOff x="0" y="0"/>
                <a:chExt cx="6273888" cy="353169"/>
              </a:xfrm>
            </p:grpSpPr>
            <p:sp>
              <p:nvSpPr>
                <p:cNvPr id="15" name="Rounded Rectangle">
                  <a:extLst>
                    <a:ext uri="{FF2B5EF4-FFF2-40B4-BE49-F238E27FC236}">
                      <a16:creationId xmlns:a16="http://schemas.microsoft.com/office/drawing/2014/main" id="{5DF83049-CFDE-FC61-D4B5-E581D66F3FB3}"/>
                    </a:ext>
                  </a:extLst>
                </p:cNvPr>
                <p:cNvSpPr/>
                <p:nvPr/>
              </p:nvSpPr>
              <p:spPr>
                <a:xfrm>
                  <a:off x="0" y="0"/>
                  <a:ext cx="6273853"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 name="Rectangle">
                  <a:extLst>
                    <a:ext uri="{FF2B5EF4-FFF2-40B4-BE49-F238E27FC236}">
                      <a16:creationId xmlns:a16="http://schemas.microsoft.com/office/drawing/2014/main" id="{1E0C9E4E-6A87-CC41-B94F-BC2659AA3B37}"/>
                    </a:ext>
                  </a:extLst>
                </p:cNvPr>
                <p:cNvSpPr/>
                <p:nvPr/>
              </p:nvSpPr>
              <p:spPr>
                <a:xfrm>
                  <a:off x="0" y="181846"/>
                  <a:ext cx="6273889"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4" name="Circle">
              <a:extLst>
                <a:ext uri="{FF2B5EF4-FFF2-40B4-BE49-F238E27FC236}">
                  <a16:creationId xmlns:a16="http://schemas.microsoft.com/office/drawing/2014/main" id="{9E122018-886D-6315-FEC8-3B22A1602E59}"/>
                </a:ext>
              </a:extLst>
            </p:cNvPr>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 name="Circle">
              <a:extLst>
                <a:ext uri="{FF2B5EF4-FFF2-40B4-BE49-F238E27FC236}">
                  <a16:creationId xmlns:a16="http://schemas.microsoft.com/office/drawing/2014/main" id="{112FCE8B-9FC6-AA43-DDC6-F95765DBE948}"/>
                </a:ext>
              </a:extLst>
            </p:cNvPr>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2" name="Circle">
              <a:extLst>
                <a:ext uri="{FF2B5EF4-FFF2-40B4-BE49-F238E27FC236}">
                  <a16:creationId xmlns:a16="http://schemas.microsoft.com/office/drawing/2014/main" id="{5AB700CF-8B41-3DA2-A8E6-34551D943A75}"/>
                </a:ext>
              </a:extLst>
            </p:cNvPr>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17" name="Module Type UInt63.…">
            <a:extLst>
              <a:ext uri="{FF2B5EF4-FFF2-40B4-BE49-F238E27FC236}">
                <a16:creationId xmlns:a16="http://schemas.microsoft.com/office/drawing/2014/main" id="{09068890-5BEB-11AA-DD18-C90209942CEB}"/>
              </a:ext>
            </a:extLst>
          </p:cNvPr>
          <p:cNvSpPr txBox="1"/>
          <p:nvPr/>
        </p:nvSpPr>
        <p:spPr>
          <a:xfrm>
            <a:off x="6587215" y="589564"/>
            <a:ext cx="6120452" cy="4780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defTabSz="457200">
              <a:defRPr sz="1900" b="0" spc="-133">
                <a:latin typeface="Iosevka Medium"/>
                <a:ea typeface="Iosevka Medium"/>
                <a:cs typeface="Iosevka Medium"/>
                <a:sym typeface="Iosevka Medium"/>
              </a:defRPr>
            </a:pPr>
            <a:r>
              <a:rPr lang="en-US" b="0" dirty="0">
                <a:solidFill>
                  <a:schemeClr val="accent2">
                    <a:hueOff val="167855"/>
                    <a:satOff val="17755"/>
                    <a:lumOff val="-16671"/>
                  </a:schemeClr>
                </a:solidFill>
                <a:latin typeface="Iosevka" panose="02000509030000000004" pitchFamily="49" charset="0"/>
                <a:ea typeface="Iosevka" panose="02000509030000000004" pitchFamily="49" charset="0"/>
                <a:cs typeface="Iosevka" panose="02000509030000000004" pitchFamily="49" charset="0"/>
              </a:rPr>
              <a:t>value</a:t>
            </a:r>
            <a:r>
              <a:rPr lang="en-US" b="0" dirty="0">
                <a:latin typeface="Iosevka" panose="02000509030000000004" pitchFamily="49" charset="0"/>
                <a:ea typeface="Iosevka" panose="02000509030000000004" pitchFamily="49" charset="0"/>
                <a:cs typeface="Iosevka" panose="02000509030000000004" pitchFamily="49" charset="0"/>
              </a:rPr>
              <a:t> uint63_from_nat(</a:t>
            </a:r>
            <a:r>
              <a:rPr lang="en-US" b="0" dirty="0">
                <a:solidFill>
                  <a:schemeClr val="accent2">
                    <a:hueOff val="167855"/>
                    <a:satOff val="17755"/>
                    <a:lumOff val="-16671"/>
                  </a:schemeClr>
                </a:solidFill>
                <a:latin typeface="Iosevka" panose="02000509030000000004" pitchFamily="49" charset="0"/>
                <a:ea typeface="Iosevka" panose="02000509030000000004" pitchFamily="49" charset="0"/>
                <a:cs typeface="Iosevka" panose="02000509030000000004" pitchFamily="49" charset="0"/>
              </a:rPr>
              <a:t>value</a:t>
            </a:r>
            <a:r>
              <a:rPr lang="en-US" b="0" dirty="0">
                <a:latin typeface="Iosevka" panose="02000509030000000004" pitchFamily="49" charset="0"/>
                <a:ea typeface="Iosevka" panose="02000509030000000004" pitchFamily="49" charset="0"/>
                <a:cs typeface="Iosevka" panose="02000509030000000004" pitchFamily="49" charset="0"/>
              </a:rPr>
              <a:t> n) {</a:t>
            </a:r>
          </a:p>
          <a:p>
            <a:pPr algn="l" defTabSz="457200">
              <a:defRPr sz="1900" b="0" spc="-133">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   </a:t>
            </a:r>
            <a:r>
              <a:rPr lang="en-US" b="0" dirty="0">
                <a:solidFill>
                  <a:schemeClr val="tx2"/>
                </a:solidFill>
                <a:latin typeface="Iosevka" panose="02000509030000000004" pitchFamily="49" charset="0"/>
                <a:ea typeface="Iosevka" panose="02000509030000000004" pitchFamily="49" charset="0"/>
                <a:cs typeface="Iosevka" panose="02000509030000000004" pitchFamily="49" charset="0"/>
              </a:rPr>
              <a:t>// …</a:t>
            </a:r>
          </a:p>
          <a:p>
            <a:pPr algn="l" defTabSz="457200">
              <a:defRPr sz="1900" b="0" spc="-133">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a:t>
            </a:r>
            <a:br>
              <a:rPr lang="en-US" b="0" dirty="0">
                <a:latin typeface="Iosevka" panose="02000509030000000004" pitchFamily="49" charset="0"/>
                <a:ea typeface="Iosevka" panose="02000509030000000004" pitchFamily="49" charset="0"/>
                <a:cs typeface="Iosevka" panose="02000509030000000004" pitchFamily="49" charset="0"/>
              </a:rPr>
            </a:br>
            <a:endParaRPr lang="en-US" b="0" dirty="0">
              <a:latin typeface="Iosevka" panose="02000509030000000004" pitchFamily="49" charset="0"/>
              <a:ea typeface="Iosevka" panose="02000509030000000004" pitchFamily="49" charset="0"/>
              <a:cs typeface="Iosevka" panose="02000509030000000004" pitchFamily="49" charset="0"/>
            </a:endParaRPr>
          </a:p>
          <a:p>
            <a:pPr algn="l" defTabSz="457200">
              <a:defRPr sz="1900" b="0" spc="-133">
                <a:latin typeface="Iosevka Medium"/>
                <a:ea typeface="Iosevka Medium"/>
                <a:cs typeface="Iosevka Medium"/>
                <a:sym typeface="Iosevka Medium"/>
              </a:defRPr>
            </a:pPr>
            <a:r>
              <a:rPr lang="en-US" b="0" dirty="0">
                <a:solidFill>
                  <a:schemeClr val="accent2">
                    <a:hueOff val="167855"/>
                    <a:satOff val="17755"/>
                    <a:lumOff val="-16671"/>
                  </a:schemeClr>
                </a:solidFill>
                <a:latin typeface="Iosevka" panose="02000509030000000004" pitchFamily="49" charset="0"/>
                <a:ea typeface="Iosevka" panose="02000509030000000004" pitchFamily="49" charset="0"/>
                <a:cs typeface="Iosevka" panose="02000509030000000004" pitchFamily="49" charset="0"/>
              </a:rPr>
              <a:t>value</a:t>
            </a:r>
            <a:r>
              <a:rPr lang="en-US" b="0" dirty="0">
                <a:latin typeface="Iosevka" panose="02000509030000000004" pitchFamily="49" charset="0"/>
                <a:ea typeface="Iosevka" panose="02000509030000000004" pitchFamily="49" charset="0"/>
                <a:cs typeface="Iosevka" panose="02000509030000000004" pitchFamily="49" charset="0"/>
              </a:rPr>
              <a:t> uint63_to_nat(</a:t>
            </a:r>
            <a:r>
              <a:rPr lang="en-US" b="0" dirty="0">
                <a:solidFill>
                  <a:schemeClr val="accent5">
                    <a:hueOff val="-82419"/>
                    <a:satOff val="-9513"/>
                    <a:lumOff val="-16343"/>
                  </a:schemeClr>
                </a:solidFill>
                <a:latin typeface="Iosevka" panose="02000509030000000004" pitchFamily="49" charset="0"/>
                <a:ea typeface="Iosevka" panose="02000509030000000004" pitchFamily="49" charset="0"/>
                <a:cs typeface="Iosevka" panose="02000509030000000004" pitchFamily="49" charset="0"/>
              </a:rPr>
              <a:t>struct</a:t>
            </a:r>
            <a:r>
              <a:rPr lang="en-US" b="0" dirty="0">
                <a:latin typeface="Iosevka" panose="02000509030000000004" pitchFamily="49" charset="0"/>
                <a:ea typeface="Iosevka" panose="02000509030000000004" pitchFamily="49" charset="0"/>
                <a:cs typeface="Iosevka" panose="02000509030000000004" pitchFamily="49" charset="0"/>
              </a:rPr>
              <a:t> </a:t>
            </a:r>
            <a:r>
              <a:rPr lang="en-US" b="0" dirty="0" err="1">
                <a:latin typeface="Iosevka" panose="02000509030000000004" pitchFamily="49" charset="0"/>
                <a:ea typeface="Iosevka" panose="02000509030000000004" pitchFamily="49" charset="0"/>
                <a:cs typeface="Iosevka" panose="02000509030000000004" pitchFamily="49" charset="0"/>
              </a:rPr>
              <a:t>thread_info</a:t>
            </a:r>
            <a:r>
              <a:rPr lang="en-US" b="0" dirty="0">
                <a:latin typeface="Iosevka" panose="02000509030000000004" pitchFamily="49" charset="0"/>
                <a:ea typeface="Iosevka" panose="02000509030000000004" pitchFamily="49" charset="0"/>
                <a:cs typeface="Iosevka" panose="02000509030000000004" pitchFamily="49" charset="0"/>
              </a:rPr>
              <a:t> *</a:t>
            </a:r>
            <a:r>
              <a:rPr lang="en-US" b="0" dirty="0" err="1">
                <a:latin typeface="Iosevka" panose="02000509030000000004" pitchFamily="49" charset="0"/>
                <a:ea typeface="Iosevka" panose="02000509030000000004" pitchFamily="49" charset="0"/>
                <a:cs typeface="Iosevka" panose="02000509030000000004" pitchFamily="49" charset="0"/>
              </a:rPr>
              <a:t>tinfo</a:t>
            </a:r>
            <a:r>
              <a:rPr lang="en-US" b="0" dirty="0">
                <a:latin typeface="Iosevka" panose="02000509030000000004" pitchFamily="49" charset="0"/>
                <a:ea typeface="Iosevka" panose="02000509030000000004" pitchFamily="49" charset="0"/>
                <a:cs typeface="Iosevka" panose="02000509030000000004" pitchFamily="49" charset="0"/>
              </a:rPr>
              <a:t>,</a:t>
            </a:r>
          </a:p>
          <a:p>
            <a:pPr algn="l" defTabSz="457200">
              <a:defRPr sz="1900" b="0" spc="-133">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                    </a:t>
            </a:r>
            <a:r>
              <a:rPr lang="en-US" b="0" dirty="0">
                <a:solidFill>
                  <a:schemeClr val="accent2">
                    <a:hueOff val="167855"/>
                    <a:satOff val="17755"/>
                    <a:lumOff val="-16671"/>
                  </a:schemeClr>
                </a:solidFill>
                <a:latin typeface="Iosevka" panose="02000509030000000004" pitchFamily="49" charset="0"/>
                <a:ea typeface="Iosevka" panose="02000509030000000004" pitchFamily="49" charset="0"/>
                <a:cs typeface="Iosevka" panose="02000509030000000004" pitchFamily="49" charset="0"/>
              </a:rPr>
              <a:t>value</a:t>
            </a:r>
            <a:r>
              <a:rPr lang="en-US" b="0" dirty="0">
                <a:latin typeface="Iosevka" panose="02000509030000000004" pitchFamily="49" charset="0"/>
                <a:ea typeface="Iosevka" panose="02000509030000000004" pitchFamily="49" charset="0"/>
                <a:cs typeface="Iosevka" panose="02000509030000000004" pitchFamily="49" charset="0"/>
              </a:rPr>
              <a:t> t) {</a:t>
            </a:r>
          </a:p>
          <a:p>
            <a:pPr algn="l" defTabSz="457200">
              <a:defRPr sz="1900" b="0" spc="-133">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   </a:t>
            </a:r>
            <a:r>
              <a:rPr lang="en-US" b="0" dirty="0">
                <a:solidFill>
                  <a:schemeClr val="tx2"/>
                </a:solidFill>
                <a:latin typeface="Iosevka" panose="02000509030000000004" pitchFamily="49" charset="0"/>
                <a:ea typeface="Iosevka" panose="02000509030000000004" pitchFamily="49" charset="0"/>
                <a:cs typeface="Iosevka" panose="02000509030000000004" pitchFamily="49" charset="0"/>
              </a:rPr>
              <a:t>// …</a:t>
            </a:r>
          </a:p>
          <a:p>
            <a:pPr algn="l" defTabSz="457200">
              <a:defRPr sz="1900" b="0" spc="-133">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a:t>
            </a:r>
            <a:br>
              <a:rPr lang="en-US" b="0" dirty="0">
                <a:latin typeface="Iosevka" panose="02000509030000000004" pitchFamily="49" charset="0"/>
                <a:ea typeface="Iosevka" panose="02000509030000000004" pitchFamily="49" charset="0"/>
                <a:cs typeface="Iosevka" panose="02000509030000000004" pitchFamily="49" charset="0"/>
              </a:rPr>
            </a:br>
            <a:endParaRPr lang="en-US" b="0" dirty="0">
              <a:latin typeface="Iosevka" panose="02000509030000000004" pitchFamily="49" charset="0"/>
              <a:ea typeface="Iosevka" panose="02000509030000000004" pitchFamily="49" charset="0"/>
              <a:cs typeface="Iosevka" panose="02000509030000000004" pitchFamily="49" charset="0"/>
            </a:endParaRPr>
          </a:p>
          <a:p>
            <a:pPr algn="l" defTabSz="457200">
              <a:defRPr sz="1900" b="0" spc="-133">
                <a:latin typeface="Iosevka Medium"/>
                <a:ea typeface="Iosevka Medium"/>
                <a:cs typeface="Iosevka Medium"/>
                <a:sym typeface="Iosevka Medium"/>
              </a:defRPr>
            </a:pPr>
            <a:r>
              <a:rPr lang="en-US" b="0" dirty="0">
                <a:solidFill>
                  <a:schemeClr val="accent2">
                    <a:hueOff val="167855"/>
                    <a:satOff val="17755"/>
                    <a:lumOff val="-16671"/>
                  </a:schemeClr>
                </a:solidFill>
                <a:latin typeface="Iosevka" panose="02000509030000000004" pitchFamily="49" charset="0"/>
                <a:ea typeface="Iosevka" panose="02000509030000000004" pitchFamily="49" charset="0"/>
                <a:cs typeface="Iosevka" panose="02000509030000000004" pitchFamily="49" charset="0"/>
              </a:rPr>
              <a:t>value</a:t>
            </a:r>
            <a:r>
              <a:rPr lang="en-US" b="0" dirty="0">
                <a:latin typeface="Iosevka" panose="02000509030000000004" pitchFamily="49" charset="0"/>
                <a:ea typeface="Iosevka" panose="02000509030000000004" pitchFamily="49" charset="0"/>
                <a:cs typeface="Iosevka" panose="02000509030000000004" pitchFamily="49" charset="0"/>
              </a:rPr>
              <a:t> uint63_add(</a:t>
            </a:r>
            <a:r>
              <a:rPr lang="en-US" b="0" dirty="0">
                <a:solidFill>
                  <a:schemeClr val="accent2">
                    <a:hueOff val="167855"/>
                    <a:satOff val="17755"/>
                    <a:lumOff val="-16671"/>
                  </a:schemeClr>
                </a:solidFill>
                <a:latin typeface="Iosevka" panose="02000509030000000004" pitchFamily="49" charset="0"/>
                <a:ea typeface="Iosevka" panose="02000509030000000004" pitchFamily="49" charset="0"/>
                <a:cs typeface="Iosevka" panose="02000509030000000004" pitchFamily="49" charset="0"/>
              </a:rPr>
              <a:t>value</a:t>
            </a:r>
            <a:r>
              <a:rPr lang="en-US" b="0" dirty="0">
                <a:latin typeface="Iosevka" panose="02000509030000000004" pitchFamily="49" charset="0"/>
                <a:ea typeface="Iosevka" panose="02000509030000000004" pitchFamily="49" charset="0"/>
                <a:cs typeface="Iosevka" panose="02000509030000000004" pitchFamily="49" charset="0"/>
              </a:rPr>
              <a:t> n, </a:t>
            </a:r>
            <a:r>
              <a:rPr lang="en-US" b="0" dirty="0">
                <a:solidFill>
                  <a:schemeClr val="accent2">
                    <a:hueOff val="167855"/>
                    <a:satOff val="17755"/>
                    <a:lumOff val="-16671"/>
                  </a:schemeClr>
                </a:solidFill>
                <a:latin typeface="Iosevka" panose="02000509030000000004" pitchFamily="49" charset="0"/>
                <a:ea typeface="Iosevka" panose="02000509030000000004" pitchFamily="49" charset="0"/>
                <a:cs typeface="Iosevka" panose="02000509030000000004" pitchFamily="49" charset="0"/>
              </a:rPr>
              <a:t>value</a:t>
            </a:r>
            <a:r>
              <a:rPr lang="en-US" b="0" dirty="0">
                <a:latin typeface="Iosevka" panose="02000509030000000004" pitchFamily="49" charset="0"/>
                <a:ea typeface="Iosevka" panose="02000509030000000004" pitchFamily="49" charset="0"/>
                <a:cs typeface="Iosevka" panose="02000509030000000004" pitchFamily="49" charset="0"/>
              </a:rPr>
              <a:t> m) {</a:t>
            </a:r>
          </a:p>
          <a:p>
            <a:pPr algn="l" defTabSz="457200">
              <a:defRPr sz="1900" b="0" spc="-133">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   </a:t>
            </a:r>
            <a:r>
              <a:rPr lang="en-US" b="0" dirty="0">
                <a:solidFill>
                  <a:schemeClr val="tx2"/>
                </a:solidFill>
                <a:latin typeface="Iosevka" panose="02000509030000000004" pitchFamily="49" charset="0"/>
                <a:ea typeface="Iosevka" panose="02000509030000000004" pitchFamily="49" charset="0"/>
                <a:cs typeface="Iosevka" panose="02000509030000000004" pitchFamily="49" charset="0"/>
              </a:rPr>
              <a:t>// …</a:t>
            </a:r>
          </a:p>
          <a:p>
            <a:pPr algn="l" defTabSz="457200">
              <a:defRPr sz="1900" b="0" spc="-133">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a:t>
            </a:r>
            <a:br>
              <a:rPr lang="en-US" b="0" dirty="0">
                <a:latin typeface="Iosevka" panose="02000509030000000004" pitchFamily="49" charset="0"/>
                <a:ea typeface="Iosevka" panose="02000509030000000004" pitchFamily="49" charset="0"/>
                <a:cs typeface="Iosevka" panose="02000509030000000004" pitchFamily="49" charset="0"/>
              </a:rPr>
            </a:br>
            <a:endParaRPr lang="en-US" b="0" dirty="0">
              <a:latin typeface="Iosevka" panose="02000509030000000004" pitchFamily="49" charset="0"/>
              <a:ea typeface="Iosevka" panose="02000509030000000004" pitchFamily="49" charset="0"/>
              <a:cs typeface="Iosevka" panose="02000509030000000004" pitchFamily="49" charset="0"/>
            </a:endParaRPr>
          </a:p>
          <a:p>
            <a:pPr algn="l" defTabSz="457200">
              <a:defRPr sz="1900" b="0" spc="-133">
                <a:latin typeface="Iosevka Medium"/>
                <a:ea typeface="Iosevka Medium"/>
                <a:cs typeface="Iosevka Medium"/>
                <a:sym typeface="Iosevka Medium"/>
              </a:defRPr>
            </a:pPr>
            <a:r>
              <a:rPr lang="en-US" b="0" dirty="0">
                <a:solidFill>
                  <a:schemeClr val="accent2">
                    <a:hueOff val="167855"/>
                    <a:satOff val="17755"/>
                    <a:lumOff val="-16671"/>
                  </a:schemeClr>
                </a:solidFill>
                <a:latin typeface="Iosevka" panose="02000509030000000004" pitchFamily="49" charset="0"/>
                <a:ea typeface="Iosevka" panose="02000509030000000004" pitchFamily="49" charset="0"/>
                <a:cs typeface="Iosevka" panose="02000509030000000004" pitchFamily="49" charset="0"/>
              </a:rPr>
              <a:t>value</a:t>
            </a:r>
            <a:r>
              <a:rPr lang="en-US" b="0" dirty="0">
                <a:latin typeface="Iosevka" panose="02000509030000000004" pitchFamily="49" charset="0"/>
                <a:ea typeface="Iosevka" panose="02000509030000000004" pitchFamily="49" charset="0"/>
                <a:cs typeface="Iosevka" panose="02000509030000000004" pitchFamily="49" charset="0"/>
              </a:rPr>
              <a:t> uint63_mul(</a:t>
            </a:r>
            <a:r>
              <a:rPr lang="en-US" b="0" dirty="0">
                <a:solidFill>
                  <a:schemeClr val="accent2">
                    <a:hueOff val="167855"/>
                    <a:satOff val="17755"/>
                    <a:lumOff val="-16671"/>
                  </a:schemeClr>
                </a:solidFill>
                <a:latin typeface="Iosevka" panose="02000509030000000004" pitchFamily="49" charset="0"/>
                <a:ea typeface="Iosevka" panose="02000509030000000004" pitchFamily="49" charset="0"/>
                <a:cs typeface="Iosevka" panose="02000509030000000004" pitchFamily="49" charset="0"/>
              </a:rPr>
              <a:t>value</a:t>
            </a:r>
            <a:r>
              <a:rPr lang="en-US" b="0" dirty="0">
                <a:latin typeface="Iosevka" panose="02000509030000000004" pitchFamily="49" charset="0"/>
                <a:ea typeface="Iosevka" panose="02000509030000000004" pitchFamily="49" charset="0"/>
                <a:cs typeface="Iosevka" panose="02000509030000000004" pitchFamily="49" charset="0"/>
              </a:rPr>
              <a:t> n, </a:t>
            </a:r>
            <a:r>
              <a:rPr lang="en-US" b="0" dirty="0">
                <a:solidFill>
                  <a:schemeClr val="accent2">
                    <a:hueOff val="167855"/>
                    <a:satOff val="17755"/>
                    <a:lumOff val="-16671"/>
                  </a:schemeClr>
                </a:solidFill>
                <a:latin typeface="Iosevka" panose="02000509030000000004" pitchFamily="49" charset="0"/>
                <a:ea typeface="Iosevka" panose="02000509030000000004" pitchFamily="49" charset="0"/>
                <a:cs typeface="Iosevka" panose="02000509030000000004" pitchFamily="49" charset="0"/>
              </a:rPr>
              <a:t>value</a:t>
            </a:r>
            <a:r>
              <a:rPr lang="en-US" b="0" dirty="0">
                <a:latin typeface="Iosevka" panose="02000509030000000004" pitchFamily="49" charset="0"/>
                <a:ea typeface="Iosevka" panose="02000509030000000004" pitchFamily="49" charset="0"/>
                <a:cs typeface="Iosevka" panose="02000509030000000004" pitchFamily="49" charset="0"/>
              </a:rPr>
              <a:t> m) {</a:t>
            </a:r>
          </a:p>
          <a:p>
            <a:pPr algn="l" defTabSz="457200">
              <a:defRPr sz="1900" b="0" spc="-133">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   </a:t>
            </a:r>
            <a:r>
              <a:rPr lang="en-US" b="0" dirty="0">
                <a:solidFill>
                  <a:schemeClr val="tx2"/>
                </a:solidFill>
                <a:latin typeface="Iosevka" panose="02000509030000000004" pitchFamily="49" charset="0"/>
                <a:ea typeface="Iosevka" panose="02000509030000000004" pitchFamily="49" charset="0"/>
                <a:cs typeface="Iosevka" panose="02000509030000000004" pitchFamily="49" charset="0"/>
              </a:rPr>
              <a:t>// …</a:t>
            </a:r>
          </a:p>
          <a:p>
            <a:pPr algn="l" defTabSz="457200">
              <a:defRPr sz="1900" b="0" spc="-133">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a:t>
            </a:r>
          </a:p>
        </p:txBody>
      </p:sp>
      <p:sp>
        <p:nvSpPr>
          <p:cNvPr id="18" name="user's Coq code">
            <a:extLst>
              <a:ext uri="{FF2B5EF4-FFF2-40B4-BE49-F238E27FC236}">
                <a16:creationId xmlns:a16="http://schemas.microsoft.com/office/drawing/2014/main" id="{7410476C-9C74-3DC5-519F-CB4FEE1C0434}"/>
              </a:ext>
            </a:extLst>
          </p:cNvPr>
          <p:cNvSpPr txBox="1"/>
          <p:nvPr/>
        </p:nvSpPr>
        <p:spPr>
          <a:xfrm>
            <a:off x="8938108" y="125462"/>
            <a:ext cx="1421864" cy="3642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rPr dirty="0"/>
              <a:t>user's C code</a:t>
            </a:r>
          </a:p>
        </p:txBody>
      </p:sp>
      <p:sp>
        <p:nvSpPr>
          <p:cNvPr id="24" name="TextBox 23">
            <a:extLst>
              <a:ext uri="{FF2B5EF4-FFF2-40B4-BE49-F238E27FC236}">
                <a16:creationId xmlns:a16="http://schemas.microsoft.com/office/drawing/2014/main" id="{D58011CA-4C6B-2D06-3803-98F3422BD4B3}"/>
              </a:ext>
            </a:extLst>
          </p:cNvPr>
          <p:cNvSpPr txBox="1"/>
          <p:nvPr/>
        </p:nvSpPr>
        <p:spPr>
          <a:xfrm>
            <a:off x="7583723" y="8287531"/>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grpSp>
        <p:nvGrpSpPr>
          <p:cNvPr id="25" name="Group">
            <a:extLst>
              <a:ext uri="{FF2B5EF4-FFF2-40B4-BE49-F238E27FC236}">
                <a16:creationId xmlns:a16="http://schemas.microsoft.com/office/drawing/2014/main" id="{D8FFD314-138C-9B00-8306-114022887BA7}"/>
              </a:ext>
            </a:extLst>
          </p:cNvPr>
          <p:cNvGrpSpPr/>
          <p:nvPr/>
        </p:nvGrpSpPr>
        <p:grpSpPr>
          <a:xfrm>
            <a:off x="6511709" y="6013385"/>
            <a:ext cx="6274666" cy="3273917"/>
            <a:chOff x="0" y="0"/>
            <a:chExt cx="6274665" cy="3273916"/>
          </a:xfrm>
        </p:grpSpPr>
        <p:grpSp>
          <p:nvGrpSpPr>
            <p:cNvPr id="26" name="Group">
              <a:extLst>
                <a:ext uri="{FF2B5EF4-FFF2-40B4-BE49-F238E27FC236}">
                  <a16:creationId xmlns:a16="http://schemas.microsoft.com/office/drawing/2014/main" id="{878E14BB-2130-2478-E089-B1DEE05EA6FE}"/>
                </a:ext>
              </a:extLst>
            </p:cNvPr>
            <p:cNvGrpSpPr/>
            <p:nvPr/>
          </p:nvGrpSpPr>
          <p:grpSpPr>
            <a:xfrm>
              <a:off x="0" y="0"/>
              <a:ext cx="6274665" cy="3273916"/>
              <a:chOff x="0" y="0"/>
              <a:chExt cx="6274664" cy="3273915"/>
            </a:xfrm>
          </p:grpSpPr>
          <p:sp>
            <p:nvSpPr>
              <p:cNvPr id="30" name="Rounded Rectangle">
                <a:extLst>
                  <a:ext uri="{FF2B5EF4-FFF2-40B4-BE49-F238E27FC236}">
                    <a16:creationId xmlns:a16="http://schemas.microsoft.com/office/drawing/2014/main" id="{7447C553-9A69-113B-B97A-D4FD8FDBEE92}"/>
                  </a:ext>
                </a:extLst>
              </p:cNvPr>
              <p:cNvSpPr/>
              <p:nvPr/>
            </p:nvSpPr>
            <p:spPr>
              <a:xfrm>
                <a:off x="0" y="25401"/>
                <a:ext cx="6274664" cy="3248514"/>
              </a:xfrm>
              <a:prstGeom prst="roundRect">
                <a:avLst>
                  <a:gd name="adj" fmla="val 2014"/>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nvGrpSpPr>
              <p:cNvPr id="31" name="Group">
                <a:extLst>
                  <a:ext uri="{FF2B5EF4-FFF2-40B4-BE49-F238E27FC236}">
                    <a16:creationId xmlns:a16="http://schemas.microsoft.com/office/drawing/2014/main" id="{CB78EC8C-00CF-B428-5736-73076C22684B}"/>
                  </a:ext>
                </a:extLst>
              </p:cNvPr>
              <p:cNvGrpSpPr/>
              <p:nvPr/>
            </p:nvGrpSpPr>
            <p:grpSpPr>
              <a:xfrm>
                <a:off x="0" y="0"/>
                <a:ext cx="6273889" cy="353170"/>
                <a:chOff x="0" y="0"/>
                <a:chExt cx="6273888" cy="353169"/>
              </a:xfrm>
            </p:grpSpPr>
            <p:sp>
              <p:nvSpPr>
                <p:cNvPr id="32" name="Rounded Rectangle">
                  <a:extLst>
                    <a:ext uri="{FF2B5EF4-FFF2-40B4-BE49-F238E27FC236}">
                      <a16:creationId xmlns:a16="http://schemas.microsoft.com/office/drawing/2014/main" id="{78B93130-F35F-B924-C1AD-2E34176BCD1F}"/>
                    </a:ext>
                  </a:extLst>
                </p:cNvPr>
                <p:cNvSpPr/>
                <p:nvPr/>
              </p:nvSpPr>
              <p:spPr>
                <a:xfrm>
                  <a:off x="0" y="0"/>
                  <a:ext cx="6273853"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3" name="Rectangle">
                  <a:extLst>
                    <a:ext uri="{FF2B5EF4-FFF2-40B4-BE49-F238E27FC236}">
                      <a16:creationId xmlns:a16="http://schemas.microsoft.com/office/drawing/2014/main" id="{AAE9A754-5242-B1DF-E2B5-12D9284ABF41}"/>
                    </a:ext>
                  </a:extLst>
                </p:cNvPr>
                <p:cNvSpPr/>
                <p:nvPr/>
              </p:nvSpPr>
              <p:spPr>
                <a:xfrm>
                  <a:off x="0" y="181846"/>
                  <a:ext cx="6273889"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27" name="Circle">
              <a:extLst>
                <a:ext uri="{FF2B5EF4-FFF2-40B4-BE49-F238E27FC236}">
                  <a16:creationId xmlns:a16="http://schemas.microsoft.com/office/drawing/2014/main" id="{F8230317-FC52-B205-ECB9-C88A86482BE2}"/>
                </a:ext>
              </a:extLst>
            </p:cNvPr>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8" name="Circle">
              <a:extLst>
                <a:ext uri="{FF2B5EF4-FFF2-40B4-BE49-F238E27FC236}">
                  <a16:creationId xmlns:a16="http://schemas.microsoft.com/office/drawing/2014/main" id="{4E687D14-FF1D-A0D5-D1BE-6506F65F8453}"/>
                </a:ext>
              </a:extLst>
            </p:cNvPr>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9" name="Circle">
              <a:extLst>
                <a:ext uri="{FF2B5EF4-FFF2-40B4-BE49-F238E27FC236}">
                  <a16:creationId xmlns:a16="http://schemas.microsoft.com/office/drawing/2014/main" id="{F1E2107F-D68A-5FC5-4E82-5387428E0B40}"/>
                </a:ext>
              </a:extLst>
            </p:cNvPr>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34" name="Module Type UInt63.…">
            <a:extLst>
              <a:ext uri="{FF2B5EF4-FFF2-40B4-BE49-F238E27FC236}">
                <a16:creationId xmlns:a16="http://schemas.microsoft.com/office/drawing/2014/main" id="{F1747332-5580-6983-627F-5F0E261440E8}"/>
              </a:ext>
            </a:extLst>
          </p:cNvPr>
          <p:cNvSpPr txBox="1"/>
          <p:nvPr/>
        </p:nvSpPr>
        <p:spPr>
          <a:xfrm>
            <a:off x="6587215" y="6459293"/>
            <a:ext cx="6120452" cy="24416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defTabSz="457200">
              <a:defRPr sz="1900" b="0" spc="-133">
                <a:solidFill>
                  <a:srgbClr val="0000FF"/>
                </a:solidFill>
                <a:latin typeface="Iosevka"/>
                <a:ea typeface="Iosevka"/>
                <a:cs typeface="Iosevka"/>
                <a:sym typeface="Iosevka"/>
              </a:defRPr>
            </a:pPr>
            <a:r>
              <a:rPr lang="en-US" dirty="0">
                <a:solidFill>
                  <a:schemeClr val="accent1">
                    <a:lumOff val="-13575"/>
                  </a:schemeClr>
                </a:solidFill>
              </a:rPr>
              <a:t>Definition</a:t>
            </a:r>
            <a:r>
              <a:rPr lang="en-US" dirty="0">
                <a:solidFill>
                  <a:srgbClr val="000000"/>
                </a:solidFill>
              </a:rPr>
              <a:t> </a:t>
            </a:r>
            <a:r>
              <a:rPr lang="en-US" dirty="0" err="1">
                <a:solidFill>
                  <a:srgbClr val="000000"/>
                </a:solidFill>
              </a:rPr>
              <a:t>dot_product</a:t>
            </a:r>
            <a:endParaRPr lang="en-US" dirty="0"/>
          </a:p>
          <a:p>
            <a:pPr algn="l" defTabSz="457200">
              <a:defRPr sz="1900" b="0" spc="-133">
                <a:solidFill>
                  <a:srgbClr val="0000FF"/>
                </a:solidFill>
                <a:latin typeface="Iosevka"/>
                <a:ea typeface="Iosevka"/>
                <a:cs typeface="Iosevka"/>
                <a:sym typeface="Iosevka"/>
              </a:defRPr>
            </a:pPr>
            <a:r>
              <a:rPr lang="en-US" dirty="0">
                <a:solidFill>
                  <a:srgbClr val="000000"/>
                </a:solidFill>
              </a:rPr>
              <a:t>           (</a:t>
            </a:r>
            <a:r>
              <a:rPr lang="en-US" dirty="0" err="1">
                <a:solidFill>
                  <a:srgbClr val="000000"/>
                </a:solidFill>
              </a:rPr>
              <a:t>xs</a:t>
            </a:r>
            <a:r>
              <a:rPr lang="en-US" dirty="0">
                <a:solidFill>
                  <a:srgbClr val="000000"/>
                </a:solidFill>
              </a:rPr>
              <a:t> </a:t>
            </a:r>
            <a:r>
              <a:rPr lang="en-US" dirty="0" err="1">
                <a:solidFill>
                  <a:srgbClr val="000000"/>
                </a:solidFill>
              </a:rPr>
              <a:t>ys</a:t>
            </a:r>
            <a:r>
              <a:rPr lang="en-US" dirty="0">
                <a:solidFill>
                  <a:srgbClr val="000000"/>
                </a:solidFill>
              </a:rPr>
              <a:t> : list C.uint63) : C.uint63 :=</a:t>
            </a:r>
            <a:br>
              <a:rPr lang="en-US" dirty="0">
                <a:solidFill>
                  <a:srgbClr val="000000"/>
                </a:solidFill>
              </a:rPr>
            </a:br>
            <a:r>
              <a:rPr lang="en-US" dirty="0">
                <a:solidFill>
                  <a:srgbClr val="000000"/>
                </a:solidFill>
              </a:rPr>
              <a:t>  </a:t>
            </a:r>
            <a:r>
              <a:rPr lang="en-US" dirty="0" err="1">
                <a:solidFill>
                  <a:srgbClr val="000000"/>
                </a:solidFill>
              </a:rPr>
              <a:t>List.fold_right</a:t>
            </a:r>
            <a:r>
              <a:rPr lang="en-US" dirty="0">
                <a:solidFill>
                  <a:srgbClr val="000000"/>
                </a:solidFill>
              </a:rPr>
              <a:t> </a:t>
            </a:r>
            <a:r>
              <a:rPr lang="en-US" dirty="0" err="1">
                <a:solidFill>
                  <a:srgbClr val="000000"/>
                </a:solidFill>
              </a:rPr>
              <a:t>C.add</a:t>
            </a:r>
            <a:endParaRPr lang="en-US" dirty="0">
              <a:solidFill>
                <a:srgbClr val="0000FF"/>
              </a:solidFill>
            </a:endParaRPr>
          </a:p>
          <a:p>
            <a:pPr algn="l" defTabSz="457200">
              <a:defRPr sz="1900" b="0" spc="-133">
                <a:solidFill>
                  <a:srgbClr val="0000FF"/>
                </a:solidFill>
                <a:latin typeface="Iosevka"/>
                <a:ea typeface="Iosevka"/>
                <a:cs typeface="Iosevka"/>
                <a:sym typeface="Iosevka"/>
              </a:defRPr>
            </a:pPr>
            <a:r>
              <a:rPr lang="en-US" dirty="0">
                <a:solidFill>
                  <a:srgbClr val="0000FF"/>
                </a:solidFill>
              </a:rPr>
              <a:t>                 </a:t>
            </a:r>
            <a:r>
              <a:rPr lang="en-US" dirty="0">
                <a:solidFill>
                  <a:srgbClr val="000000"/>
                </a:solidFill>
              </a:rPr>
              <a:t>(</a:t>
            </a:r>
            <a:r>
              <a:rPr lang="en-US" dirty="0" err="1">
                <a:solidFill>
                  <a:srgbClr val="000000"/>
                </a:solidFill>
              </a:rPr>
              <a:t>C.from_nat</a:t>
            </a:r>
            <a:r>
              <a:rPr lang="en-US" dirty="0">
                <a:solidFill>
                  <a:srgbClr val="000000"/>
                </a:solidFill>
              </a:rPr>
              <a:t> 0)</a:t>
            </a:r>
          </a:p>
          <a:p>
            <a:pPr algn="l" defTabSz="457200">
              <a:defRPr sz="1900" b="0" spc="-133">
                <a:solidFill>
                  <a:srgbClr val="0000FF"/>
                </a:solidFill>
                <a:latin typeface="Iosevka"/>
                <a:ea typeface="Iosevka"/>
                <a:cs typeface="Iosevka"/>
                <a:sym typeface="Iosevka"/>
              </a:defRPr>
            </a:pPr>
            <a:r>
              <a:rPr lang="en-US" dirty="0"/>
              <a:t>                 </a:t>
            </a:r>
            <a:r>
              <a:rPr lang="en-US" dirty="0">
                <a:solidFill>
                  <a:srgbClr val="000000"/>
                </a:solidFill>
              </a:rPr>
              <a:t>(</a:t>
            </a:r>
            <a:r>
              <a:rPr lang="en-US" dirty="0" err="1">
                <a:solidFill>
                  <a:srgbClr val="000000"/>
                </a:solidFill>
              </a:rPr>
              <a:t>zip_with</a:t>
            </a:r>
            <a:r>
              <a:rPr lang="en-US" dirty="0">
                <a:solidFill>
                  <a:srgbClr val="000000"/>
                </a:solidFill>
              </a:rPr>
              <a:t> </a:t>
            </a:r>
            <a:r>
              <a:rPr lang="en-US" dirty="0" err="1">
                <a:solidFill>
                  <a:srgbClr val="000000"/>
                </a:solidFill>
              </a:rPr>
              <a:t>C.mul</a:t>
            </a:r>
            <a:r>
              <a:rPr lang="en-US" dirty="0">
                <a:solidFill>
                  <a:schemeClr val="tx1"/>
                </a:solidFill>
              </a:rPr>
              <a:t> </a:t>
            </a:r>
            <a:r>
              <a:rPr lang="en-US" dirty="0" err="1">
                <a:solidFill>
                  <a:schemeClr val="tx1"/>
                </a:solidFill>
              </a:rPr>
              <a:t>xs</a:t>
            </a:r>
            <a:r>
              <a:rPr lang="en-US" dirty="0">
                <a:solidFill>
                  <a:schemeClr val="tx1"/>
                </a:solidFill>
              </a:rPr>
              <a:t> </a:t>
            </a:r>
            <a:r>
              <a:rPr lang="en-US" dirty="0" err="1">
                <a:solidFill>
                  <a:schemeClr val="tx1"/>
                </a:solidFill>
              </a:rPr>
              <a:t>ys</a:t>
            </a:r>
            <a:r>
              <a:rPr lang="en-US" dirty="0">
                <a:solidFill>
                  <a:schemeClr val="tx1"/>
                </a:solidFill>
              </a:rPr>
              <a:t>).</a:t>
            </a:r>
          </a:p>
          <a:p>
            <a:pPr algn="l" defTabSz="457200">
              <a:defRPr sz="1900" b="0" spc="-133">
                <a:solidFill>
                  <a:srgbClr val="0000FF"/>
                </a:solidFill>
                <a:latin typeface="Iosevka"/>
                <a:ea typeface="Iosevka"/>
                <a:cs typeface="Iosevka"/>
                <a:sym typeface="Iosevka"/>
              </a:defRPr>
            </a:pPr>
            <a:endParaRPr lang="en-US" dirty="0"/>
          </a:p>
          <a:p>
            <a:pPr algn="l" defTabSz="457200">
              <a:defRPr sz="1900" b="0" spc="-133">
                <a:latin typeface="Iosevka"/>
                <a:ea typeface="Iosevka"/>
                <a:cs typeface="Iosevka"/>
                <a:sym typeface="Iosevka"/>
              </a:defRPr>
            </a:pPr>
            <a:r>
              <a:rPr lang="en-US" dirty="0" err="1">
                <a:solidFill>
                  <a:schemeClr val="accent1">
                    <a:lumOff val="-13575"/>
                  </a:schemeClr>
                </a:solidFill>
              </a:rPr>
              <a:t>CertiCoq</a:t>
            </a:r>
            <a:r>
              <a:rPr lang="en-US" dirty="0">
                <a:solidFill>
                  <a:schemeClr val="accent1">
                    <a:lumOff val="-13575"/>
                  </a:schemeClr>
                </a:solidFill>
              </a:rPr>
              <a:t> Compile</a:t>
            </a:r>
            <a:r>
              <a:rPr lang="en-US" dirty="0"/>
              <a:t> </a:t>
            </a:r>
            <a:r>
              <a:rPr lang="en-US" dirty="0" err="1"/>
              <a:t>dot_product</a:t>
            </a:r>
            <a:r>
              <a:rPr lang="en-US" dirty="0"/>
              <a:t>.</a:t>
            </a:r>
          </a:p>
          <a:p>
            <a:pPr algn="l" defTabSz="457200">
              <a:defRPr sz="1900" b="0" spc="-133">
                <a:latin typeface="Iosevka"/>
                <a:ea typeface="Iosevka"/>
                <a:cs typeface="Iosevka"/>
                <a:sym typeface="Iosevka"/>
              </a:defRPr>
            </a:pPr>
            <a:r>
              <a:rPr lang="en-US" dirty="0" err="1">
                <a:solidFill>
                  <a:schemeClr val="accent1">
                    <a:lumOff val="-13575"/>
                  </a:schemeClr>
                </a:solidFill>
              </a:rPr>
              <a:t>CertiCoq</a:t>
            </a:r>
            <a:r>
              <a:rPr lang="en-US" dirty="0">
                <a:solidFill>
                  <a:schemeClr val="accent1">
                    <a:lumOff val="-13575"/>
                  </a:schemeClr>
                </a:solidFill>
              </a:rPr>
              <a:t> Generate Glue</a:t>
            </a:r>
            <a:r>
              <a:rPr lang="en-US" dirty="0"/>
              <a:t> [ </a:t>
            </a:r>
            <a:r>
              <a:rPr lang="en-US" dirty="0" err="1"/>
              <a:t>nat</a:t>
            </a:r>
            <a:r>
              <a:rPr lang="en-US" dirty="0"/>
              <a:t>, list ].</a:t>
            </a:r>
          </a:p>
        </p:txBody>
      </p:sp>
      <p:sp>
        <p:nvSpPr>
          <p:cNvPr id="35" name="user's Coq code">
            <a:extLst>
              <a:ext uri="{FF2B5EF4-FFF2-40B4-BE49-F238E27FC236}">
                <a16:creationId xmlns:a16="http://schemas.microsoft.com/office/drawing/2014/main" id="{94D02BD9-3812-F224-CAEC-6B3658BC43FB}"/>
              </a:ext>
            </a:extLst>
          </p:cNvPr>
          <p:cNvSpPr txBox="1"/>
          <p:nvPr/>
        </p:nvSpPr>
        <p:spPr>
          <a:xfrm>
            <a:off x="8196729" y="5995191"/>
            <a:ext cx="2904641" cy="3642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rPr lang="en-US" dirty="0"/>
              <a:t>Coq client of foreign functions</a:t>
            </a:r>
            <a:endParaRPr dirty="0"/>
          </a:p>
        </p:txBody>
      </p:sp>
      <p:sp>
        <p:nvSpPr>
          <p:cNvPr id="37" name="Module C : UInt63.…">
            <a:extLst>
              <a:ext uri="{FF2B5EF4-FFF2-40B4-BE49-F238E27FC236}">
                <a16:creationId xmlns:a16="http://schemas.microsoft.com/office/drawing/2014/main" id="{EBAFEFD0-75D9-B271-8CD8-25B04F83C934}"/>
              </a:ext>
            </a:extLst>
          </p:cNvPr>
          <p:cNvSpPr txBox="1"/>
          <p:nvPr/>
        </p:nvSpPr>
        <p:spPr>
          <a:xfrm>
            <a:off x="224460" y="4902199"/>
            <a:ext cx="6120452" cy="19142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defTabSz="457200">
              <a:defRPr sz="1900" b="0" spc="-133">
                <a:latin typeface="Iosevka"/>
                <a:ea typeface="Iosevka"/>
                <a:cs typeface="Iosevka"/>
                <a:sym typeface="Iosevka"/>
              </a:defRPr>
            </a:pPr>
            <a:r>
              <a:rPr lang="en-US" dirty="0" err="1">
                <a:solidFill>
                  <a:srgbClr val="0070C0"/>
                </a:solidFill>
              </a:rPr>
              <a:t>CertiCoq</a:t>
            </a:r>
            <a:r>
              <a:rPr lang="en-US" dirty="0">
                <a:solidFill>
                  <a:srgbClr val="0070C0"/>
                </a:solidFill>
              </a:rPr>
              <a:t> Register</a:t>
            </a:r>
            <a:br>
              <a:rPr lang="en-US" dirty="0">
                <a:solidFill>
                  <a:srgbClr val="0070C0"/>
                </a:solidFill>
              </a:rPr>
            </a:br>
            <a:r>
              <a:rPr lang="en-US" dirty="0">
                <a:solidFill>
                  <a:srgbClr val="0070C0"/>
                </a:solidFill>
              </a:rPr>
              <a:t>  </a:t>
            </a:r>
            <a:r>
              <a:rPr lang="en-US" dirty="0"/>
              <a:t>[ </a:t>
            </a:r>
            <a:r>
              <a:rPr lang="en-US" dirty="0" err="1"/>
              <a:t>C.from_nat</a:t>
            </a:r>
            <a:r>
              <a:rPr lang="en-US" dirty="0"/>
              <a:t> =&gt; "uint63_from_nat"</a:t>
            </a:r>
          </a:p>
          <a:p>
            <a:pPr algn="l" defTabSz="457200">
              <a:defRPr sz="1900" b="0" spc="-133">
                <a:latin typeface="Iosevka"/>
                <a:ea typeface="Iosevka"/>
                <a:cs typeface="Iosevka"/>
                <a:sym typeface="Iosevka"/>
              </a:defRPr>
            </a:pPr>
            <a:r>
              <a:rPr lang="en-US" dirty="0"/>
              <a:t>  , </a:t>
            </a:r>
            <a:r>
              <a:rPr lang="en-US" dirty="0" err="1"/>
              <a:t>C.to_nat</a:t>
            </a:r>
            <a:r>
              <a:rPr lang="en-US" dirty="0"/>
              <a:t> =&gt; "uint63_to_nat" </a:t>
            </a:r>
            <a:r>
              <a:rPr lang="en-US" dirty="0">
                <a:solidFill>
                  <a:srgbClr val="0070C0"/>
                </a:solidFill>
              </a:rPr>
              <a:t>with </a:t>
            </a:r>
            <a:r>
              <a:rPr lang="en-US" dirty="0" err="1">
                <a:solidFill>
                  <a:srgbClr val="0070C0"/>
                </a:solidFill>
              </a:rPr>
              <a:t>tinfo</a:t>
            </a:r>
            <a:endParaRPr lang="en-US" dirty="0"/>
          </a:p>
          <a:p>
            <a:pPr algn="l" defTabSz="457200">
              <a:defRPr sz="1900" b="0" spc="-133">
                <a:latin typeface="Iosevka"/>
                <a:ea typeface="Iosevka"/>
                <a:cs typeface="Iosevka"/>
                <a:sym typeface="Iosevka"/>
              </a:defRPr>
            </a:pPr>
            <a:r>
              <a:rPr lang="en-US" dirty="0"/>
              <a:t>  , </a:t>
            </a:r>
            <a:r>
              <a:rPr lang="en-US" dirty="0" err="1"/>
              <a:t>C.add</a:t>
            </a:r>
            <a:r>
              <a:rPr lang="en-US" dirty="0"/>
              <a:t> =&gt; "uint63_add"</a:t>
            </a:r>
          </a:p>
          <a:p>
            <a:pPr algn="l" defTabSz="457200">
              <a:defRPr sz="1900" b="0" spc="-133">
                <a:latin typeface="Iosevka"/>
                <a:ea typeface="Iosevka"/>
                <a:cs typeface="Iosevka"/>
                <a:sym typeface="Iosevka"/>
              </a:defRPr>
            </a:pPr>
            <a:r>
              <a:rPr lang="en-US" dirty="0"/>
              <a:t>  , </a:t>
            </a:r>
            <a:r>
              <a:rPr lang="en-US" dirty="0" err="1"/>
              <a:t>C.mul</a:t>
            </a:r>
            <a:r>
              <a:rPr lang="en-US" dirty="0"/>
              <a:t> =&gt; "uint63_mul"</a:t>
            </a:r>
          </a:p>
          <a:p>
            <a:pPr algn="l" defTabSz="457200">
              <a:defRPr sz="1900" b="0" spc="-133">
                <a:latin typeface="Iosevka"/>
                <a:ea typeface="Iosevka"/>
                <a:cs typeface="Iosevka"/>
                <a:sym typeface="Iosevka"/>
              </a:defRPr>
            </a:pPr>
            <a:r>
              <a:rPr lang="en-US" dirty="0"/>
              <a:t>  ] </a:t>
            </a:r>
            <a:r>
              <a:rPr lang="en-US" dirty="0">
                <a:solidFill>
                  <a:srgbClr val="0070C0"/>
                </a:solidFill>
              </a:rPr>
              <a:t>Include</a:t>
            </a:r>
            <a:r>
              <a:rPr lang="en-US" dirty="0"/>
              <a:t> [ "</a:t>
            </a:r>
            <a:r>
              <a:rPr lang="en-US" dirty="0" err="1"/>
              <a:t>prims.h</a:t>
            </a:r>
            <a:r>
              <a:rPr lang="en-US" dirty="0"/>
              <a:t>" ].</a:t>
            </a:r>
          </a:p>
        </p:txBody>
      </p:sp>
      <p:grpSp>
        <p:nvGrpSpPr>
          <p:cNvPr id="6" name="Group 5">
            <a:extLst>
              <a:ext uri="{FF2B5EF4-FFF2-40B4-BE49-F238E27FC236}">
                <a16:creationId xmlns:a16="http://schemas.microsoft.com/office/drawing/2014/main" id="{713E083B-9689-442E-3864-60B9A912F683}"/>
              </a:ext>
            </a:extLst>
          </p:cNvPr>
          <p:cNvGrpSpPr/>
          <p:nvPr/>
        </p:nvGrpSpPr>
        <p:grpSpPr>
          <a:xfrm>
            <a:off x="451145" y="1714699"/>
            <a:ext cx="10998174" cy="4139597"/>
            <a:chOff x="417457" y="908266"/>
            <a:chExt cx="10998174" cy="4139597"/>
          </a:xfrm>
        </p:grpSpPr>
        <p:sp>
          <p:nvSpPr>
            <p:cNvPr id="7" name="Rounded Rectangle 6">
              <a:extLst>
                <a:ext uri="{FF2B5EF4-FFF2-40B4-BE49-F238E27FC236}">
                  <a16:creationId xmlns:a16="http://schemas.microsoft.com/office/drawing/2014/main" id="{66AFABCA-0936-D58C-8E3B-B3B2C0F3DA12}"/>
                </a:ext>
              </a:extLst>
            </p:cNvPr>
            <p:cNvSpPr/>
            <p:nvPr/>
          </p:nvSpPr>
          <p:spPr>
            <a:xfrm>
              <a:off x="609350" y="4690136"/>
              <a:ext cx="4090071" cy="357727"/>
            </a:xfrm>
            <a:prstGeom prst="roundRect">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8" name="Rounded Rectangle 7">
              <a:extLst>
                <a:ext uri="{FF2B5EF4-FFF2-40B4-BE49-F238E27FC236}">
                  <a16:creationId xmlns:a16="http://schemas.microsoft.com/office/drawing/2014/main" id="{D71EE274-0D2A-A13A-051E-FAC2693B2C99}"/>
                </a:ext>
              </a:extLst>
            </p:cNvPr>
            <p:cNvSpPr/>
            <p:nvPr/>
          </p:nvSpPr>
          <p:spPr>
            <a:xfrm>
              <a:off x="6537909" y="908266"/>
              <a:ext cx="4877722" cy="1359746"/>
            </a:xfrm>
            <a:prstGeom prst="roundRect">
              <a:avLst>
                <a:gd name="adj" fmla="val 6279"/>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9" name="Rounded Rectangle 8">
              <a:extLst>
                <a:ext uri="{FF2B5EF4-FFF2-40B4-BE49-F238E27FC236}">
                  <a16:creationId xmlns:a16="http://schemas.microsoft.com/office/drawing/2014/main" id="{9614A6E0-914E-E24B-B320-566E87A819A4}"/>
                </a:ext>
              </a:extLst>
            </p:cNvPr>
            <p:cNvSpPr/>
            <p:nvPr/>
          </p:nvSpPr>
          <p:spPr>
            <a:xfrm>
              <a:off x="417457" y="2822498"/>
              <a:ext cx="3106614" cy="310700"/>
            </a:xfrm>
            <a:prstGeom prst="roundRect">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grpSp>
    </p:spTree>
    <p:extLst>
      <p:ext uri="{BB962C8B-B14F-4D97-AF65-F5344CB8AC3E}">
        <p14:creationId xmlns:p14="http://schemas.microsoft.com/office/powerpoint/2010/main" val="237722087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22387</TotalTime>
  <Words>6689</Words>
  <Application>Microsoft Macintosh PowerPoint</Application>
  <PresentationFormat>Custom</PresentationFormat>
  <Paragraphs>532</Paragraphs>
  <Slides>24</Slides>
  <Notes>24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Arial</vt:lpstr>
      <vt:lpstr>Avenir Light</vt:lpstr>
      <vt:lpstr>EBGaramond-Regular-Identity-H</vt:lpstr>
      <vt:lpstr>Helvetica Light</vt:lpstr>
      <vt:lpstr>Helvetica Neue</vt:lpstr>
      <vt:lpstr>Helvetica Neue Light</vt:lpstr>
      <vt:lpstr>Helvetica Neue Medium</vt:lpstr>
      <vt:lpstr>Helvetica Neue Thin</vt:lpstr>
      <vt:lpstr>Iosevka</vt:lpstr>
      <vt:lpstr>Iosevka Semibold</vt:lpstr>
      <vt:lpstr>White</vt:lpstr>
      <vt:lpstr>A Verified Foreign Function Interface between Coq and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monolithic vs. distilled generation</vt:lpstr>
      <vt:lpstr>monolithic vs. distilled generation</vt:lpstr>
      <vt:lpstr>PowerPoint Presentation</vt:lpstr>
      <vt:lpstr>What do reified descriptions buy 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Comparison with other verified compilers / FFIs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Joomy Korkut</cp:lastModifiedBy>
  <cp:revision>1057</cp:revision>
  <cp:lastPrinted>2025-01-23T13:27:11Z</cp:lastPrinted>
  <dcterms:modified xsi:type="dcterms:W3CDTF">2025-01-23T13:27:39Z</dcterms:modified>
</cp:coreProperties>
</file>