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58" r:id="rId4"/>
    <p:sldId id="288" r:id="rId5"/>
    <p:sldId id="310" r:id="rId6"/>
    <p:sldId id="311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3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3:58:08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19355,'0'-4'0,"0"1"0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5:23:57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1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1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0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3/6/22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3/6/22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5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3/6/22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8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4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CA24D-FC40-4AFF-AC4E-8D4CC5BDD404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AD9ADF-A32B-4C55-A1BA-03D46C381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DB6E4C-06FA-4F22-98E1-C4F75730FBB0}"/>
              </a:ext>
            </a:extLst>
          </p:cNvPr>
          <p:cNvSpPr/>
          <p:nvPr/>
        </p:nvSpPr>
        <p:spPr>
          <a:xfrm>
            <a:off x="251717" y="-266904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2CC21C-1FC6-4F89-8EE0-A3CBBA26601D}"/>
              </a:ext>
            </a:extLst>
          </p:cNvPr>
          <p:cNvSpPr txBox="1"/>
          <p:nvPr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2A236-0264-44A9-8C11-534B8136D5C9}"/>
              </a:ext>
            </a:extLst>
          </p:cNvPr>
          <p:cNvSpPr txBox="1"/>
          <p:nvPr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EB447-AFC4-4DA6-89C7-AB730543F6F2}"/>
              </a:ext>
            </a:extLst>
          </p:cNvPr>
          <p:cNvSpPr txBox="1"/>
          <p:nvPr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C957E-02F6-4058-B3A4-F3AE0602FD63}"/>
              </a:ext>
            </a:extLst>
          </p:cNvPr>
          <p:cNvSpPr txBox="1"/>
          <p:nvPr/>
        </p:nvSpPr>
        <p:spPr>
          <a:xfrm>
            <a:off x="1475729" y="2292554"/>
            <a:ext cx="716895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2. The Building Blocks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31883E-6D39-4180-A2E7-94947F240030}"/>
              </a:ext>
            </a:extLst>
          </p:cNvPr>
          <p:cNvSpPr txBox="1"/>
          <p:nvPr/>
        </p:nvSpPr>
        <p:spPr>
          <a:xfrm>
            <a:off x="1475729" y="5206966"/>
            <a:ext cx="20279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Joo</a:t>
            </a:r>
            <a:r>
              <a:rPr lang="en-US" sz="13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13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C7F499-B17D-44AA-961D-5E06C0E464C1}"/>
              </a:ext>
            </a:extLst>
          </p:cNvPr>
          <p:cNvSpPr txBox="1"/>
          <p:nvPr/>
        </p:nvSpPr>
        <p:spPr>
          <a:xfrm>
            <a:off x="1475729" y="4801747"/>
            <a:ext cx="1487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 6</a:t>
            </a:r>
            <a:r>
              <a:rPr lang="en-US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20290" y="944169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58427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2.1 The Standard Template Library(STL)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20290" y="6214711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E21CCC2-19AA-DA41-B29B-DEB4D75D35AC}"/>
              </a:ext>
            </a:extLst>
          </p:cNvPr>
          <p:cNvSpPr txBox="1"/>
          <p:nvPr/>
        </p:nvSpPr>
        <p:spPr>
          <a:xfrm>
            <a:off x="420289" y="1119883"/>
            <a:ext cx="82295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Askan Light" panose="02000503060000020004" pitchFamily="2" charset="0"/>
              </a:rPr>
              <a:t>The purpose of this section is to introduce some of the features of the STL widely used in the code covered in the subsequent chapter.</a:t>
            </a:r>
          </a:p>
          <a:p>
            <a:endParaRPr kumimoji="1" lang="en-US" altLang="ko-Kore-KR" dirty="0">
              <a:latin typeface="Askan Light" panose="02000503060000020004" pitchFamily="2" charset="0"/>
            </a:endParaRPr>
          </a:p>
          <a:p>
            <a:r>
              <a:rPr kumimoji="1" lang="en-US" altLang="ko-Kore-KR" b="1" dirty="0">
                <a:latin typeface="Askan Light" panose="02000503060000020004" pitchFamily="2" charset="0"/>
              </a:rPr>
              <a:t>2.1.1 Mathematical functions</a:t>
            </a:r>
          </a:p>
          <a:p>
            <a:r>
              <a:rPr kumimoji="1" lang="en-US" altLang="ko-Kore-KR" dirty="0">
                <a:latin typeface="Askan Light" panose="02000503060000020004" pitchFamily="2" charset="0"/>
              </a:rPr>
              <a:t>Header : &lt;</a:t>
            </a:r>
            <a:r>
              <a:rPr kumimoji="1" lang="en-US" altLang="ko-Kore-KR" dirty="0" err="1">
                <a:latin typeface="Askan Light" panose="02000503060000020004" pitchFamily="2" charset="0"/>
              </a:rPr>
              <a:t>cmath</a:t>
            </a:r>
            <a:r>
              <a:rPr kumimoji="1" lang="en-US" altLang="ko-Kore-KR" dirty="0">
                <a:latin typeface="Askan Light" panose="02000503060000020004" pitchFamily="2" charset="0"/>
              </a:rPr>
              <a:t>&gt; (Standard mathematical functions)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Askan Light" panose="02000503060000020004" pitchFamily="2" charset="0"/>
              </a:rPr>
              <a:t>sqrt()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Askan Light" panose="02000503060000020004" pitchFamily="2" charset="0"/>
              </a:rPr>
              <a:t>exp()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Askan Light" panose="02000503060000020004" pitchFamily="2" charset="0"/>
              </a:rPr>
              <a:t>log()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Askan Light" panose="02000503060000020004" pitchFamily="2" charset="0"/>
              </a:rPr>
              <a:t>pow()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latin typeface="Askan Light" panose="02000503060000020004" pitchFamily="2" charset="0"/>
            </a:endParaRPr>
          </a:p>
          <a:p>
            <a:r>
              <a:rPr kumimoji="1" lang="en-US" altLang="ko-Kore-KR" b="1" dirty="0">
                <a:latin typeface="Askan Light" panose="02000503060000020004" pitchFamily="2" charset="0"/>
              </a:rPr>
              <a:t>2.1.2 Complex numbers</a:t>
            </a:r>
          </a:p>
          <a:p>
            <a:r>
              <a:rPr kumimoji="1" lang="en-US" altLang="ko-Kore-KR" dirty="0">
                <a:latin typeface="Askan Light" panose="02000503060000020004" pitchFamily="2" charset="0"/>
              </a:rPr>
              <a:t>Header : &lt;complex&gt;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Askan Light" panose="02000503060000020004" pitchFamily="2" charset="0"/>
              </a:rPr>
              <a:t>real()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>
                <a:latin typeface="Askan Light" panose="02000503060000020004" pitchFamily="2" charset="0"/>
              </a:rPr>
              <a:t>imag</a:t>
            </a:r>
            <a:r>
              <a:rPr kumimoji="1" lang="en-US" altLang="ko-Kore-KR" dirty="0">
                <a:latin typeface="Askan Light" panose="02000503060000020004" pitchFamily="2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Askan Light" panose="02000503060000020004" pitchFamily="2" charset="0"/>
              </a:rPr>
              <a:t>Includes sqrt() , exp() etc.		</a:t>
            </a:r>
          </a:p>
          <a:p>
            <a:r>
              <a:rPr kumimoji="1" lang="en-US" altLang="ko-Kore-KR" b="1" dirty="0">
                <a:latin typeface="Askan Light" panose="02000503060000020004" pitchFamily="2" charset="0"/>
              </a:rPr>
              <a:t>2.1.2 Strings</a:t>
            </a:r>
          </a:p>
          <a:p>
            <a:r>
              <a:rPr kumimoji="1" lang="en-US" altLang="ko-Kore-KR" dirty="0">
                <a:latin typeface="Askan Light" panose="02000503060000020004" pitchFamily="2" charset="0"/>
              </a:rPr>
              <a:t>Header: &lt;string&gt;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>
                <a:latin typeface="Askan Light" panose="02000503060000020004" pitchFamily="2" charset="0"/>
              </a:rPr>
              <a:t>atoi</a:t>
            </a:r>
            <a:r>
              <a:rPr kumimoji="1" lang="en-US" altLang="ko-Kore-KR" dirty="0">
                <a:latin typeface="Askan Light" panose="02000503060000020004" pitchFamily="2" charset="0"/>
              </a:rPr>
              <a:t>() : change char to int </a:t>
            </a:r>
          </a:p>
        </p:txBody>
      </p:sp>
    </p:spTree>
    <p:extLst>
      <p:ext uri="{BB962C8B-B14F-4D97-AF65-F5344CB8AC3E}">
        <p14:creationId xmlns:p14="http://schemas.microsoft.com/office/powerpoint/2010/main" val="226006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0" y="429697"/>
            <a:ext cx="6017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2.1 The Standard Template Library(STL)</a:t>
            </a:r>
          </a:p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B87343B-769D-AC47-99AE-E9DCBEC308BB}"/>
              </a:ext>
            </a:extLst>
          </p:cNvPr>
          <p:cNvSpPr txBox="1"/>
          <p:nvPr/>
        </p:nvSpPr>
        <p:spPr>
          <a:xfrm>
            <a:off x="534256" y="1137583"/>
            <a:ext cx="81525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latin typeface="Askan Light" panose="02000503060000020004" pitchFamily="2" charset="0"/>
              </a:rPr>
              <a:t>2.1.4 Containers and iterators</a:t>
            </a:r>
          </a:p>
          <a:p>
            <a:endParaRPr kumimoji="1" lang="en-US" altLang="ko-Kore-KR" b="1" dirty="0">
              <a:latin typeface="Askan Light" panose="02000503060000020004" pitchFamily="2" charset="0"/>
            </a:endParaRPr>
          </a:p>
          <a:p>
            <a:r>
              <a:rPr kumimoji="1" lang="en-US" altLang="ko-Kore-KR" dirty="0">
                <a:latin typeface="Askan Light" panose="02000503060000020004" pitchFamily="2" charset="0"/>
              </a:rPr>
              <a:t>Containers: Store collections of objects.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ore-KR" dirty="0">
                <a:latin typeface="Askan Light" panose="02000503060000020004" pitchFamily="2" charset="0"/>
              </a:rPr>
              <a:t>list (No random access)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ore-KR" dirty="0">
                <a:latin typeface="Askan Light" panose="02000503060000020004" pitchFamily="2" charset="0"/>
              </a:rPr>
              <a:t>Map (Key , value)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ore-KR" dirty="0">
                <a:latin typeface="Askan Light" panose="02000503060000020004" pitchFamily="2" charset="0"/>
              </a:rPr>
              <a:t>vector (All)</a:t>
            </a:r>
          </a:p>
          <a:p>
            <a:pPr marL="800100" lvl="1" indent="-342900">
              <a:buFont typeface="+mj-lt"/>
              <a:buAutoNum type="arabicPeriod"/>
            </a:pPr>
            <a:endParaRPr kumimoji="1" lang="en-US" altLang="ko-Kore-KR" dirty="0">
              <a:latin typeface="Askan Light" panose="02000503060000020004" pitchFamily="2" charset="0"/>
            </a:endParaRPr>
          </a:p>
          <a:p>
            <a:r>
              <a:rPr kumimoji="1" lang="en-US" altLang="ko-Kore-KR" dirty="0">
                <a:latin typeface="Askan Light" panose="02000503060000020004" pitchFamily="2" charset="0"/>
              </a:rPr>
              <a:t>Iterators:  Access the elements of a container.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ore-KR" dirty="0">
                <a:latin typeface="Askan Light" panose="02000503060000020004" pitchFamily="2" charset="0"/>
              </a:rPr>
              <a:t>Bidirectional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ore-KR" dirty="0">
                <a:latin typeface="Askan Light" panose="02000503060000020004" pitchFamily="2" charset="0"/>
              </a:rPr>
              <a:t>IO iterator </a:t>
            </a:r>
          </a:p>
          <a:p>
            <a:pPr marL="800100" lvl="1" indent="-342900">
              <a:buFont typeface="+mj-lt"/>
              <a:buAutoNum type="arabicPeriod"/>
            </a:pPr>
            <a:endParaRPr kumimoji="1" lang="en-US" altLang="ko-Kore-KR" dirty="0">
              <a:latin typeface="Askan Light" panose="02000503060000020004" pitchFamily="2" charset="0"/>
            </a:endParaRPr>
          </a:p>
          <a:p>
            <a:r>
              <a:rPr kumimoji="1" lang="en-US" altLang="ko-Kore-KR" b="1" dirty="0">
                <a:latin typeface="Askan Light" panose="02000503060000020004" pitchFamily="2" charset="0"/>
              </a:rPr>
              <a:t>2.1.5 The &lt;algorithm&gt; header</a:t>
            </a:r>
          </a:p>
          <a:p>
            <a:r>
              <a:rPr kumimoji="1" lang="en-US" altLang="ko-Kore-KR" dirty="0">
                <a:latin typeface="Askan Light" panose="02000503060000020004" pitchFamily="2" charset="0"/>
              </a:rPr>
              <a:t>Operate on iterators to find particular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Askan Light" panose="02000503060000020004" pitchFamily="2" charset="0"/>
              </a:rPr>
              <a:t>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Askan Light" panose="02000503060000020004" pitchFamily="2" charset="0"/>
              </a:rPr>
              <a:t>swap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>
                <a:latin typeface="Askan Light" panose="02000503060000020004" pitchFamily="2" charset="0"/>
              </a:rPr>
              <a:t>etc</a:t>
            </a:r>
            <a:r>
              <a:rPr kumimoji="1" lang="en-US" altLang="ko-Kore-KR" dirty="0">
                <a:latin typeface="Askan Light" panose="02000503060000020004" pitchFamily="2" charset="0"/>
              </a:rPr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latin typeface="Askan Light" panose="02000503060000020004" pitchFamily="2" charset="0"/>
            </a:endParaRPr>
          </a:p>
          <a:p>
            <a:endParaRPr kumimoji="1" lang="en-US" altLang="ko-Kore-KR" dirty="0">
              <a:latin typeface="Askan Light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27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67160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2.1 The Standard Template Library(STL)</a:t>
            </a:r>
          </a:p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1" y="1034918"/>
            <a:ext cx="8229600" cy="4247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Askan Light" panose="02000503060000020004" pitchFamily="2" charset="0"/>
              </a:rPr>
              <a:t>2.1.6 Streams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skan Light" panose="02000503060000020004" pitchFamily="2" charset="0"/>
              </a:rPr>
              <a:t>Header: &lt;iostream&gt;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skan Light" panose="02000503060000020004" pitchFamily="2" charset="0"/>
              </a:rPr>
              <a:t>istream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skan Light" panose="02000503060000020004" pitchFamily="2" charset="0"/>
              </a:rPr>
              <a:t>ostream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skan Light" panose="02000503060000020004" pitchFamily="50" charset="0"/>
                <a:cs typeface="Times New Roman" panose="02020603050405020304" pitchFamily="18" charset="0"/>
              </a:rPr>
              <a:t>Header : &lt;</a:t>
            </a:r>
            <a:r>
              <a:rPr lang="en-US" dirty="0" err="1">
                <a:latin typeface="Askan Light" panose="02000503060000020004" pitchFamily="50" charset="0"/>
                <a:cs typeface="Times New Roman" panose="02020603050405020304" pitchFamily="18" charset="0"/>
              </a:rPr>
              <a:t>fstream</a:t>
            </a:r>
            <a:r>
              <a:rPr lang="en-US" dirty="0">
                <a:latin typeface="Askan Light" panose="02000503060000020004" pitchFamily="50" charset="0"/>
                <a:cs typeface="Times New Roman" panose="02020603050405020304" pitchFamily="18" charset="0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skan Light" panose="02000503060000020004" pitchFamily="50" charset="0"/>
                <a:cs typeface="Times New Roman" panose="02020603050405020304" pitchFamily="18" charset="0"/>
              </a:rPr>
              <a:t>ifstream</a:t>
            </a:r>
            <a:endParaRPr lang="en-US" dirty="0"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skan Light" panose="02000503060000020004" pitchFamily="50" charset="0"/>
                <a:cs typeface="Times New Roman" panose="02020603050405020304" pitchFamily="18" charset="0"/>
              </a:rPr>
              <a:t>ofstream</a:t>
            </a:r>
            <a:endParaRPr lang="en-US" dirty="0"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skan Light" panose="02000503060000020004" pitchFamily="50" charset="0"/>
                <a:cs typeface="Times New Roman" panose="02020603050405020304" pitchFamily="18" charset="0"/>
              </a:rPr>
              <a:t>Etc.</a:t>
            </a:r>
          </a:p>
          <a:p>
            <a:endParaRPr lang="en-US" dirty="0"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953163"/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19363"/>
            <a:ext cx="2178497" cy="584942"/>
            <a:chOff x="310288" y="6257573"/>
            <a:chExt cx="2904662" cy="7799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60660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219361" y="6630292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5B92DA63-B38A-CF41-9EDE-9400A13EBC7E}"/>
                  </a:ext>
                </a:extLst>
              </p14:cNvPr>
              <p14:cNvContentPartPr/>
              <p14:nvPr/>
            </p14:nvContentPartPr>
            <p14:xfrm>
              <a:off x="3352449" y="3695181"/>
              <a:ext cx="360" cy="288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5B92DA63-B38A-CF41-9EDE-9400A13EBC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3449" y="3686541"/>
                <a:ext cx="18000" cy="2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833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2.2 The Boost Libraries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1" y="1198620"/>
            <a:ext cx="8229600" cy="5570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Boost project(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www.boost.org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) provides a collection of high quality C++ Libraries.</a:t>
            </a:r>
          </a:p>
          <a:p>
            <a:endParaRPr lang="en-US" sz="2000" b="1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2.2.1 Smart pointers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Unique_ptr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shared_ptr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Week_ptr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2.2.2 Functions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boost.bind.hpp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boost.mem_fun.hpp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Usage: Black/Scholes, implied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volatity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and binomial lattice models.</a:t>
            </a:r>
          </a:p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2.2.3 Probability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Boost.Math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Boost::math::normal norm;</a:t>
            </a:r>
          </a:p>
          <a:p>
            <a:endParaRPr lang="en-US" sz="2000" b="1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479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457200" y="467309"/>
            <a:ext cx="45862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2.3 Numerical arrays.</a:t>
            </a:r>
          </a:p>
          <a:p>
            <a:endParaRPr lang="en-US" altLang="ko-Kore-KR" sz="2000" b="1" dirty="0">
              <a:solidFill>
                <a:schemeClr val="tx1">
                  <a:lumMod val="85000"/>
                  <a:lumOff val="1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1" y="621269"/>
            <a:ext cx="8229600" cy="96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24623" y="6376187"/>
            <a:ext cx="2211074" cy="327853"/>
            <a:chOff x="266852" y="6733332"/>
            <a:chExt cx="2948098" cy="43713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266852" y="6739581"/>
              <a:ext cx="9946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219361" y="6733332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5" y="6770360"/>
              <a:ext cx="370871" cy="369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C7FB219-0C71-4349-9375-71CD1B91B074}"/>
              </a:ext>
            </a:extLst>
          </p:cNvPr>
          <p:cNvSpPr txBox="1"/>
          <p:nvPr/>
        </p:nvSpPr>
        <p:spPr>
          <a:xfrm>
            <a:off x="531019" y="1106081"/>
            <a:ext cx="82296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Askan Light" panose="02000503060000020004" pitchFamily="2" charset="0"/>
              </a:rPr>
              <a:t>Blitz++ is used in this book whenever numerical arrays are required. This library also supplies some of the random number generators used in Chapter 7.</a:t>
            </a:r>
          </a:p>
          <a:p>
            <a:endParaRPr kumimoji="1" lang="en-US" altLang="ko-Kore-KR" dirty="0">
              <a:latin typeface="Askan Light" panose="02000503060000020004" pitchFamily="2" charset="0"/>
            </a:endParaRPr>
          </a:p>
          <a:p>
            <a:r>
              <a:rPr kumimoji="1" lang="en-US" altLang="ko-Kore-KR" dirty="0">
                <a:latin typeface="Askan Light" panose="02000503060000020004" pitchFamily="2" charset="0"/>
              </a:rPr>
              <a:t>“</a:t>
            </a:r>
            <a:r>
              <a:rPr kumimoji="1" lang="en-US" altLang="ko-Kore-KR" dirty="0" err="1">
                <a:latin typeface="Askan Light" panose="02000503060000020004" pitchFamily="2" charset="0"/>
              </a:rPr>
              <a:t>valarray</a:t>
            </a:r>
            <a:r>
              <a:rPr kumimoji="1" lang="en-US" altLang="ko-Kore-KR" dirty="0">
                <a:latin typeface="Askan Light" panose="02000503060000020004" pitchFamily="2" charset="0"/>
              </a:rPr>
              <a:t>&lt;&gt;Template.” (Basic linear algebra)</a:t>
            </a:r>
          </a:p>
          <a:p>
            <a:endParaRPr kumimoji="1" lang="en-US" altLang="ko-Kore-KR" dirty="0">
              <a:latin typeface="Askan Light" panose="02000503060000020004" pitchFamily="2" charset="0"/>
            </a:endParaRPr>
          </a:p>
          <a:p>
            <a:r>
              <a:rPr kumimoji="1" lang="en-US" altLang="ko-Kore-KR" sz="2000" b="1" dirty="0">
                <a:latin typeface="Askan Light" panose="02000503060000020004" pitchFamily="2" charset="0"/>
              </a:rPr>
              <a:t>2.3.1 Manipulation vectors, matrices and higher-dimensional arrays.</a:t>
            </a:r>
          </a:p>
          <a:p>
            <a:endParaRPr kumimoji="1" lang="en-US" altLang="ko-Kore-KR" b="1" dirty="0">
              <a:latin typeface="Askan Light" panose="02000503060000020004" pitchFamily="2" charset="0"/>
            </a:endParaRPr>
          </a:p>
          <a:p>
            <a:endParaRPr kumimoji="1" lang="ko-Kore-KR" altLang="en-US" dirty="0">
              <a:latin typeface="Askan Light" panose="02000503060000020004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0F842E10-B0F5-5540-9D9B-5ED41D14BA88}"/>
                  </a:ext>
                </a:extLst>
              </p14:cNvPr>
              <p14:cNvContentPartPr/>
              <p14:nvPr/>
            </p14:nvContentPartPr>
            <p14:xfrm>
              <a:off x="1693141" y="2400723"/>
              <a:ext cx="360" cy="36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0F842E10-B0F5-5540-9D9B-5ED41D14BA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4501" y="239208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18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84235C-0050-4604-BEC6-1F1B0C88AA51}"/>
              </a:ext>
            </a:extLst>
          </p:cNvPr>
          <p:cNvSpPr txBox="1"/>
          <p:nvPr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8F0DD8-E72D-4A5F-A8A6-4D10698C7D5A}"/>
              </a:ext>
            </a:extLst>
          </p:cNvPr>
          <p:cNvSpPr txBox="1"/>
          <p:nvPr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F4936C-579F-4884-B15E-524F41A65EF1}"/>
              </a:ext>
            </a:extLst>
          </p:cNvPr>
          <p:cNvSpPr txBox="1"/>
          <p:nvPr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F2A00-36CA-4BC9-9855-05B06073ECA4}"/>
              </a:ext>
            </a:extLst>
          </p:cNvPr>
          <p:cNvSpPr txBox="1"/>
          <p:nvPr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64748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22323</TotalTime>
  <Words>386</Words>
  <Application>Microsoft Macintosh PowerPoint</Application>
  <PresentationFormat>화면 슬라이드 쇼(4:3)</PresentationFormat>
  <Paragraphs>102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</vt:lpstr>
      <vt:lpstr>Askan Light</vt:lpstr>
      <vt:lpstr>Calibri</vt:lpstr>
      <vt:lpstr>Calibri Light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고주몽</cp:lastModifiedBy>
  <cp:revision>72</cp:revision>
  <dcterms:created xsi:type="dcterms:W3CDTF">2021-05-31T23:36:21Z</dcterms:created>
  <dcterms:modified xsi:type="dcterms:W3CDTF">2022-03-07T15:24:16Z</dcterms:modified>
</cp:coreProperties>
</file>