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8" r:id="rId9"/>
    <p:sldId id="26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275D8"/>
    <a:srgbClr val="8C564B"/>
    <a:srgbClr val="1772B1"/>
    <a:srgbClr val="56B356"/>
    <a:srgbClr val="FF7700"/>
    <a:srgbClr val="9062BB"/>
    <a:srgbClr val="E272BF"/>
    <a:srgbClr val="D41E1F"/>
    <a:srgbClr val="FB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270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00FC-C171-4FAE-95AE-97A4D0E6A2C4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1C6C4-75BC-455F-8CD3-2422566DF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1C6C4-75BC-455F-8CD3-2422566DF0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3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1C6C4-75BC-455F-8CD3-2422566DF0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7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1C6C4-75BC-455F-8CD3-2422566DF0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6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1C6C4-75BC-455F-8CD3-2422566DF0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4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86178"/>
            <a:ext cx="12192000" cy="6858000"/>
          </a:xfrm>
          <a:prstGeom prst="rect">
            <a:avLst/>
          </a:prstGeom>
          <a:solidFill>
            <a:srgbClr val="027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  <a:solidFill>
            <a:schemeClr val="bg1"/>
          </a:solidFill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직사각형 6"/>
          <p:cNvSpPr/>
          <p:nvPr/>
        </p:nvSpPr>
        <p:spPr>
          <a:xfrm>
            <a:off x="1133947" y="1691278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대학교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Freeform 5"/>
          <p:cNvSpPr/>
          <p:nvPr/>
        </p:nvSpPr>
        <p:spPr>
          <a:xfrm>
            <a:off x="6774543" y="2022022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8C181-8DD1-5FD5-4BF7-E2B426CC6C17}"/>
              </a:ext>
            </a:extLst>
          </p:cNvPr>
          <p:cNvSpPr txBox="1"/>
          <p:nvPr/>
        </p:nvSpPr>
        <p:spPr>
          <a:xfrm>
            <a:off x="1212678" y="359706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8F5FC"/>
                </a:solidFill>
              </a:rPr>
              <a:t>팀명</a:t>
            </a:r>
            <a:r>
              <a:rPr lang="ko-KR" altLang="en-US" dirty="0">
                <a:solidFill>
                  <a:srgbClr val="E8F5FC"/>
                </a:solidFill>
              </a:rPr>
              <a:t> </a:t>
            </a:r>
            <a:r>
              <a:rPr lang="en-US" altLang="ko-KR" dirty="0">
                <a:solidFill>
                  <a:srgbClr val="E8F5FC"/>
                </a:solidFill>
              </a:rPr>
              <a:t>: ______</a:t>
            </a:r>
            <a:endParaRPr lang="ko-KR" altLang="en-US" dirty="0">
              <a:solidFill>
                <a:srgbClr val="E8F5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02C3C-17D6-429B-8033-5F208C4F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49" y="2162212"/>
            <a:ext cx="2184479" cy="16243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BD9CD-E3CE-7617-BD1E-2E6A4AFE4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194" y="2131560"/>
            <a:ext cx="2176476" cy="1668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8202A0-78D3-2086-1B29-987980CF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451" y="5050717"/>
            <a:ext cx="2144470" cy="16603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679B0E-4C8D-D069-436A-6051B636D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14" y="2127660"/>
            <a:ext cx="2188479" cy="16683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0F4371-B883-0640-8096-21A9FC04C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234" y="5050717"/>
            <a:ext cx="2240490" cy="16523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06436C-C40E-7643-3006-4764DCBC0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18" y="5080679"/>
            <a:ext cx="2172475" cy="16683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0BC033-2FF4-DB64-E99D-E0EE31C1AF74}"/>
              </a:ext>
            </a:extLst>
          </p:cNvPr>
          <p:cNvSpPr txBox="1"/>
          <p:nvPr/>
        </p:nvSpPr>
        <p:spPr>
          <a:xfrm>
            <a:off x="406788" y="724333"/>
            <a:ext cx="102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275D8"/>
                </a:solidFill>
              </a:rPr>
              <a:t>창업률</a:t>
            </a:r>
            <a:r>
              <a:rPr lang="ko-KR" altLang="en-US" dirty="0">
                <a:solidFill>
                  <a:srgbClr val="0275D8"/>
                </a:solidFill>
              </a:rPr>
              <a:t>  </a:t>
            </a:r>
            <a:r>
              <a:rPr lang="en-US" altLang="ko-KR" sz="1200" dirty="0">
                <a:solidFill>
                  <a:srgbClr val="0275D8"/>
                </a:solidFill>
              </a:rPr>
              <a:t>2022</a:t>
            </a:r>
            <a:r>
              <a:rPr lang="ko-KR" altLang="en-US" sz="1200" dirty="0">
                <a:solidFill>
                  <a:srgbClr val="0275D8"/>
                </a:solidFill>
              </a:rPr>
              <a:t>년도의 평균 </a:t>
            </a:r>
            <a:r>
              <a:rPr lang="ko-KR" altLang="en-US" sz="1200" dirty="0" err="1">
                <a:solidFill>
                  <a:srgbClr val="0275D8"/>
                </a:solidFill>
              </a:rPr>
              <a:t>창업률인</a:t>
            </a:r>
            <a:r>
              <a:rPr lang="ko-KR" altLang="en-US" sz="1200" dirty="0">
                <a:solidFill>
                  <a:srgbClr val="0275D8"/>
                </a:solidFill>
              </a:rPr>
              <a:t> </a:t>
            </a:r>
            <a:r>
              <a:rPr lang="en-US" altLang="ko-KR" sz="1200" dirty="0">
                <a:solidFill>
                  <a:srgbClr val="0275D8"/>
                </a:solidFill>
              </a:rPr>
              <a:t>7.2%</a:t>
            </a:r>
            <a:r>
              <a:rPr lang="ko-KR" altLang="en-US" sz="1200" dirty="0">
                <a:solidFill>
                  <a:srgbClr val="0275D8"/>
                </a:solidFill>
              </a:rPr>
              <a:t> 기준으로 나눔</a:t>
            </a:r>
            <a:r>
              <a:rPr lang="en-US" altLang="ko-KR" sz="1200" dirty="0">
                <a:solidFill>
                  <a:srgbClr val="0275D8"/>
                </a:solidFill>
              </a:rPr>
              <a:t>/ </a:t>
            </a:r>
            <a:r>
              <a:rPr lang="ko-KR" altLang="en-US" sz="1200" dirty="0">
                <a:solidFill>
                  <a:srgbClr val="0275D8"/>
                </a:solidFill>
              </a:rPr>
              <a:t>분류 기준은 </a:t>
            </a:r>
            <a:r>
              <a:rPr lang="en-US" altLang="ko-KR" sz="1200" dirty="0">
                <a:solidFill>
                  <a:srgbClr val="0275D8"/>
                </a:solidFill>
              </a:rPr>
              <a:t>2022</a:t>
            </a:r>
            <a:r>
              <a:rPr lang="ko-KR" altLang="en-US" sz="1200" dirty="0">
                <a:solidFill>
                  <a:srgbClr val="0275D8"/>
                </a:solidFill>
              </a:rPr>
              <a:t>년도의 </a:t>
            </a:r>
            <a:r>
              <a:rPr lang="ko-KR" altLang="en-US" sz="1200" dirty="0" err="1">
                <a:solidFill>
                  <a:srgbClr val="0275D8"/>
                </a:solidFill>
              </a:rPr>
              <a:t>창업률</a:t>
            </a:r>
            <a:r>
              <a:rPr lang="ko-KR" altLang="en-US" sz="1200" dirty="0">
                <a:solidFill>
                  <a:srgbClr val="0275D8"/>
                </a:solidFill>
              </a:rPr>
              <a:t> 평균으로 분류함</a:t>
            </a:r>
            <a:endParaRPr lang="en-US" altLang="ko-KR" sz="1200" dirty="0">
              <a:solidFill>
                <a:srgbClr val="0275D8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298B6-F030-88FF-D698-C448A05F6072}"/>
              </a:ext>
            </a:extLst>
          </p:cNvPr>
          <p:cNvSpPr txBox="1"/>
          <p:nvPr/>
        </p:nvSpPr>
        <p:spPr>
          <a:xfrm>
            <a:off x="406788" y="1237569"/>
            <a:ext cx="325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높은 </a:t>
            </a:r>
            <a:r>
              <a:rPr lang="ko-KR" altLang="en-US" b="1" dirty="0" err="1">
                <a:solidFill>
                  <a:srgbClr val="0275D8"/>
                </a:solidFill>
              </a:rPr>
              <a:t>창업률</a:t>
            </a:r>
            <a:r>
              <a:rPr lang="ko-KR" altLang="en-US" b="1" dirty="0">
                <a:solidFill>
                  <a:srgbClr val="0275D8"/>
                </a:solidFill>
              </a:rPr>
              <a:t> </a:t>
            </a:r>
            <a:r>
              <a:rPr lang="en-US" altLang="ko-KR" sz="1050" b="1" dirty="0">
                <a:solidFill>
                  <a:srgbClr val="0275D8"/>
                </a:solidFill>
              </a:rPr>
              <a:t>7.2% </a:t>
            </a:r>
            <a:r>
              <a:rPr lang="ko-KR" altLang="en-US" sz="1050" b="1" dirty="0">
                <a:solidFill>
                  <a:srgbClr val="0275D8"/>
                </a:solidFill>
              </a:rPr>
              <a:t>이상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49F76-D726-8C3A-AE7C-601EF02A9D73}"/>
              </a:ext>
            </a:extLst>
          </p:cNvPr>
          <p:cNvSpPr/>
          <p:nvPr/>
        </p:nvSpPr>
        <p:spPr>
          <a:xfrm>
            <a:off x="3155016" y="4748920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CACB50-ADFA-51AC-35EF-219D7CAAF5D7}"/>
              </a:ext>
            </a:extLst>
          </p:cNvPr>
          <p:cNvSpPr/>
          <p:nvPr/>
        </p:nvSpPr>
        <p:spPr>
          <a:xfrm>
            <a:off x="758123" y="4772496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BC152C-B9D6-1C91-90FB-F6B81C1F4D5B}"/>
              </a:ext>
            </a:extLst>
          </p:cNvPr>
          <p:cNvSpPr/>
          <p:nvPr/>
        </p:nvSpPr>
        <p:spPr>
          <a:xfrm>
            <a:off x="5363954" y="4748920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53306-8AFC-64EE-26D5-4F7AD9B4825D}"/>
              </a:ext>
            </a:extLst>
          </p:cNvPr>
          <p:cNvSpPr/>
          <p:nvPr/>
        </p:nvSpPr>
        <p:spPr>
          <a:xfrm>
            <a:off x="5296907" y="1802765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817CFA-ED25-6B16-86CE-C034BABA9D12}"/>
              </a:ext>
            </a:extLst>
          </p:cNvPr>
          <p:cNvSpPr/>
          <p:nvPr/>
        </p:nvSpPr>
        <p:spPr>
          <a:xfrm>
            <a:off x="758123" y="1802764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A9171F-4C12-9F08-6730-33A44736C17A}"/>
              </a:ext>
            </a:extLst>
          </p:cNvPr>
          <p:cNvSpPr/>
          <p:nvPr/>
        </p:nvSpPr>
        <p:spPr>
          <a:xfrm>
            <a:off x="3029465" y="1802765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E8A2C-8545-EEC5-9DDB-7571C54D63C9}"/>
              </a:ext>
            </a:extLst>
          </p:cNvPr>
          <p:cNvSpPr txBox="1"/>
          <p:nvPr/>
        </p:nvSpPr>
        <p:spPr>
          <a:xfrm>
            <a:off x="440942" y="4270633"/>
            <a:ext cx="389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낮은 </a:t>
            </a:r>
            <a:r>
              <a:rPr lang="ko-KR" altLang="en-US" b="1" dirty="0" err="1">
                <a:solidFill>
                  <a:srgbClr val="0275D8"/>
                </a:solidFill>
              </a:rPr>
              <a:t>창업률</a:t>
            </a:r>
            <a:r>
              <a:rPr lang="ko-KR" altLang="en-US" b="1" dirty="0">
                <a:solidFill>
                  <a:srgbClr val="0275D8"/>
                </a:solidFill>
              </a:rPr>
              <a:t> </a:t>
            </a:r>
            <a:r>
              <a:rPr lang="en-US" altLang="ko-KR" sz="1050" b="1" dirty="0">
                <a:solidFill>
                  <a:srgbClr val="0275D8"/>
                </a:solidFill>
              </a:rPr>
              <a:t>7.2% </a:t>
            </a:r>
            <a:r>
              <a:rPr lang="ko-KR" altLang="en-US" sz="1050" b="1" dirty="0">
                <a:solidFill>
                  <a:srgbClr val="0275D8"/>
                </a:solidFill>
              </a:rPr>
              <a:t>이하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6283A-EC40-14A3-473E-3DD8B0B3DB12}"/>
              </a:ext>
            </a:extLst>
          </p:cNvPr>
          <p:cNvSpPr txBox="1"/>
          <p:nvPr/>
        </p:nvSpPr>
        <p:spPr>
          <a:xfrm>
            <a:off x="7504480" y="1628631"/>
            <a:ext cx="4136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앞선 결과들과 달리 대표적인 문과계열들이 강세를 보였다</a:t>
            </a:r>
            <a:r>
              <a:rPr lang="en-US" altLang="ko-KR" dirty="0"/>
              <a:t>. </a:t>
            </a:r>
            <a:r>
              <a:rPr lang="ko-KR" altLang="en-US" dirty="0"/>
              <a:t>특히 낮은 모집인원과 낮은 취업률 지표를 보여주던 인문계열이 </a:t>
            </a:r>
            <a:r>
              <a:rPr lang="ko-KR" altLang="en-US" dirty="0" err="1"/>
              <a:t>창업률</a:t>
            </a:r>
            <a:r>
              <a:rPr lang="ko-KR" altLang="en-US" dirty="0"/>
              <a:t> 상위권을 기록했다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8956819" y="6572274"/>
            <a:ext cx="32351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의학계열의 </a:t>
            </a:r>
            <a:r>
              <a:rPr lang="ko-KR" altLang="en-US" sz="1100" dirty="0" err="1">
                <a:solidFill>
                  <a:srgbClr val="FF0000"/>
                </a:solidFill>
              </a:rPr>
              <a:t>창업률은</a:t>
            </a:r>
            <a:r>
              <a:rPr lang="ko-KR" altLang="en-US" sz="1100" dirty="0">
                <a:solidFill>
                  <a:srgbClr val="FF0000"/>
                </a:solidFill>
              </a:rPr>
              <a:t> 직업의 특성상 제외하였다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/>
          <p:cNvCxnSpPr/>
          <p:nvPr/>
        </p:nvCxnSpPr>
        <p:spPr>
          <a:xfrm>
            <a:off x="4442835" y="1148588"/>
            <a:ext cx="3413185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527412" y="1148588"/>
            <a:ext cx="3413185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0" y="6244234"/>
            <a:ext cx="12192000" cy="620789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3427" y="1374174"/>
            <a:ext cx="3623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관련 기사에 따르면 </a:t>
            </a:r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</a:t>
            </a:r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년 현재 다양한 학과의 통폐합이 진행되고 </a:t>
            </a:r>
            <a:r>
              <a:rPr lang="ko-KR" altLang="en-US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있다</a:t>
            </a:r>
            <a:endParaRPr lang="en-US" altLang="ko-KR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endParaRPr lang="en-US" altLang="ko-KR" sz="14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공공데이터 포털의 데이터를 통해 각 계열에 따른 입결을 분석하고 진학 방향에 대한 확인 및 미래에 대한 예측을 진행하고자 한다</a:t>
            </a:r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0810" y="1373957"/>
            <a:ext cx="369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대학교 모집 단위 별 계열에 따라 </a:t>
            </a:r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----</a:t>
            </a:r>
            <a:r>
              <a:rPr lang="ko-KR" altLang="en-US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하게 분류하고</a:t>
            </a:r>
            <a:endParaRPr lang="en-US" altLang="ko-KR" sz="14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7034" y="1372447"/>
            <a:ext cx="365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계열은 </a:t>
            </a:r>
            <a:r>
              <a:rPr lang="en-US" altLang="ko-KR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7</a:t>
            </a:r>
            <a:r>
              <a: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개로 분류한다</a:t>
            </a:r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en-US" altLang="ko-KR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3432" y="964699"/>
            <a:ext cx="56297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endParaRPr lang="en-US" altLang="ko-KR" sz="1600" b="1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60916" y="965307"/>
            <a:ext cx="56297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분류</a:t>
            </a:r>
            <a:endParaRPr lang="en-US" altLang="ko-KR" sz="1600" b="1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52" y="4121811"/>
            <a:ext cx="5176076" cy="8418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7" y="5068963"/>
            <a:ext cx="5176076" cy="833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/>
          <p:cNvSpPr txBox="1"/>
          <p:nvPr/>
        </p:nvSpPr>
        <p:spPr>
          <a:xfrm>
            <a:off x="403967" y="6329618"/>
            <a:ext cx="386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1: https://news.nate.com/view/20220401n22281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2: https://news.mt.co.kr/mtview.php?no=2014041010113327536</a:t>
            </a:r>
            <a:endParaRPr lang="ko-KR" altLang="en-US" sz="8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27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0E6C1-BFE3-EB44-14FC-FBB14A059A25}"/>
              </a:ext>
            </a:extLst>
          </p:cNvPr>
          <p:cNvSpPr/>
          <p:nvPr/>
        </p:nvSpPr>
        <p:spPr>
          <a:xfrm>
            <a:off x="8488396" y="1853651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의약계열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023216-CDC9-2212-3D99-D0022EBD30AA}"/>
              </a:ext>
            </a:extLst>
          </p:cNvPr>
          <p:cNvSpPr/>
          <p:nvPr/>
        </p:nvSpPr>
        <p:spPr>
          <a:xfrm>
            <a:off x="9757639" y="1853651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교육계열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68524F-4158-A853-5957-AE75900474C2}"/>
              </a:ext>
            </a:extLst>
          </p:cNvPr>
          <p:cNvSpPr/>
          <p:nvPr/>
        </p:nvSpPr>
        <p:spPr>
          <a:xfrm>
            <a:off x="9757639" y="2289991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예체능계열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D4D7D-F4CB-60F9-3B15-7F5836BA6D26}"/>
              </a:ext>
            </a:extLst>
          </p:cNvPr>
          <p:cNvSpPr/>
          <p:nvPr/>
        </p:nvSpPr>
        <p:spPr>
          <a:xfrm>
            <a:off x="8488395" y="2305659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자연계열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F216EB-C964-A146-E490-3AD4B6A0327E}"/>
              </a:ext>
            </a:extLst>
          </p:cNvPr>
          <p:cNvSpPr/>
          <p:nvPr/>
        </p:nvSpPr>
        <p:spPr>
          <a:xfrm>
            <a:off x="8488872" y="2738662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사회계열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6A526D-6188-0194-BA46-B2968FE58043}"/>
              </a:ext>
            </a:extLst>
          </p:cNvPr>
          <p:cNvSpPr/>
          <p:nvPr/>
        </p:nvSpPr>
        <p:spPr>
          <a:xfrm>
            <a:off x="11026882" y="1859156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공학계열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3F161-BE9C-A12E-552F-048EFFFDC59A}"/>
              </a:ext>
            </a:extLst>
          </p:cNvPr>
          <p:cNvSpPr/>
          <p:nvPr/>
        </p:nvSpPr>
        <p:spPr>
          <a:xfrm>
            <a:off x="9757639" y="2738662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인문계열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3428" y="3589450"/>
            <a:ext cx="3413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대학에 관련된 기사를 위주로 확보하였다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89941" y="3589450"/>
            <a:ext cx="490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대학모집인원과 취업률에 관련된 데이터를 주로 확보하였다</a:t>
            </a:r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551" y="66788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교육 공공데이터 분석활용대회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9125" y="32396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김준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375452" y="3364181"/>
            <a:ext cx="5326609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613988" y="3364181"/>
            <a:ext cx="5326609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85947" y="3166396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</a:t>
            </a:r>
            <a:endParaRPr lang="en-US" altLang="ko-KR" sz="1600" b="1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09710" y="3197174"/>
            <a:ext cx="136608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사용한 데이터</a:t>
            </a:r>
            <a:endParaRPr lang="en-US" altLang="ko-KR" sz="1600" b="1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08388" y="6317501"/>
            <a:ext cx="665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3: </a:t>
            </a:r>
            <a:r>
              <a:rPr lang="en-US" altLang="ko-KR" sz="8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https</a:t>
            </a:r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://</a:t>
            </a:r>
            <a:r>
              <a:rPr lang="en-US" altLang="ko-KR" sz="8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www.moe.go.kr/boardCnts/viewRenew.do</a:t>
            </a:r>
            <a:endParaRPr lang="en-US" altLang="ko-KR" sz="8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8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4: </a:t>
            </a:r>
            <a:r>
              <a:rPr lang="en-US" altLang="ko-KR" sz="8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https</a:t>
            </a:r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://</a:t>
            </a:r>
            <a:r>
              <a:rPr lang="en-US" altLang="ko-KR" sz="8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www.kedi.re.kr/khome/main/announce/selectBroadAnnounceForm.do</a:t>
            </a:r>
          </a:p>
          <a:p>
            <a:r>
              <a:rPr lang="en-US" altLang="ko-KR" sz="8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5. </a:t>
            </a:r>
            <a:r>
              <a:rPr lang="en-US" altLang="ko-KR" sz="8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https://</a:t>
            </a:r>
            <a:r>
              <a:rPr lang="en-US" altLang="ko-KR" sz="800" dirty="0" smtClean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www.data.go.kr/data/15053809/fileData.do</a:t>
            </a:r>
            <a:endParaRPr lang="en-US" altLang="ko-KR" sz="8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70629" y="4080212"/>
            <a:ext cx="5369968" cy="789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486043" y="4296156"/>
            <a:ext cx="334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고등교육기관 </a:t>
            </a:r>
            <a:r>
              <a:rPr lang="ko-KR" altLang="en-US" sz="14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졸업자 </a:t>
            </a:r>
            <a:r>
              <a:rPr lang="ko-KR" altLang="en-US" sz="14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취업 통계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052" name="Picture 4" descr="Education 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10" y="415117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6613988" y="5017860"/>
            <a:ext cx="5369968" cy="789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486043" y="5262234"/>
            <a:ext cx="432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한국교육개발원 대학별 </a:t>
            </a:r>
            <a:r>
              <a:rPr lang="en-US" altLang="ko-KR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 </a:t>
            </a:r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학과별 모집인원 및 졸업자 현황</a:t>
            </a:r>
            <a:endParaRPr lang="en-US" altLang="ko-KR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054" name="Picture 6" descr="Analytics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130" y="5142826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직선 연결선 84"/>
          <p:cNvCxnSpPr/>
          <p:nvPr/>
        </p:nvCxnSpPr>
        <p:spPr>
          <a:xfrm>
            <a:off x="403967" y="1148588"/>
            <a:ext cx="3413185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5947" y="965623"/>
            <a:ext cx="65594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동기</a:t>
            </a:r>
            <a:r>
              <a:rPr lang="ko-KR" altLang="en-US" sz="1600" dirty="0">
                <a:solidFill>
                  <a:srgbClr val="0275D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endParaRPr lang="en-US" altLang="ko-KR" sz="1600" dirty="0">
              <a:solidFill>
                <a:srgbClr val="0275D8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285243" y="770612"/>
            <a:ext cx="289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275D8"/>
                </a:solidFill>
              </a:rPr>
              <a:t>데이터 분석 과정 도식화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CF42C1-74F5-E79F-E8E9-71359DF9C90B}"/>
              </a:ext>
            </a:extLst>
          </p:cNvPr>
          <p:cNvSpPr/>
          <p:nvPr/>
        </p:nvSpPr>
        <p:spPr>
          <a:xfrm>
            <a:off x="424620" y="1267225"/>
            <a:ext cx="2087280" cy="10292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대학에서 요구되는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시각화 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47EF79-C370-FF3D-EF2B-252B1AD3F689}"/>
              </a:ext>
            </a:extLst>
          </p:cNvPr>
          <p:cNvSpPr/>
          <p:nvPr/>
        </p:nvSpPr>
        <p:spPr>
          <a:xfrm>
            <a:off x="399015" y="3115766"/>
            <a:ext cx="2112885" cy="10477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취업률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데이터와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연관성 검증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E55FD7-F094-D3FA-8B42-26AD19D51206}"/>
              </a:ext>
            </a:extLst>
          </p:cNvPr>
          <p:cNvSpPr/>
          <p:nvPr/>
        </p:nvSpPr>
        <p:spPr>
          <a:xfrm>
            <a:off x="411589" y="4960386"/>
            <a:ext cx="2112885" cy="10437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분석 결과를 기초로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 전망 예측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36824-2726-7703-8FC8-3E8948FA5A3C}"/>
              </a:ext>
            </a:extLst>
          </p:cNvPr>
          <p:cNvSpPr txBox="1"/>
          <p:nvPr/>
        </p:nvSpPr>
        <p:spPr>
          <a:xfrm>
            <a:off x="3592763" y="796101"/>
            <a:ext cx="224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</a:rPr>
              <a:t>활동 전 결과 예상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3589701" y="1232033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미래 전망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983473-CFFF-DBED-CCDA-5BB413D0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371" y="3323797"/>
            <a:ext cx="2829061" cy="26180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225455-523C-9CB0-7F36-25CE31A03FD4}"/>
              </a:ext>
            </a:extLst>
          </p:cNvPr>
          <p:cNvSpPr/>
          <p:nvPr/>
        </p:nvSpPr>
        <p:spPr>
          <a:xfrm>
            <a:off x="9331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1) https</a:t>
            </a:r>
            <a:r>
              <a:rPr lang="en-US" altLang="ko-KR" sz="900" dirty="0"/>
              <a:t>://youthpress.net/xe/index.php?mid=kypnews_article_global&amp;document_srl=262410&amp;listStyle=viewer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67A48-E23F-8AB6-7CF2-73676FD8F650}"/>
              </a:ext>
            </a:extLst>
          </p:cNvPr>
          <p:cNvSpPr txBox="1"/>
          <p:nvPr/>
        </p:nvSpPr>
        <p:spPr>
          <a:xfrm>
            <a:off x="6492020" y="3724396"/>
            <a:ext cx="52083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관련 기사에 따르면 대학교에 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진학할 학생들이 가장 선호하는 학과 계열은 인문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사회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, 204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명중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84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41%,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자연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과학은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25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12%,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예체능은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43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21%,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공학은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28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14%,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고민 중인 학생들은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명으로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12%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이다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최근 많은 사람이 예체능에 많은 관심을 가지고 있으므로 예체능과 학생들이 점차 많아지는 추세이며 이번 조사에서 자연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과학계열보다 더욱 많은 학생 수를 보였다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그리고 인문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사회계열이 자연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·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과학 계열보다 약 </a:t>
            </a:r>
            <a:r>
              <a:rPr lang="en-US" altLang="ko-KR" sz="1600" b="0" i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30% </a:t>
            </a:r>
            <a:r>
              <a:rPr lang="ko-KR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정도 더 많은 것으로 나타난다</a:t>
            </a:r>
            <a:r>
              <a:rPr lang="en-US" altLang="ko-KR" sz="1600" b="0" i="0" spc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en-US" altLang="ko-KR" sz="1600" b="0" i="0" spc="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1)</a:t>
            </a:r>
            <a:endParaRPr lang="ko-KR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1A87E-8A70-0732-C9DC-F925044C890C}"/>
              </a:ext>
            </a:extLst>
          </p:cNvPr>
          <p:cNvSpPr/>
          <p:nvPr/>
        </p:nvSpPr>
        <p:spPr>
          <a:xfrm>
            <a:off x="3673146" y="1880818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의약계열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F17B4D-F5E3-C351-1522-FC0C1DC78B90}"/>
              </a:ext>
            </a:extLst>
          </p:cNvPr>
          <p:cNvSpPr/>
          <p:nvPr/>
        </p:nvSpPr>
        <p:spPr>
          <a:xfrm>
            <a:off x="8241531" y="1882675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교육계열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A9E9B7-D51F-1424-98A6-514439351BC3}"/>
              </a:ext>
            </a:extLst>
          </p:cNvPr>
          <p:cNvSpPr/>
          <p:nvPr/>
        </p:nvSpPr>
        <p:spPr>
          <a:xfrm>
            <a:off x="5951931" y="1891938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예체능계열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67387-5C80-6121-D656-A019B4C52603}"/>
              </a:ext>
            </a:extLst>
          </p:cNvPr>
          <p:cNvSpPr/>
          <p:nvPr/>
        </p:nvSpPr>
        <p:spPr>
          <a:xfrm>
            <a:off x="9391954" y="1880818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자연계열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0F05E7-21E9-5E3D-54A7-D99EB05FF77C}"/>
              </a:ext>
            </a:extLst>
          </p:cNvPr>
          <p:cNvSpPr/>
          <p:nvPr/>
        </p:nvSpPr>
        <p:spPr>
          <a:xfrm>
            <a:off x="7102510" y="1882675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사회계열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9C531D-51C2-8A3A-BF65-7BD3F7EDD38B}"/>
              </a:ext>
            </a:extLst>
          </p:cNvPr>
          <p:cNvSpPr/>
          <p:nvPr/>
        </p:nvSpPr>
        <p:spPr>
          <a:xfrm>
            <a:off x="4813066" y="1880818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공학계열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CCA5F-0EDA-AEA8-C0DD-2F8FBA7DE811}"/>
              </a:ext>
            </a:extLst>
          </p:cNvPr>
          <p:cNvSpPr/>
          <p:nvPr/>
        </p:nvSpPr>
        <p:spPr>
          <a:xfrm>
            <a:off x="10530975" y="1880818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인문계열</a:t>
            </a:r>
            <a:endParaRPr lang="en-US" altLang="ko-KR" sz="1200" b="1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0C275-A321-7F52-59E0-322337C97A82}"/>
              </a:ext>
            </a:extLst>
          </p:cNvPr>
          <p:cNvSpPr txBox="1"/>
          <p:nvPr/>
        </p:nvSpPr>
        <p:spPr>
          <a:xfrm>
            <a:off x="3589701" y="2722710"/>
            <a:ext cx="4846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275D8"/>
                </a:solidFill>
              </a:rPr>
              <a:t>학생 </a:t>
            </a:r>
            <a:r>
              <a:rPr lang="ko-KR" altLang="en-US" sz="1600" b="1" dirty="0">
                <a:solidFill>
                  <a:srgbClr val="0275D8"/>
                </a:solidFill>
              </a:rPr>
              <a:t>학과</a:t>
            </a:r>
            <a:r>
              <a:rPr lang="ko-KR" altLang="en-US" sz="1400" b="1" dirty="0">
                <a:solidFill>
                  <a:srgbClr val="0275D8"/>
                </a:solidFill>
              </a:rPr>
              <a:t> 선호도</a:t>
            </a:r>
            <a:endParaRPr lang="ko-KR" altLang="en-US" sz="1400" dirty="0"/>
          </a:p>
        </p:txBody>
      </p:sp>
      <p:pic>
        <p:nvPicPr>
          <p:cNvPr id="5122" name="Picture 2" descr="Down chev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78" y="2406409"/>
            <a:ext cx="570618" cy="5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own chev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22" y="4244023"/>
            <a:ext cx="570618" cy="5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27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06551" y="66788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년 교육 공공데이터 분석활용대회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9125" y="32396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김준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85243" y="1148588"/>
            <a:ext cx="2667507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60243" y="1148588"/>
            <a:ext cx="8465057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187700" y="697746"/>
            <a:ext cx="0" cy="5690354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3598830" y="1515543"/>
            <a:ext cx="848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긍정적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10743075" y="1515543"/>
            <a:ext cx="848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부정적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438650" y="1636500"/>
            <a:ext cx="6310672" cy="510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FF00"/>
              </a:gs>
              <a:gs pos="100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460243" y="3121272"/>
            <a:ext cx="8465057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35940D2-7E0F-513A-750C-260F3BCD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49" y="3054417"/>
            <a:ext cx="2111869" cy="16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EAEF58-5040-254C-943E-4A32CF28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59" y="1378958"/>
            <a:ext cx="2082218" cy="16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298371" y="649248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프리뷰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2122016-0A70-ABCC-0624-9AE5B554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970" y="1446889"/>
            <a:ext cx="2011793" cy="162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F59131D-2824-35C0-A921-76595F2EC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852" y="4780800"/>
            <a:ext cx="2111707" cy="162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72AFB6F-3522-D0AA-1339-15BC088DE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990" y="3129100"/>
            <a:ext cx="2061417" cy="162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19A274A-4C60-9C0B-01CE-839885D9D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50" y="1515762"/>
            <a:ext cx="2002440" cy="162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E873084-AF47-8274-F6E8-D218C03E2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894" y="4875691"/>
            <a:ext cx="1995204" cy="162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5940D2-7E0F-513A-750C-260F3BCD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7" y="3108361"/>
            <a:ext cx="2111869" cy="16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5940D2-7E0F-513A-750C-260F3BCD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5" y="4875691"/>
            <a:ext cx="2111869" cy="1620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919454" y="842623"/>
            <a:ext cx="0" cy="5231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8371" y="1080791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대학 모집인원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368513" y="3542732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표준화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328354" y="5013870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rcRect t="7414"/>
          <a:stretch/>
        </p:blipFill>
        <p:spPr>
          <a:xfrm>
            <a:off x="7419184" y="1579726"/>
            <a:ext cx="4124427" cy="11371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756947" y="1080791"/>
            <a:ext cx="336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연도별 대학 모집인원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368513" y="3967870"/>
            <a:ext cx="4225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매년 출산율이 줄어듦에 따라 대학 모집인원 수도 줄어든다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100" dirty="0" smtClean="0"/>
              <a:t>매년 달라지는 학생 수를 표준화 시키려고 </a:t>
            </a:r>
            <a:r>
              <a:rPr lang="en-US" altLang="ko-KR" sz="1100" dirty="0" smtClean="0"/>
              <a:t>???</a:t>
            </a:r>
            <a:r>
              <a:rPr lang="ko-KR" altLang="en-US" sz="1100" dirty="0" smtClean="0"/>
              <a:t>를 사용하여 </a:t>
            </a:r>
            <a:endParaRPr lang="en-US" altLang="ko-KR" sz="1100" dirty="0" smtClean="0"/>
          </a:p>
          <a:p>
            <a:r>
              <a:rPr lang="ko-KR" altLang="en-US" sz="1100" dirty="0" smtClean="0"/>
              <a:t>값을 </a:t>
            </a:r>
            <a:r>
              <a:rPr lang="en-US" altLang="ko-KR" sz="1100" dirty="0" smtClean="0"/>
              <a:t>0% ~ 100% </a:t>
            </a:r>
            <a:r>
              <a:rPr lang="ko-KR" altLang="en-US" sz="1100" dirty="0" smtClean="0"/>
              <a:t>까지 볼 수 있도록 사용하였다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328354" y="5388317"/>
            <a:ext cx="42257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근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년간 </a:t>
            </a:r>
            <a:r>
              <a:rPr lang="ko-KR" altLang="en-US" sz="1100" dirty="0" err="1" smtClean="0"/>
              <a:t>공학계열과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사회계열이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전체 계열의 </a:t>
            </a:r>
            <a:r>
              <a:rPr lang="en-US" altLang="ko-KR" sz="1100" dirty="0" smtClean="0"/>
              <a:t>50% </a:t>
            </a:r>
            <a:r>
              <a:rPr lang="ko-KR" altLang="en-US" sz="1100" dirty="0" smtClean="0"/>
              <a:t>이상을 차지하고 있으며 </a:t>
            </a:r>
            <a:r>
              <a:rPr lang="ko-KR" altLang="en-US" sz="1100" dirty="0" smtClean="0"/>
              <a:t>그래프의 많은 부분을 차지하고 있던 </a:t>
            </a:r>
            <a:r>
              <a:rPr lang="ko-KR" altLang="en-US" sz="1100" dirty="0" err="1" smtClean="0"/>
              <a:t>사회계열이</a:t>
            </a:r>
            <a:r>
              <a:rPr lang="ko-KR" altLang="en-US" sz="1100" dirty="0" smtClean="0"/>
              <a:t> 계속해서 적어지고 </a:t>
            </a:r>
            <a:r>
              <a:rPr lang="ko-KR" altLang="en-US" sz="1100" dirty="0" err="1" smtClean="0"/>
              <a:t>공학계열이</a:t>
            </a:r>
            <a:r>
              <a:rPr lang="ko-KR" altLang="en-US" sz="1100" dirty="0" smtClean="0"/>
              <a:t> 점점 늘어나면서 인원 이주 현상이 보인다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나머지 다른 계열의 큰 추이는 보이지 않으며 근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년간의 </a:t>
            </a:r>
            <a:endParaRPr lang="en-US" altLang="ko-KR" sz="1100" dirty="0" smtClean="0"/>
          </a:p>
          <a:p>
            <a:r>
              <a:rPr lang="ko-KR" altLang="en-US" sz="1100" dirty="0" smtClean="0"/>
              <a:t>모집인원의 큰 변화는 없는 것으로 나타난다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0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010" y="6495691"/>
            <a:ext cx="6551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1) https://www.bokjitimes.com/news/articleView.html?idxno=33252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10DC0-6629-FD42-24CB-D8D5546E74A6}"/>
              </a:ext>
            </a:extLst>
          </p:cNvPr>
          <p:cNvSpPr txBox="1"/>
          <p:nvPr/>
        </p:nvSpPr>
        <p:spPr>
          <a:xfrm>
            <a:off x="604156" y="2661136"/>
            <a:ext cx="313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공학계열과 의학계열의 비중은 꾸준히 증가하고 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4156" y="5151258"/>
            <a:ext cx="4139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사회계열은 </a:t>
            </a:r>
            <a:r>
              <a:rPr lang="en-US" altLang="ko-KR"/>
              <a:t>2016</a:t>
            </a:r>
            <a:r>
              <a:rPr lang="ko-KR" altLang="en-US"/>
              <a:t>년 가장 많은 인원을 모집했지만 현재는 공학에 밀려 </a:t>
            </a:r>
            <a:r>
              <a:rPr lang="en-US" altLang="ko-KR"/>
              <a:t>2</a:t>
            </a:r>
            <a:r>
              <a:rPr lang="ko-KR" altLang="en-US"/>
              <a:t>위로 밀려났다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1965" y="2534593"/>
            <a:ext cx="3189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인문계열 또한 인원이 줄어들었다</a:t>
            </a:r>
            <a:r>
              <a:rPr lang="en-US" altLang="ko-KR" dirty="0"/>
              <a:t>. </a:t>
            </a:r>
            <a:r>
              <a:rPr lang="ko-KR" altLang="en-US" dirty="0"/>
              <a:t>전체적으로 </a:t>
            </a:r>
            <a:r>
              <a:rPr lang="ko-KR" altLang="en-US" dirty="0" err="1"/>
              <a:t>문과계열이</a:t>
            </a:r>
            <a:r>
              <a:rPr lang="ko-KR" altLang="en-US" dirty="0"/>
              <a:t> 감소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1965" y="5479703"/>
            <a:ext cx="3575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예체능</a:t>
            </a:r>
            <a:r>
              <a:rPr lang="en-US" altLang="ko-KR"/>
              <a:t>, </a:t>
            </a:r>
            <a:r>
              <a:rPr lang="ko-KR" altLang="en-US"/>
              <a:t>교육</a:t>
            </a:r>
            <a:r>
              <a:rPr lang="en-US" altLang="ko-KR"/>
              <a:t>, </a:t>
            </a:r>
            <a:r>
              <a:rPr lang="ko-KR" altLang="en-US"/>
              <a:t>자연계열은 </a:t>
            </a:r>
            <a:r>
              <a:rPr lang="en-US" altLang="ko-KR"/>
              <a:t>6</a:t>
            </a:r>
            <a:r>
              <a:rPr lang="ko-KR" altLang="en-US"/>
              <a:t>년째 비슷한 추이를 보이고 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926" y="896993"/>
            <a:ext cx="2893149" cy="17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99611" y="770449"/>
            <a:ext cx="2694216" cy="17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13912" y="3619455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4591" y="3457923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2706" y="6137018"/>
            <a:ext cx="11587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대학에서는 </a:t>
            </a:r>
            <a:r>
              <a:rPr lang="ko-KR" altLang="en-US" dirty="0" err="1"/>
              <a:t>문과계열의</a:t>
            </a:r>
            <a:r>
              <a:rPr lang="ko-KR" altLang="en-US" dirty="0"/>
              <a:t> 규모를 줄이고 </a:t>
            </a:r>
            <a:r>
              <a:rPr lang="ko-KR" altLang="en-US" dirty="0" err="1"/>
              <a:t>이과계열의</a:t>
            </a:r>
            <a:r>
              <a:rPr lang="ko-KR" altLang="en-US" dirty="0"/>
              <a:t> 규모를 늘리는 추세이다</a:t>
            </a:r>
            <a:r>
              <a:rPr lang="en-US" altLang="ko-KR" dirty="0"/>
              <a:t>. </a:t>
            </a:r>
            <a:r>
              <a:rPr lang="ko-KR" altLang="en-US" dirty="0"/>
              <a:t>이러한 변화에 </a:t>
            </a:r>
            <a:r>
              <a:rPr lang="ko-KR" altLang="en-US" dirty="0" err="1"/>
              <a:t>취업시장도</a:t>
            </a:r>
            <a:r>
              <a:rPr lang="ko-KR" altLang="en-US" dirty="0"/>
              <a:t> 변화가 있는지 알아보자</a:t>
            </a:r>
          </a:p>
        </p:txBody>
      </p:sp>
    </p:spTree>
    <p:extLst>
      <p:ext uri="{BB962C8B-B14F-4D97-AF65-F5344CB8AC3E}">
        <p14:creationId xmlns:p14="http://schemas.microsoft.com/office/powerpoint/2010/main" val="10254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477" y="3899637"/>
            <a:ext cx="325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높은 취업률 </a:t>
            </a:r>
            <a:r>
              <a:rPr lang="en-US" altLang="ko-KR" sz="1050" b="1" dirty="0">
                <a:solidFill>
                  <a:srgbClr val="0275D8"/>
                </a:solidFill>
              </a:rPr>
              <a:t>66.9% </a:t>
            </a:r>
            <a:r>
              <a:rPr lang="ko-KR" altLang="en-US" sz="1050" b="1" dirty="0">
                <a:solidFill>
                  <a:srgbClr val="0275D8"/>
                </a:solidFill>
              </a:rPr>
              <a:t>이상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88" y="724333"/>
            <a:ext cx="102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275D8"/>
                </a:solidFill>
              </a:rPr>
              <a:t>취업률</a:t>
            </a:r>
            <a:endParaRPr lang="en-US" altLang="ko-KR" sz="1200" dirty="0">
              <a:solidFill>
                <a:srgbClr val="0275D8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8477" y="4442243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45826" y="2976684"/>
            <a:ext cx="45040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전체 취업률에 현재 취업률을 대조해본 결과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의학계열과</a:t>
            </a:r>
            <a:r>
              <a:rPr lang="ko-KR" altLang="en-US" sz="1600" dirty="0" smtClean="0"/>
              <a:t> 공학계열만이 전체 평균 취업률보다 높은 것으로 나왔다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특히 </a:t>
            </a:r>
            <a:r>
              <a:rPr lang="ko-KR" altLang="en-US" sz="1600" dirty="0" err="1" smtClean="0"/>
              <a:t>의약계열은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14</a:t>
            </a:r>
            <a:r>
              <a:rPr lang="ko-KR" altLang="en-US" sz="1600" dirty="0" smtClean="0"/>
              <a:t>년도부터 </a:t>
            </a:r>
            <a:r>
              <a:rPr lang="en-US" altLang="ko-KR" sz="1600" dirty="0" smtClean="0"/>
              <a:t>80%</a:t>
            </a:r>
            <a:r>
              <a:rPr lang="ko-KR" altLang="en-US" sz="1600" dirty="0" smtClean="0"/>
              <a:t>대를 유지하며 평균 취업률과 약 </a:t>
            </a:r>
            <a:r>
              <a:rPr lang="en-US" altLang="ko-KR" sz="1600" dirty="0" smtClean="0"/>
              <a:t>15%</a:t>
            </a:r>
            <a:r>
              <a:rPr lang="ko-KR" altLang="en-US" sz="1600" dirty="0" smtClean="0"/>
              <a:t>의 차이가 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교육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예체능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인문 계열은 평균 취업률보다 낮은 형태로 나타났다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특히 인문계열은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개의 계열 중 유일하게 </a:t>
            </a:r>
            <a:r>
              <a:rPr lang="en-US" altLang="ko-KR" sz="1600" dirty="0" smtClean="0"/>
              <a:t>50%</a:t>
            </a:r>
            <a:r>
              <a:rPr lang="ko-KR" altLang="en-US" sz="1600" dirty="0" smtClean="0"/>
              <a:t>대를 기록하여 평균 취업률보다 약 </a:t>
            </a:r>
            <a:r>
              <a:rPr lang="en-US" altLang="ko-KR" sz="1600" dirty="0" smtClean="0"/>
              <a:t>8%</a:t>
            </a:r>
            <a:r>
              <a:rPr lang="ko-KR" altLang="en-US" sz="1600" dirty="0" smtClean="0"/>
              <a:t>로 정도 낮은 수치를 기록하였다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평균 취업률보다 높은 계열이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개중에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개밖에 없는 것을 보아 직업의 양극화가 심하다는 것을 알 수 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D00115-0FF8-3E8B-684B-4F8211DDC7D9}"/>
              </a:ext>
            </a:extLst>
          </p:cNvPr>
          <p:cNvSpPr/>
          <p:nvPr/>
        </p:nvSpPr>
        <p:spPr>
          <a:xfrm>
            <a:off x="4085930" y="4258167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28CF05-849E-B93E-7501-3C79B3EEBFA0}"/>
              </a:ext>
            </a:extLst>
          </p:cNvPr>
          <p:cNvSpPr/>
          <p:nvPr/>
        </p:nvSpPr>
        <p:spPr>
          <a:xfrm>
            <a:off x="6432851" y="4270548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5255289" y="4258496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D7459-CC38-6E2E-05B9-0A8D343E22F2}"/>
              </a:ext>
            </a:extLst>
          </p:cNvPr>
          <p:cNvSpPr/>
          <p:nvPr/>
        </p:nvSpPr>
        <p:spPr>
          <a:xfrm>
            <a:off x="4085930" y="4591005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BA3D47-29B7-2EC7-5EF3-701C3EE603FD}"/>
              </a:ext>
            </a:extLst>
          </p:cNvPr>
          <p:cNvSpPr/>
          <p:nvPr/>
        </p:nvSpPr>
        <p:spPr>
          <a:xfrm>
            <a:off x="1890280" y="4442243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9FD895-4720-A3F5-540A-06DFB1F57E47}"/>
              </a:ext>
            </a:extLst>
          </p:cNvPr>
          <p:cNvSpPr/>
          <p:nvPr/>
        </p:nvSpPr>
        <p:spPr>
          <a:xfrm>
            <a:off x="5255288" y="4603769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F2900-2751-8C40-6B09-1326A0FB7219}"/>
              </a:ext>
            </a:extLst>
          </p:cNvPr>
          <p:cNvSpPr txBox="1"/>
          <p:nvPr/>
        </p:nvSpPr>
        <p:spPr>
          <a:xfrm>
            <a:off x="4085930" y="3826110"/>
            <a:ext cx="389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75D8"/>
                </a:solidFill>
              </a:rPr>
              <a:t>낮은 취업률 </a:t>
            </a:r>
            <a:r>
              <a:rPr lang="en-US" altLang="ko-KR" sz="1050" b="1" dirty="0">
                <a:solidFill>
                  <a:srgbClr val="0275D8"/>
                </a:solidFill>
              </a:rPr>
              <a:t>66.9% </a:t>
            </a:r>
            <a:r>
              <a:rPr lang="ko-KR" altLang="en-US" sz="1050" b="1" dirty="0">
                <a:solidFill>
                  <a:srgbClr val="0275D8"/>
                </a:solidFill>
              </a:rPr>
              <a:t>이하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A25F52-1788-EFE2-3518-BA6C946E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56" y="4957560"/>
            <a:ext cx="2928207" cy="173399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1FC598-9E95-FA4A-996D-0367C093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4" y="4952343"/>
            <a:ext cx="2965816" cy="1750787"/>
          </a:xfrm>
          <a:prstGeom prst="rect">
            <a:avLst/>
          </a:prstGeom>
        </p:spPr>
      </p:pic>
      <p:pic>
        <p:nvPicPr>
          <p:cNvPr id="40" name="_x403747616">
            <a:extLst>
              <a:ext uri="{FF2B5EF4-FFF2-40B4-BE49-F238E27FC236}">
                <a16:creationId xmlns:a16="http://schemas.microsoft.com/office/drawing/2014/main" id="{FFC51AAE-CF74-1995-93FD-026DCBED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1631" r="1746" b="2019"/>
          <a:stretch>
            <a:fillRect/>
          </a:stretch>
        </p:blipFill>
        <p:spPr bwMode="auto">
          <a:xfrm>
            <a:off x="484062" y="1145588"/>
            <a:ext cx="3601868" cy="21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9723" y="3530801"/>
            <a:ext cx="67516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275D8"/>
                </a:solidFill>
              </a:rPr>
              <a:t>최근 </a:t>
            </a:r>
            <a:r>
              <a:rPr lang="en-US" altLang="ko-KR" sz="1100" dirty="0">
                <a:solidFill>
                  <a:srgbClr val="0275D8"/>
                </a:solidFill>
              </a:rPr>
              <a:t>4</a:t>
            </a:r>
            <a:r>
              <a:rPr lang="ko-KR" altLang="en-US" sz="1100" dirty="0">
                <a:solidFill>
                  <a:srgbClr val="0275D8"/>
                </a:solidFill>
              </a:rPr>
              <a:t>년간의 평균 취업률인 </a:t>
            </a:r>
            <a:r>
              <a:rPr lang="en-US" altLang="ko-KR" sz="1100" dirty="0">
                <a:solidFill>
                  <a:srgbClr val="0275D8"/>
                </a:solidFill>
              </a:rPr>
              <a:t>66.9%</a:t>
            </a:r>
            <a:r>
              <a:rPr lang="ko-KR" altLang="en-US" sz="1100" dirty="0">
                <a:solidFill>
                  <a:srgbClr val="0275D8"/>
                </a:solidFill>
              </a:rPr>
              <a:t> 기준으로 </a:t>
            </a:r>
            <a:r>
              <a:rPr lang="ko-KR" altLang="en-US" sz="1100" dirty="0" smtClean="0">
                <a:solidFill>
                  <a:srgbClr val="0275D8"/>
                </a:solidFill>
              </a:rPr>
              <a:t>나눔</a:t>
            </a:r>
            <a:r>
              <a:rPr lang="en-US" altLang="ko-KR" sz="1100" dirty="0" smtClean="0">
                <a:solidFill>
                  <a:srgbClr val="0275D8"/>
                </a:solidFill>
              </a:rPr>
              <a:t>/ </a:t>
            </a:r>
            <a:r>
              <a:rPr lang="ko-KR" altLang="en-US" sz="1100" dirty="0" smtClean="0">
                <a:solidFill>
                  <a:srgbClr val="0275D8"/>
                </a:solidFill>
              </a:rPr>
              <a:t>분류 </a:t>
            </a:r>
            <a:r>
              <a:rPr lang="ko-KR" altLang="en-US" sz="1100" dirty="0">
                <a:solidFill>
                  <a:srgbClr val="0275D8"/>
                </a:solidFill>
              </a:rPr>
              <a:t>기준은 최근 </a:t>
            </a:r>
            <a:r>
              <a:rPr lang="en-US" altLang="ko-KR" sz="1100" dirty="0">
                <a:solidFill>
                  <a:srgbClr val="0275D8"/>
                </a:solidFill>
              </a:rPr>
              <a:t>4</a:t>
            </a:r>
            <a:r>
              <a:rPr lang="ko-KR" altLang="en-US" sz="1100" dirty="0">
                <a:solidFill>
                  <a:srgbClr val="0275D8"/>
                </a:solidFill>
              </a:rPr>
              <a:t>년간의 취업률 평균으로 분류함</a:t>
            </a:r>
            <a:endParaRPr lang="en-US" altLang="ko-KR" sz="1100" dirty="0">
              <a:solidFill>
                <a:srgbClr val="0275D8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90413" y="1120988"/>
            <a:ext cx="28509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현재 전체 취업률은 </a:t>
            </a:r>
            <a:r>
              <a:rPr lang="en-US" altLang="ko-KR" sz="1600" dirty="0" smtClean="0"/>
              <a:t>67%</a:t>
            </a:r>
          </a:p>
          <a:p>
            <a:r>
              <a:rPr lang="ko-KR" altLang="en-US" sz="1600" dirty="0" smtClean="0"/>
              <a:t>대를 유지 중이며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2020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65%</a:t>
            </a:r>
            <a:r>
              <a:rPr lang="ko-KR" altLang="en-US" sz="1600" dirty="0" smtClean="0"/>
              <a:t>를 기록한 후 </a:t>
            </a:r>
            <a:r>
              <a:rPr lang="en-US" altLang="ko-KR" sz="1600" dirty="0" smtClean="0"/>
              <a:t>67% </a:t>
            </a:r>
            <a:r>
              <a:rPr lang="ko-KR" altLang="en-US" sz="1600" dirty="0" smtClean="0"/>
              <a:t>이하로는 내려가지 않았다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이를 사용해 최근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년간의 취업률의 평균을 구하여 </a:t>
            </a:r>
            <a:endParaRPr lang="en-US" altLang="ko-KR" sz="1600" dirty="0" smtClean="0"/>
          </a:p>
          <a:p>
            <a:r>
              <a:rPr lang="ko-KR" altLang="en-US" sz="1600" dirty="0" smtClean="0"/>
              <a:t>계열별 취업률의 분류에 사용하도록 하겠다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159" y="951739"/>
            <a:ext cx="3734041" cy="17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BEB5F9-C4FA-E84D-FCA7-5452B6E30D8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8B4ABF-FA06-9CF7-ADEC-7688489E6C58}"/>
              </a:ext>
            </a:extLst>
          </p:cNvPr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221A8-D844-F67A-889E-C6E8D1488EAE}"/>
              </a:ext>
            </a:extLst>
          </p:cNvPr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6CBD-70C1-11EE-3DCC-721C04BACCBF}"/>
              </a:ext>
            </a:extLst>
          </p:cNvPr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9EFDF-D68C-ABE9-6336-B99EE9CB699F}"/>
              </a:ext>
            </a:extLst>
          </p:cNvPr>
          <p:cNvSpPr txBox="1"/>
          <p:nvPr/>
        </p:nvSpPr>
        <p:spPr>
          <a:xfrm>
            <a:off x="364804" y="2356177"/>
            <a:ext cx="397255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대학 모집인원이 </a:t>
            </a:r>
            <a:r>
              <a:rPr lang="ko-KR" altLang="en-US" sz="1100" dirty="0" smtClean="0"/>
              <a:t>가장 적은 </a:t>
            </a:r>
            <a:r>
              <a:rPr lang="ko-KR" altLang="en-US" sz="1100" dirty="0" err="1" smtClean="0"/>
              <a:t>교육계열은</a:t>
            </a:r>
            <a:r>
              <a:rPr lang="ko-KR" altLang="en-US" sz="1100" dirty="0" smtClean="0"/>
              <a:t> 취업률도 계속해서 감소하고 있는 상황이다</a:t>
            </a:r>
            <a:r>
              <a:rPr lang="en-US" altLang="ko-KR" sz="1100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sz="1100" dirty="0" err="1" smtClean="0"/>
              <a:t>저출산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고령화현상이 심화됨에 따라 교사에 대한 사회적 수요는 급격하게 감소하는 문제점이 크다고 생각한다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이러한 </a:t>
            </a:r>
            <a:r>
              <a:rPr lang="ko-KR" altLang="en-US" sz="1100" dirty="0" err="1" smtClean="0"/>
              <a:t>저출산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고령화현상이 계속되는 이상 </a:t>
            </a:r>
            <a:r>
              <a:rPr lang="ko-KR" altLang="en-US" sz="1100" dirty="0" err="1" smtClean="0"/>
              <a:t>교육계열은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지속적으로 줄어들 전망이다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endParaRPr lang="en-US" altLang="ko-KR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455811" y="2404646"/>
            <a:ext cx="33642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인문계열의 </a:t>
            </a:r>
            <a:r>
              <a:rPr lang="ko-KR" altLang="en-US" sz="1100" dirty="0"/>
              <a:t>대학 </a:t>
            </a:r>
            <a:r>
              <a:rPr lang="ko-KR" altLang="en-US" sz="1100" dirty="0" smtClean="0"/>
              <a:t>모집인원은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개의 계열 중 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위 취업률은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위로 매우 안좋은 지표를 보이고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최근 정보화 시대의 도래와 함께 문과의 비율이 점점 낮아지고 있는 것이 원인이라고 생각한다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미래 전망은 좋지 않을 것 </a:t>
            </a:r>
            <a:r>
              <a:rPr lang="ko-KR" altLang="en-US" sz="1100" dirty="0" smtClean="0"/>
              <a:t>이라고 생각한다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04616" y="2418864"/>
            <a:ext cx="3844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예체능계열은 모집인원은 </a:t>
            </a:r>
            <a:r>
              <a:rPr lang="en-US" altLang="ko-KR" sz="1100" dirty="0" smtClean="0"/>
              <a:t>10% </a:t>
            </a:r>
            <a:r>
              <a:rPr lang="ko-KR" altLang="en-US" sz="1100" dirty="0" smtClean="0"/>
              <a:t>초반 대를 유지하고 있으며 취업률은 평균 이하를 기록하고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이에 경우 사회의 수요가 적다는 것이 결정적인 이유라고 생각된다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이대로 돌파구를 찾지 못하면 계속해서 평균 이하의 취업률을 보일 것이라고 예상되며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미래전망이</a:t>
            </a:r>
            <a:r>
              <a:rPr lang="ko-KR" altLang="en-US" sz="1100" dirty="0" smtClean="0">
                <a:solidFill>
                  <a:srgbClr val="FF0000"/>
                </a:solidFill>
              </a:rPr>
              <a:t> 좋지 않을 것</a:t>
            </a:r>
            <a:r>
              <a:rPr lang="ko-KR" altLang="en-US" sz="1100" dirty="0" smtClean="0"/>
              <a:t>으로 예측된다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920641-18F4-2EEC-A538-AB18AFD39D4E}"/>
              </a:ext>
            </a:extLst>
          </p:cNvPr>
          <p:cNvSpPr/>
          <p:nvPr/>
        </p:nvSpPr>
        <p:spPr>
          <a:xfrm>
            <a:off x="370804" y="725678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데이터에 따른 환경변화 예측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BB9442-E355-741A-4DA9-6228F90EF1D1}"/>
              </a:ext>
            </a:extLst>
          </p:cNvPr>
          <p:cNvCxnSpPr>
            <a:cxnSpLocks/>
          </p:cNvCxnSpPr>
          <p:nvPr/>
        </p:nvCxnSpPr>
        <p:spPr>
          <a:xfrm flipV="1">
            <a:off x="387350" y="1205906"/>
            <a:ext cx="11449049" cy="10552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53306-8AFC-64EE-26D5-4F7AD9B4825D}"/>
              </a:ext>
            </a:extLst>
          </p:cNvPr>
          <p:cNvSpPr/>
          <p:nvPr/>
        </p:nvSpPr>
        <p:spPr>
          <a:xfrm>
            <a:off x="8611234" y="840183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A9171F-4C12-9F08-6730-33A44736C17A}"/>
              </a:ext>
            </a:extLst>
          </p:cNvPr>
          <p:cNvSpPr/>
          <p:nvPr/>
        </p:nvSpPr>
        <p:spPr>
          <a:xfrm>
            <a:off x="4495432" y="2109488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980982" y="853940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D00115-0FF8-3E8B-684B-4F8211DDC7D9}"/>
              </a:ext>
            </a:extLst>
          </p:cNvPr>
          <p:cNvSpPr/>
          <p:nvPr/>
        </p:nvSpPr>
        <p:spPr>
          <a:xfrm>
            <a:off x="425450" y="2070247"/>
            <a:ext cx="1061049" cy="247286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28CF05-849E-B93E-7501-3C79B3EEBFA0}"/>
              </a:ext>
            </a:extLst>
          </p:cNvPr>
          <p:cNvSpPr/>
          <p:nvPr/>
        </p:nvSpPr>
        <p:spPr>
          <a:xfrm>
            <a:off x="8559416" y="2120222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9796108" y="854958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9" y="3426155"/>
            <a:ext cx="2201647" cy="155040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432" y="3372782"/>
            <a:ext cx="2682773" cy="145092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209" y="3362395"/>
            <a:ext cx="2682773" cy="145092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CA8202A0-78D3-2086-1B29-987980CF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60" y="3383129"/>
            <a:ext cx="2144470" cy="16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BEB5F9-C4FA-E84D-FCA7-5452B6E30D8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8B4ABF-FA06-9CF7-ADEC-7688489E6C58}"/>
              </a:ext>
            </a:extLst>
          </p:cNvPr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221A8-D844-F67A-889E-C6E8D1488EAE}"/>
              </a:ext>
            </a:extLst>
          </p:cNvPr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6CBD-70C1-11EE-3DCC-721C04BACCBF}"/>
              </a:ext>
            </a:extLst>
          </p:cNvPr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9EFDF-D68C-ABE9-6336-B99EE9CB699F}"/>
              </a:ext>
            </a:extLst>
          </p:cNvPr>
          <p:cNvSpPr txBox="1"/>
          <p:nvPr/>
        </p:nvSpPr>
        <p:spPr>
          <a:xfrm>
            <a:off x="364804" y="2356177"/>
            <a:ext cx="397255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대학 모집인원이 </a:t>
            </a:r>
            <a:r>
              <a:rPr lang="ko-KR" altLang="en-US" sz="1100" dirty="0" smtClean="0"/>
              <a:t>가장 적은 </a:t>
            </a:r>
            <a:r>
              <a:rPr lang="ko-KR" altLang="en-US" sz="1100" dirty="0" err="1" smtClean="0"/>
              <a:t>교육계열은</a:t>
            </a:r>
            <a:r>
              <a:rPr lang="ko-KR" altLang="en-US" sz="1100" dirty="0" smtClean="0"/>
              <a:t> 취업률도 계속해서 감소하고 있는 상황이다</a:t>
            </a:r>
            <a:r>
              <a:rPr lang="en-US" altLang="ko-KR" sz="1100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sz="1100" dirty="0" err="1" smtClean="0"/>
              <a:t>저출산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고령화현상이 심화됨에 따라 교사에 대한 사회적 수요는 급격하게 감소하는 문제점이 크다고 생각한다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이러한 </a:t>
            </a:r>
            <a:r>
              <a:rPr lang="ko-KR" altLang="en-US" sz="1100" dirty="0" err="1" smtClean="0"/>
              <a:t>저출산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고령화현상이 계속되는 이상 </a:t>
            </a:r>
            <a:r>
              <a:rPr lang="ko-KR" altLang="en-US" sz="1100" dirty="0" err="1" smtClean="0"/>
              <a:t>교육계열은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지속적으로 줄어들 전망이다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endParaRPr lang="en-US" altLang="ko-KR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455811" y="2404646"/>
            <a:ext cx="33642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인문계열의 </a:t>
            </a:r>
            <a:r>
              <a:rPr lang="ko-KR" altLang="en-US" sz="1100" dirty="0"/>
              <a:t>대학 </a:t>
            </a:r>
            <a:r>
              <a:rPr lang="ko-KR" altLang="en-US" sz="1100" dirty="0" smtClean="0"/>
              <a:t>모집인원은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개의 계열 중 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위 취업률은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위로 매우 안좋은 지표를 보이고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최근 정보화 시대의 도래와 함께 문과의 비율이 점점 낮아지고 있는 것이 원인이라고 생각한다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미래 전망은 좋지 않을 것 </a:t>
            </a:r>
            <a:r>
              <a:rPr lang="ko-KR" altLang="en-US" sz="1100" dirty="0" smtClean="0"/>
              <a:t>이라고 생각한다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7358" y="6446792"/>
            <a:ext cx="11585449" cy="26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의학계열은</a:t>
            </a:r>
            <a:r>
              <a:rPr lang="ko-KR" altLang="en-US" sz="1100" dirty="0" smtClean="0"/>
              <a:t> 모집인원이 낮은 편에 속하지만 취업률은 압도적인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위이다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공급보다 수요가 현저히 많다는 것이 원인이라고 생각된다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미래전망은</a:t>
            </a:r>
            <a:r>
              <a:rPr lang="ko-KR" altLang="en-US" sz="1100" dirty="0" smtClean="0">
                <a:solidFill>
                  <a:srgbClr val="0070C0"/>
                </a:solidFill>
              </a:rPr>
              <a:t> 매우 좋다고</a:t>
            </a:r>
            <a:r>
              <a:rPr lang="ko-KR" altLang="en-US" sz="1100" dirty="0" smtClean="0"/>
              <a:t> 예측된다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803" y="5148797"/>
            <a:ext cx="3972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공학계열은 대학 모집인원은 </a:t>
            </a:r>
            <a:r>
              <a:rPr lang="en-US" altLang="ko-KR" sz="1100" dirty="0" smtClean="0"/>
              <a:t>1,2 </a:t>
            </a:r>
            <a:r>
              <a:rPr lang="ko-KR" altLang="en-US" sz="1100" dirty="0" smtClean="0"/>
              <a:t>위를 앞다투며 취업률은 </a:t>
            </a:r>
            <a:r>
              <a:rPr lang="en-US" altLang="ko-KR" sz="1100" dirty="0" smtClean="0"/>
              <a:t>70%</a:t>
            </a:r>
            <a:r>
              <a:rPr lang="ko-KR" altLang="en-US" sz="1100" dirty="0" smtClean="0"/>
              <a:t>대를 기록하며 높은 모습을 보여주고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이러한 이유는 갑작스럽게 정보화 시대가 도래하여 공학전공자의 공급보다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수요가 더 많기 때문에 나타나는 기록이라고 생각된다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이러한 인력부족현상은 계속될 것이라고 생각되며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미래전망이</a:t>
            </a:r>
            <a:r>
              <a:rPr lang="ko-KR" altLang="en-US" sz="1100" dirty="0" smtClean="0">
                <a:solidFill>
                  <a:srgbClr val="0070C0"/>
                </a:solidFill>
              </a:rPr>
              <a:t> 매우 좋다고</a:t>
            </a:r>
            <a:r>
              <a:rPr lang="ko-KR" altLang="en-US" sz="1100" dirty="0" smtClean="0"/>
              <a:t> 예측된다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8404616" y="2418864"/>
            <a:ext cx="3844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예체능계열은 모집인원은 </a:t>
            </a:r>
            <a:r>
              <a:rPr lang="en-US" altLang="ko-KR" sz="1100" dirty="0" smtClean="0"/>
              <a:t>10% </a:t>
            </a:r>
            <a:r>
              <a:rPr lang="ko-KR" altLang="en-US" sz="1100" dirty="0" smtClean="0"/>
              <a:t>초반 대를 유지하고 있으며 취업률은 평균 이하를 기록하고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이에 경우 사회의 수요가 적다는 것이 결정적인 이유라고 생각된다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이대로 돌파구를 찾지 못하면 계속해서 평균 이하의 취업률을 보일 것이라고 예상되며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미래전망이</a:t>
            </a:r>
            <a:r>
              <a:rPr lang="ko-KR" altLang="en-US" sz="1100" dirty="0" smtClean="0">
                <a:solidFill>
                  <a:srgbClr val="FF0000"/>
                </a:solidFill>
              </a:rPr>
              <a:t> 좋지 않을 것</a:t>
            </a:r>
            <a:r>
              <a:rPr lang="ko-KR" altLang="en-US" sz="1100" dirty="0" smtClean="0"/>
              <a:t>으로 예측된다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588124" y="6588556"/>
            <a:ext cx="11572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사회계열은 모집인원이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위에서 점차 떨어지고 있고 취업률도 평균 이하를 보여주고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경우도 원인도 인문계열과 비슷하다고 생각이 든다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사회의 수요보다 공급이 많은 것이 원인으로 생각된다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미래전망이</a:t>
            </a:r>
            <a:r>
              <a:rPr lang="ko-KR" altLang="en-US" sz="1100" dirty="0" smtClean="0">
                <a:solidFill>
                  <a:srgbClr val="FF0000"/>
                </a:solidFill>
              </a:rPr>
              <a:t> 좋지 않을 것 </a:t>
            </a:r>
            <a:r>
              <a:rPr lang="ko-KR" altLang="en-US" sz="1100" dirty="0" smtClean="0"/>
              <a:t>이라고 생각한다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920641-18F4-2EEC-A538-AB18AFD39D4E}"/>
              </a:ext>
            </a:extLst>
          </p:cNvPr>
          <p:cNvSpPr/>
          <p:nvPr/>
        </p:nvSpPr>
        <p:spPr>
          <a:xfrm>
            <a:off x="370804" y="725678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데이터에 따른 환경변화 예측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BB9442-E355-741A-4DA9-6228F90EF1D1}"/>
              </a:ext>
            </a:extLst>
          </p:cNvPr>
          <p:cNvCxnSpPr>
            <a:cxnSpLocks/>
          </p:cNvCxnSpPr>
          <p:nvPr/>
        </p:nvCxnSpPr>
        <p:spPr>
          <a:xfrm flipV="1">
            <a:off x="387350" y="1205906"/>
            <a:ext cx="11449049" cy="10552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53306-8AFC-64EE-26D5-4F7AD9B4825D}"/>
              </a:ext>
            </a:extLst>
          </p:cNvPr>
          <p:cNvSpPr/>
          <p:nvPr/>
        </p:nvSpPr>
        <p:spPr>
          <a:xfrm>
            <a:off x="8611234" y="840183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817CFA-ED25-6B16-86CE-C034BABA9D12}"/>
              </a:ext>
            </a:extLst>
          </p:cNvPr>
          <p:cNvSpPr/>
          <p:nvPr/>
        </p:nvSpPr>
        <p:spPr>
          <a:xfrm>
            <a:off x="425449" y="4847244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A9171F-4C12-9F08-6730-33A44736C17A}"/>
              </a:ext>
            </a:extLst>
          </p:cNvPr>
          <p:cNvSpPr/>
          <p:nvPr/>
        </p:nvSpPr>
        <p:spPr>
          <a:xfrm>
            <a:off x="4495432" y="2109488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980982" y="853940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D00115-0FF8-3E8B-684B-4F8211DDC7D9}"/>
              </a:ext>
            </a:extLst>
          </p:cNvPr>
          <p:cNvSpPr/>
          <p:nvPr/>
        </p:nvSpPr>
        <p:spPr>
          <a:xfrm>
            <a:off x="425450" y="2070247"/>
            <a:ext cx="1061049" cy="247286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28CF05-849E-B93E-7501-3C79B3EEBFA0}"/>
              </a:ext>
            </a:extLst>
          </p:cNvPr>
          <p:cNvSpPr/>
          <p:nvPr/>
        </p:nvSpPr>
        <p:spPr>
          <a:xfrm>
            <a:off x="8559416" y="2120222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9796108" y="854958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9" y="3426155"/>
            <a:ext cx="2201647" cy="155040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199EFDF-D68C-ABE9-6336-B99EE9CB699F}"/>
              </a:ext>
            </a:extLst>
          </p:cNvPr>
          <p:cNvSpPr txBox="1"/>
          <p:nvPr/>
        </p:nvSpPr>
        <p:spPr>
          <a:xfrm>
            <a:off x="4610230" y="4847244"/>
            <a:ext cx="2303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공학계열 증가 추세 및 예측</a:t>
            </a:r>
            <a:endParaRPr lang="en-US" altLang="ko-KR" sz="11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432" y="3372782"/>
            <a:ext cx="2682773" cy="145092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209" y="3362395"/>
            <a:ext cx="2682773" cy="145092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9" y="6198912"/>
            <a:ext cx="2627606" cy="142108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CA8202A0-78D3-2086-1B29-987980CF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60" y="3383129"/>
            <a:ext cx="2144470" cy="16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BEB5F9-C4FA-E84D-FCA7-5452B6E30D8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8B4ABF-FA06-9CF7-ADEC-7688489E6C58}"/>
              </a:ext>
            </a:extLst>
          </p:cNvPr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221A8-D844-F67A-889E-C6E8D1488EAE}"/>
              </a:ext>
            </a:extLst>
          </p:cNvPr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36CBD-70C1-11EE-3DCC-721C04BACCBF}"/>
              </a:ext>
            </a:extLst>
          </p:cNvPr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920641-18F4-2EEC-A538-AB18AFD39D4E}"/>
              </a:ext>
            </a:extLst>
          </p:cNvPr>
          <p:cNvSpPr/>
          <p:nvPr/>
        </p:nvSpPr>
        <p:spPr>
          <a:xfrm>
            <a:off x="5781004" y="746052"/>
            <a:ext cx="2598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rgbClr val="0275D8"/>
                </a:solidFill>
              </a:rPr>
              <a:t>탐구 확장 </a:t>
            </a:r>
            <a:r>
              <a:rPr lang="en-US" altLang="ko-KR" sz="2000" b="1" dirty="0" smtClean="0">
                <a:solidFill>
                  <a:srgbClr val="0275D8"/>
                </a:solidFill>
              </a:rPr>
              <a:t>(</a:t>
            </a:r>
            <a:r>
              <a:rPr lang="ko-KR" altLang="en-US" sz="2000" b="1" dirty="0" smtClean="0">
                <a:solidFill>
                  <a:srgbClr val="0275D8"/>
                </a:solidFill>
              </a:rPr>
              <a:t>해결방안</a:t>
            </a:r>
            <a:r>
              <a:rPr lang="en-US" altLang="ko-KR" sz="2000" b="1" dirty="0" smtClean="0">
                <a:solidFill>
                  <a:srgbClr val="0275D8"/>
                </a:solidFill>
              </a:rPr>
              <a:t>)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BB9442-E355-741A-4DA9-6228F90EF1D1}"/>
              </a:ext>
            </a:extLst>
          </p:cNvPr>
          <p:cNvCxnSpPr>
            <a:cxnSpLocks/>
          </p:cNvCxnSpPr>
          <p:nvPr/>
        </p:nvCxnSpPr>
        <p:spPr>
          <a:xfrm>
            <a:off x="5551055" y="1236564"/>
            <a:ext cx="62103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5086" y="1686611"/>
            <a:ext cx="65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정부 지도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계열별 취업률에 맞춘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일자리 불균형 해결을 위해 계열별 모집 인원 권장 및 조정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4505" y="4762330"/>
            <a:ext cx="40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고교 학점제 직업 연계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공학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의학</a:t>
            </a:r>
            <a:r>
              <a:rPr lang="en-US" altLang="ko-KR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81004" y="5537596"/>
            <a:ext cx="4226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분석에 따르면 공학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의학계열의 취업률이 평균보다 </a:t>
            </a:r>
            <a:endParaRPr lang="en-US" altLang="ko-KR" sz="1100" dirty="0" smtClean="0"/>
          </a:p>
          <a:p>
            <a:r>
              <a:rPr lang="ko-KR" altLang="en-US" sz="1100" dirty="0" smtClean="0"/>
              <a:t>높은 것을 알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그에 따라 공학과 의학에 관련된 특정 </a:t>
            </a:r>
            <a:endParaRPr lang="en-US" altLang="ko-KR" sz="1100" dirty="0" smtClean="0"/>
          </a:p>
          <a:p>
            <a:r>
              <a:rPr lang="ko-KR" altLang="en-US" sz="1100" dirty="0" smtClean="0"/>
              <a:t>프로그램을 만들어 직업에 대한 흥미를 높이고 공학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의학에 </a:t>
            </a:r>
            <a:endParaRPr lang="en-US" altLang="ko-KR" sz="1100" dirty="0" smtClean="0"/>
          </a:p>
          <a:p>
            <a:r>
              <a:rPr lang="ko-KR" altLang="en-US" sz="1100" dirty="0" smtClean="0"/>
              <a:t>관련된 직업의 정보를 제공하여 학생들의 관심도를 높여야 한다</a:t>
            </a:r>
            <a:r>
              <a:rPr lang="en-US" altLang="ko-KR" sz="1100" dirty="0" smtClean="0"/>
              <a:t>.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79317" y="2332942"/>
            <a:ext cx="6217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분석에 따르면 현재 교육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자연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예체능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인문 계열의 취업률이 평균보다 낮다는 것을 볼 수 있다</a:t>
            </a:r>
            <a:r>
              <a:rPr lang="en-US" altLang="ko-KR" sz="1100" dirty="0" smtClean="0"/>
              <a:t>. 7</a:t>
            </a:r>
            <a:r>
              <a:rPr lang="ko-KR" altLang="en-US" sz="1100" dirty="0" smtClean="0"/>
              <a:t>개의 계열 중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개의 계열이 평균취업률보다 취업률이 적고 이것은 일자리 불균형이 진행되고 있음을 보여준다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이러한 직업 불균형을 이해하고 해결하기 위해선 산업 및 직업의 다각화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지역개발의 분산 등 여러가지 해결방법이 있다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  <a:p>
            <a:r>
              <a:rPr lang="ko-KR" altLang="en-US" sz="1100" dirty="0" smtClean="0"/>
              <a:t>하지만 일자리 불균형은 매우 복잡한 문제이므로 다양한 이해 관계자들의 협력과 지속적인 정부의 정책적인 노력이 필요하다</a:t>
            </a:r>
            <a:r>
              <a:rPr lang="en-US" altLang="ko-KR" sz="1100" dirty="0" smtClean="0"/>
              <a:t>. </a:t>
            </a:r>
          </a:p>
          <a:p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0804" y="4581525"/>
            <a:ext cx="1079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920641-18F4-2EEC-A538-AB18AFD39D4E}"/>
              </a:ext>
            </a:extLst>
          </p:cNvPr>
          <p:cNvSpPr/>
          <p:nvPr/>
        </p:nvSpPr>
        <p:spPr>
          <a:xfrm>
            <a:off x="370804" y="725678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데이터에 따른 환경변화 예측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BB9442-E355-741A-4DA9-6228F90EF1D1}"/>
              </a:ext>
            </a:extLst>
          </p:cNvPr>
          <p:cNvCxnSpPr>
            <a:cxnSpLocks/>
          </p:cNvCxnSpPr>
          <p:nvPr/>
        </p:nvCxnSpPr>
        <p:spPr>
          <a:xfrm flipV="1">
            <a:off x="387350" y="1212303"/>
            <a:ext cx="4508500" cy="4155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</TotalTime>
  <Words>1114</Words>
  <Application>Microsoft Office PowerPoint</Application>
  <PresentationFormat>와이드스크린</PresentationFormat>
  <Paragraphs>160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</vt:lpstr>
      <vt:lpstr>Noto Sans KR Light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73</cp:revision>
  <dcterms:created xsi:type="dcterms:W3CDTF">2023-06-11T02:32:20Z</dcterms:created>
  <dcterms:modified xsi:type="dcterms:W3CDTF">2023-07-01T06:58:35Z</dcterms:modified>
</cp:coreProperties>
</file>