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64B"/>
    <a:srgbClr val="1772B1"/>
    <a:srgbClr val="56B356"/>
    <a:srgbClr val="FF7700"/>
    <a:srgbClr val="9062BB"/>
    <a:srgbClr val="E272BF"/>
    <a:srgbClr val="D41E1F"/>
    <a:srgbClr val="FBE4D5"/>
    <a:srgbClr val="BE5812"/>
    <a:srgbClr val="027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7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  <a:solidFill>
            <a:schemeClr val="bg1"/>
          </a:solidFill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직사각형 6"/>
          <p:cNvSpPr/>
          <p:nvPr/>
        </p:nvSpPr>
        <p:spPr>
          <a:xfrm>
            <a:off x="1133947" y="1691278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대학교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Freeform 5"/>
          <p:cNvSpPr/>
          <p:nvPr/>
        </p:nvSpPr>
        <p:spPr>
          <a:xfrm>
            <a:off x="6774543" y="2022022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8C181-8DD1-5FD5-4BF7-E2B426CC6C17}"/>
              </a:ext>
            </a:extLst>
          </p:cNvPr>
          <p:cNvSpPr txBox="1"/>
          <p:nvPr/>
        </p:nvSpPr>
        <p:spPr>
          <a:xfrm>
            <a:off x="1212678" y="359706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8F5FC"/>
                </a:solidFill>
              </a:rPr>
              <a:t>팀명</a:t>
            </a:r>
            <a:r>
              <a:rPr lang="ko-KR" altLang="en-US" dirty="0">
                <a:solidFill>
                  <a:srgbClr val="E8F5FC"/>
                </a:solidFill>
              </a:rPr>
              <a:t> </a:t>
            </a:r>
            <a:r>
              <a:rPr lang="en-US" altLang="ko-KR" dirty="0">
                <a:solidFill>
                  <a:srgbClr val="E8F5FC"/>
                </a:solidFill>
              </a:rPr>
              <a:t>: ______</a:t>
            </a:r>
            <a:endParaRPr lang="ko-KR" altLang="en-US" dirty="0">
              <a:solidFill>
                <a:srgbClr val="E8F5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6404" y="1336185"/>
            <a:ext cx="2844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400" dirty="0"/>
              <a:t>2023</a:t>
            </a:r>
            <a:r>
              <a:rPr lang="ko-KR" altLang="en-US" sz="1400" dirty="0"/>
              <a:t>년 현재 다양한 학과의 통폐합이 진행되고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내가 가고 싶은 학과는 무사할지 궁금하고 그 학과의 미래 상황은 어떨지 궁금해서 직접 데이터를 분석하여 계열별로 어떤 추이를 보이고 있는지 분석했다</a:t>
            </a:r>
            <a:r>
              <a:rPr lang="en-US" altLang="ko-KR" sz="1400" dirty="0"/>
              <a:t>. </a:t>
            </a:r>
            <a:r>
              <a:rPr lang="en-US" altLang="ko-KR" sz="1100" dirty="0"/>
              <a:t>		</a:t>
            </a:r>
          </a:p>
          <a:p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591499" y="1336185"/>
            <a:ext cx="24665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r>
              <a:rPr lang="ko-KR" altLang="en-US" sz="1400" dirty="0"/>
              <a:t>계열별로 분류하여 비교하면서 계열의 현 상황을 분석해보고 이를 바탕으로 계열별 미래 상황을 예측해 본다</a:t>
            </a:r>
            <a:r>
              <a:rPr lang="en-US" altLang="ko-KR" sz="1400" dirty="0"/>
              <a:t>.</a:t>
            </a:r>
          </a:p>
          <a:p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280612" y="1336185"/>
            <a:ext cx="365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계열은 </a:t>
            </a:r>
            <a:r>
              <a:rPr lang="en-US" altLang="ko-KR" sz="1200" dirty="0"/>
              <a:t>7</a:t>
            </a:r>
            <a:r>
              <a:rPr lang="ko-KR" altLang="en-US" sz="1200" dirty="0"/>
              <a:t>개로 분류한다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26404" y="879782"/>
            <a:ext cx="861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동기</a:t>
            </a:r>
            <a:r>
              <a:rPr lang="ko-KR" altLang="en-US" sz="1600" dirty="0">
                <a:solidFill>
                  <a:srgbClr val="0275D8"/>
                </a:solidFill>
              </a:rPr>
              <a:t> 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4952" y="87978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목적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79249" y="87452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분류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033027"/>
            <a:ext cx="5915851" cy="962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5215044"/>
            <a:ext cx="5915851" cy="952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/>
          <p:cNvSpPr/>
          <p:nvPr/>
        </p:nvSpPr>
        <p:spPr>
          <a:xfrm>
            <a:off x="619125" y="3443837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rgbClr val="0275D8"/>
                </a:solidFill>
              </a:rPr>
              <a:t>관련 기사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742950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91499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179249" y="1341447"/>
            <a:ext cx="363894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6913" y="3860653"/>
            <a:ext cx="5808572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10" y="6495691"/>
            <a:ext cx="6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/>
                </a:solidFill>
              </a:rPr>
              <a:t>1: https</a:t>
            </a:r>
            <a:r>
              <a:rPr lang="en-US" altLang="ko-KR" sz="900" dirty="0">
                <a:solidFill>
                  <a:schemeClr val="bg1"/>
                </a:solidFill>
              </a:rPr>
              <a:t>://news.nate.com/view/20220401n22281</a:t>
            </a:r>
          </a:p>
          <a:p>
            <a:r>
              <a:rPr lang="en-US" altLang="ko-KR" sz="900">
                <a:solidFill>
                  <a:schemeClr val="bg1"/>
                </a:solidFill>
              </a:rPr>
              <a:t>2: https</a:t>
            </a:r>
            <a:r>
              <a:rPr lang="en-US" altLang="ko-KR" sz="900" dirty="0">
                <a:solidFill>
                  <a:schemeClr val="bg1"/>
                </a:solidFill>
              </a:rPr>
              <a:t>://news.mt.co.kr/mtview.php?no=2014041010113327536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58499" y="3474615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</a:rPr>
              <a:t>사용한 데이터</a:t>
            </a:r>
            <a:endParaRPr lang="en-US" altLang="ko-KR" sz="1600" b="1" dirty="0">
              <a:solidFill>
                <a:srgbClr val="0275D8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258499" y="3860653"/>
            <a:ext cx="455969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375584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786846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390187" y="4147165"/>
            <a:ext cx="201674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900" dirty="0"/>
              <a:t>고등교육기관 졸업자 취업통계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https://www.moe.go.kr/boardCnts/viewRenew.do?boardID=294&amp;boardSeq=90188&amp;lev=0&amp;searchType=null&amp;statusYN=W&amp;page=1&amp;s=moe&amp;m=020402&amp;opType=N</a:t>
            </a:r>
          </a:p>
          <a:p>
            <a:r>
              <a:rPr lang="en-US" altLang="ko-KR" sz="900" dirty="0"/>
              <a:t>https://www.kedi.re.kr/khome/main/announce/selectBroadAnnounceForm.do?selectTp=0&amp;board_sq_no=3&amp;article_sq_no=34905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865127" y="4194262"/>
            <a:ext cx="18747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창업진흥원</a:t>
            </a:r>
            <a:r>
              <a:rPr lang="en-US" altLang="ko-KR" sz="1000" dirty="0"/>
              <a:t> </a:t>
            </a:r>
            <a:r>
              <a:rPr lang="ko-KR" altLang="en-US" sz="1000" dirty="0"/>
              <a:t>창업기업</a:t>
            </a:r>
            <a:r>
              <a:rPr lang="ko-KR" altLang="en-US" sz="700" dirty="0"/>
              <a:t> </a:t>
            </a:r>
            <a:r>
              <a:rPr lang="ko-KR" altLang="en-US" sz="1000" dirty="0"/>
              <a:t>창업자의 전공정보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https://www.data.go.kr/data/15048999/fileData.do</a:t>
            </a:r>
          </a:p>
          <a:p>
            <a:endParaRPr lang="en-US" altLang="ko-KR" sz="1000" dirty="0"/>
          </a:p>
          <a:p>
            <a:r>
              <a:rPr lang="ko-KR" altLang="en-US" sz="1000" dirty="0"/>
              <a:t>한국교육개발원</a:t>
            </a:r>
            <a:r>
              <a:rPr lang="en-US" altLang="ko-KR" sz="1000" dirty="0"/>
              <a:t>_</a:t>
            </a:r>
            <a:r>
              <a:rPr lang="ko-KR" altLang="en-US" sz="1000" dirty="0"/>
              <a:t>대학별 학과별 모집인원 및 졸업자 현황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https://www.data.go.kr/data/15053809/fileData.do</a:t>
            </a:r>
          </a:p>
          <a:p>
            <a:endParaRPr lang="ko-KR" altLang="en-US" sz="700" dirty="0"/>
          </a:p>
        </p:txBody>
      </p:sp>
      <p:sp>
        <p:nvSpPr>
          <p:cNvPr id="63" name="직사각형 6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0E6C1-BFE3-EB44-14FC-FBB14A059A25}"/>
              </a:ext>
            </a:extLst>
          </p:cNvPr>
          <p:cNvSpPr/>
          <p:nvPr/>
        </p:nvSpPr>
        <p:spPr>
          <a:xfrm>
            <a:off x="8327267" y="1716603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023216-CDC9-2212-3D99-D0022EBD30AA}"/>
              </a:ext>
            </a:extLst>
          </p:cNvPr>
          <p:cNvSpPr/>
          <p:nvPr/>
        </p:nvSpPr>
        <p:spPr>
          <a:xfrm>
            <a:off x="9596510" y="1716603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68524F-4158-A853-5957-AE75900474C2}"/>
              </a:ext>
            </a:extLst>
          </p:cNvPr>
          <p:cNvSpPr/>
          <p:nvPr/>
        </p:nvSpPr>
        <p:spPr>
          <a:xfrm>
            <a:off x="9596510" y="2152943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D4D7D-F4CB-60F9-3B15-7F5836BA6D26}"/>
              </a:ext>
            </a:extLst>
          </p:cNvPr>
          <p:cNvSpPr/>
          <p:nvPr/>
        </p:nvSpPr>
        <p:spPr>
          <a:xfrm>
            <a:off x="8327266" y="2168611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F216EB-C964-A146-E490-3AD4B6A0327E}"/>
              </a:ext>
            </a:extLst>
          </p:cNvPr>
          <p:cNvSpPr/>
          <p:nvPr/>
        </p:nvSpPr>
        <p:spPr>
          <a:xfrm>
            <a:off x="8327743" y="2601614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6A526D-6188-0194-BA46-B2968FE58043}"/>
              </a:ext>
            </a:extLst>
          </p:cNvPr>
          <p:cNvSpPr/>
          <p:nvPr/>
        </p:nvSpPr>
        <p:spPr>
          <a:xfrm>
            <a:off x="8327265" y="3022607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3F161-BE9C-A12E-552F-048EFFFDC59A}"/>
              </a:ext>
            </a:extLst>
          </p:cNvPr>
          <p:cNvSpPr/>
          <p:nvPr/>
        </p:nvSpPr>
        <p:spPr>
          <a:xfrm>
            <a:off x="9596510" y="2601614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594254" y="895112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CF42C1-74F5-E79F-E8E9-71359DF9C90B}"/>
              </a:ext>
            </a:extLst>
          </p:cNvPr>
          <p:cNvSpPr/>
          <p:nvPr/>
        </p:nvSpPr>
        <p:spPr>
          <a:xfrm>
            <a:off x="594254" y="1350547"/>
            <a:ext cx="2010126" cy="102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대학이 </a:t>
            </a:r>
            <a:endParaRPr lang="en-US" altLang="ko-KR" dirty="0"/>
          </a:p>
          <a:p>
            <a:pPr algn="ctr"/>
            <a:r>
              <a:rPr lang="ko-KR" altLang="en-US" dirty="0" err="1"/>
              <a:t>필요로하는</a:t>
            </a:r>
            <a:r>
              <a:rPr lang="ko-KR" altLang="en-US" dirty="0"/>
              <a:t> 계열</a:t>
            </a:r>
            <a:endParaRPr lang="en-US" altLang="ko-KR" dirty="0"/>
          </a:p>
          <a:p>
            <a:pPr algn="ctr"/>
            <a:r>
              <a:rPr lang="ko-KR" altLang="en-US" dirty="0"/>
              <a:t>시각화 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47EF79-C370-FF3D-EF2B-252B1AD3F689}"/>
              </a:ext>
            </a:extLst>
          </p:cNvPr>
          <p:cNvSpPr/>
          <p:nvPr/>
        </p:nvSpPr>
        <p:spPr>
          <a:xfrm>
            <a:off x="491495" y="3498074"/>
            <a:ext cx="2112885" cy="104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취업률과 </a:t>
            </a:r>
            <a:r>
              <a:rPr lang="ko-KR" altLang="en-US" dirty="0" err="1"/>
              <a:t>창업률</a:t>
            </a:r>
            <a:endParaRPr lang="en-US" altLang="ko-KR" dirty="0"/>
          </a:p>
          <a:p>
            <a:pPr algn="ctr"/>
            <a:r>
              <a:rPr lang="ko-KR" altLang="en-US" dirty="0"/>
              <a:t>관련해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E55FD7-F094-D3FA-8B42-26AD19D51206}"/>
              </a:ext>
            </a:extLst>
          </p:cNvPr>
          <p:cNvSpPr/>
          <p:nvPr/>
        </p:nvSpPr>
        <p:spPr>
          <a:xfrm>
            <a:off x="491494" y="5594656"/>
            <a:ext cx="2112885" cy="104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나온 결과를</a:t>
            </a:r>
            <a:endParaRPr lang="en-US" altLang="ko-KR" dirty="0"/>
          </a:p>
          <a:p>
            <a:pPr algn="ctr"/>
            <a:r>
              <a:rPr lang="ko-KR" altLang="en-US" dirty="0"/>
              <a:t>가지고 미래전망 </a:t>
            </a:r>
            <a:endParaRPr lang="en-US" altLang="ko-KR" dirty="0"/>
          </a:p>
          <a:p>
            <a:pPr algn="ctr"/>
            <a:r>
              <a:rPr lang="ko-KR" altLang="en-US" dirty="0"/>
              <a:t>예측해보기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36824-2726-7703-8FC8-3E8948FA5A3C}"/>
              </a:ext>
            </a:extLst>
          </p:cNvPr>
          <p:cNvSpPr txBox="1"/>
          <p:nvPr/>
        </p:nvSpPr>
        <p:spPr>
          <a:xfrm>
            <a:off x="3503983" y="710446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활동 전 결과 예상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39997DB-6AC3-C98D-6B54-2B513BC9906E}"/>
              </a:ext>
            </a:extLst>
          </p:cNvPr>
          <p:cNvSpPr/>
          <p:nvPr/>
        </p:nvSpPr>
        <p:spPr>
          <a:xfrm>
            <a:off x="9371042" y="1449110"/>
            <a:ext cx="2321808" cy="175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인문계열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교육계열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자연계열</a:t>
            </a:r>
            <a:endParaRPr lang="en-US" altLang="ko-KR" sz="1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7EF442-F686-0366-D136-0C7C525F8ACE}"/>
              </a:ext>
            </a:extLst>
          </p:cNvPr>
          <p:cNvSpPr/>
          <p:nvPr/>
        </p:nvSpPr>
        <p:spPr>
          <a:xfrm>
            <a:off x="3710457" y="1535213"/>
            <a:ext cx="2039576" cy="1615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공학계열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의약계열</a:t>
            </a:r>
            <a:endParaRPr lang="en-US" altLang="ko-KR" sz="1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DF9946-B36E-09B0-E52A-D36F5FDC649C}"/>
              </a:ext>
            </a:extLst>
          </p:cNvPr>
          <p:cNvSpPr/>
          <p:nvPr/>
        </p:nvSpPr>
        <p:spPr>
          <a:xfrm>
            <a:off x="6688918" y="1535213"/>
            <a:ext cx="2112182" cy="1583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예체능계열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사회계열</a:t>
            </a:r>
            <a:endParaRPr lang="en-US" altLang="ko-KR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3646025" y="1251306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좋음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7A4CD-E4D2-2B79-79B8-18A9B2E826E5}"/>
              </a:ext>
            </a:extLst>
          </p:cNvPr>
          <p:cNvSpPr txBox="1"/>
          <p:nvPr/>
        </p:nvSpPr>
        <p:spPr>
          <a:xfrm>
            <a:off x="6555050" y="992999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변화 없음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00A3F-3BCC-B7FC-A129-F5F1EAD2014B}"/>
              </a:ext>
            </a:extLst>
          </p:cNvPr>
          <p:cNvSpPr txBox="1"/>
          <p:nvPr/>
        </p:nvSpPr>
        <p:spPr>
          <a:xfrm>
            <a:off x="9479942" y="992999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나쁨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1232040" y="2584543"/>
            <a:ext cx="734553" cy="663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6025" y="3778248"/>
            <a:ext cx="779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최근 대학 모집인원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37" y="4243313"/>
            <a:ext cx="7969713" cy="215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466FFAF-5FB1-9AE3-250A-01B62DDA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5" y="184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아래쪽 화살표 2">
            <a:extLst>
              <a:ext uri="{FF2B5EF4-FFF2-40B4-BE49-F238E27FC236}">
                <a16:creationId xmlns:a16="http://schemas.microsoft.com/office/drawing/2014/main" id="{1584387C-17D5-78A5-C5AF-7C4CC99CF8F0}"/>
              </a:ext>
            </a:extLst>
          </p:cNvPr>
          <p:cNvSpPr/>
          <p:nvPr/>
        </p:nvSpPr>
        <p:spPr>
          <a:xfrm>
            <a:off x="1230206" y="4746505"/>
            <a:ext cx="734553" cy="663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35940D2-7E0F-513A-750C-260F3BCD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062" y="3876689"/>
            <a:ext cx="2820179" cy="2163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EAEF58-5040-254C-943E-4A32CF28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36" y="3934142"/>
            <a:ext cx="2909343" cy="2263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317421" y="797225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프리뷰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254907" y="1195336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Ipsum Loreasdfakjflkajfdkl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2122016-0A70-ABCC-0624-9AE5B554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470" y="1576930"/>
            <a:ext cx="2833352" cy="22815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F59131D-2824-35C0-A921-76595F2EC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849" y="1588300"/>
            <a:ext cx="2944426" cy="22588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72AFB6F-3522-D0AA-1339-15BC088DE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765" y="3964078"/>
            <a:ext cx="2944426" cy="231392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19A274A-4C60-9C0B-01CE-839885D9D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777" y="1629723"/>
            <a:ext cx="2820179" cy="22815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E873084-AF47-8274-F6E8-D218C03E2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07" y="4132793"/>
            <a:ext cx="2787767" cy="22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10DC0-6629-FD42-24CB-D8D5546E74A6}"/>
              </a:ext>
            </a:extLst>
          </p:cNvPr>
          <p:cNvSpPr txBox="1"/>
          <p:nvPr/>
        </p:nvSpPr>
        <p:spPr>
          <a:xfrm>
            <a:off x="604156" y="2661136"/>
            <a:ext cx="313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공학계열과 의학계열의 비중은 꾸준히 증가하고 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4156" y="5151258"/>
            <a:ext cx="4139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사회계열은 </a:t>
            </a:r>
            <a:r>
              <a:rPr lang="en-US" altLang="ko-KR"/>
              <a:t>2016</a:t>
            </a:r>
            <a:r>
              <a:rPr lang="ko-KR" altLang="en-US"/>
              <a:t>년 가장 많은 인원을 모집했지만 현재는 공학에 밀려 </a:t>
            </a:r>
            <a:r>
              <a:rPr lang="en-US" altLang="ko-KR"/>
              <a:t>2</a:t>
            </a:r>
            <a:r>
              <a:rPr lang="ko-KR" altLang="en-US"/>
              <a:t>위로 밀려났다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1965" y="2534593"/>
            <a:ext cx="3189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인문계열 또한 인원이 줄어들었다</a:t>
            </a:r>
            <a:r>
              <a:rPr lang="en-US" altLang="ko-KR"/>
              <a:t>. </a:t>
            </a:r>
            <a:r>
              <a:rPr lang="ko-KR" altLang="en-US"/>
              <a:t>전체적으로 문과계열이 감소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1965" y="5479703"/>
            <a:ext cx="3575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예체능</a:t>
            </a:r>
            <a:r>
              <a:rPr lang="en-US" altLang="ko-KR"/>
              <a:t>, </a:t>
            </a:r>
            <a:r>
              <a:rPr lang="ko-KR" altLang="en-US"/>
              <a:t>교육</a:t>
            </a:r>
            <a:r>
              <a:rPr lang="en-US" altLang="ko-KR"/>
              <a:t>, </a:t>
            </a:r>
            <a:r>
              <a:rPr lang="ko-KR" altLang="en-US"/>
              <a:t>자연계열은 </a:t>
            </a:r>
            <a:r>
              <a:rPr lang="en-US" altLang="ko-KR"/>
              <a:t>6</a:t>
            </a:r>
            <a:r>
              <a:rPr lang="ko-KR" altLang="en-US"/>
              <a:t>년째 비슷한 추이를 보이고 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926" y="896993"/>
            <a:ext cx="4702899" cy="17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1" y="896992"/>
            <a:ext cx="5133974" cy="17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99612" y="3759847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4591" y="3457923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2706" y="6137018"/>
            <a:ext cx="11587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대학에서는 문과계열의 규모를 줄이고 이과계열의 규모를 늘리는 추세이다</a:t>
            </a:r>
            <a:r>
              <a:rPr lang="en-US" altLang="ko-KR"/>
              <a:t>. </a:t>
            </a:r>
            <a:r>
              <a:rPr lang="ko-KR" altLang="en-US"/>
              <a:t>이러한 변화에 취업시장도 변화가 있는지 알아보자</a:t>
            </a:r>
          </a:p>
        </p:txBody>
      </p:sp>
    </p:spTree>
    <p:extLst>
      <p:ext uri="{BB962C8B-B14F-4D97-AF65-F5344CB8AC3E}">
        <p14:creationId xmlns:p14="http://schemas.microsoft.com/office/powerpoint/2010/main" val="10254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4310" y="3471450"/>
            <a:ext cx="325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높은 취업률 </a:t>
            </a:r>
            <a:r>
              <a:rPr lang="en-US" altLang="ko-KR" sz="1050" b="1" dirty="0">
                <a:solidFill>
                  <a:srgbClr val="0275D8"/>
                </a:solidFill>
              </a:rPr>
              <a:t>66.9% </a:t>
            </a:r>
            <a:r>
              <a:rPr lang="ko-KR" altLang="en-US" sz="1050" b="1" dirty="0">
                <a:solidFill>
                  <a:srgbClr val="0275D8"/>
                </a:solidFill>
              </a:rPr>
              <a:t>이상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88" y="724333"/>
            <a:ext cx="102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275D8"/>
                </a:solidFill>
              </a:rPr>
              <a:t>취업률  </a:t>
            </a:r>
            <a:r>
              <a:rPr lang="ko-KR" altLang="en-US" sz="1200" dirty="0">
                <a:solidFill>
                  <a:srgbClr val="0275D8"/>
                </a:solidFill>
              </a:rPr>
              <a:t>최근 </a:t>
            </a:r>
            <a:r>
              <a:rPr lang="en-US" altLang="ko-KR" sz="1200" dirty="0">
                <a:solidFill>
                  <a:srgbClr val="0275D8"/>
                </a:solidFill>
              </a:rPr>
              <a:t>4</a:t>
            </a:r>
            <a:r>
              <a:rPr lang="ko-KR" altLang="en-US" sz="1200" dirty="0">
                <a:solidFill>
                  <a:srgbClr val="0275D8"/>
                </a:solidFill>
              </a:rPr>
              <a:t>년간의 평균 취업률인 </a:t>
            </a:r>
            <a:r>
              <a:rPr lang="en-US" altLang="ko-KR" sz="1200" dirty="0">
                <a:solidFill>
                  <a:srgbClr val="0275D8"/>
                </a:solidFill>
              </a:rPr>
              <a:t>66.9%</a:t>
            </a:r>
            <a:r>
              <a:rPr lang="ko-KR" altLang="en-US" sz="1200" dirty="0">
                <a:solidFill>
                  <a:srgbClr val="0275D8"/>
                </a:solidFill>
              </a:rPr>
              <a:t> 기준으로 나눔</a:t>
            </a:r>
            <a:r>
              <a:rPr lang="en-US" altLang="ko-KR" sz="1200" dirty="0">
                <a:solidFill>
                  <a:srgbClr val="0275D8"/>
                </a:solidFill>
              </a:rPr>
              <a:t>/ </a:t>
            </a:r>
            <a:r>
              <a:rPr lang="ko-KR" altLang="en-US" sz="1200" dirty="0">
                <a:solidFill>
                  <a:srgbClr val="0275D8"/>
                </a:solidFill>
              </a:rPr>
              <a:t>분류 기준은 최근 </a:t>
            </a:r>
            <a:r>
              <a:rPr lang="en-US" altLang="ko-KR" sz="1200" dirty="0">
                <a:solidFill>
                  <a:srgbClr val="0275D8"/>
                </a:solidFill>
              </a:rPr>
              <a:t>4</a:t>
            </a:r>
            <a:r>
              <a:rPr lang="ko-KR" altLang="en-US" sz="1200" dirty="0">
                <a:solidFill>
                  <a:srgbClr val="0275D8"/>
                </a:solidFill>
              </a:rPr>
              <a:t>년간의 취업률 평균으로 분류함</a:t>
            </a:r>
            <a:endParaRPr lang="en-US" altLang="ko-KR" sz="1200" dirty="0">
              <a:solidFill>
                <a:srgbClr val="0275D8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4310" y="4014056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69017" y="1173197"/>
            <a:ext cx="57939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전체 취업률에 현재 취업률을 대조해본 결과 의학계열과 공학계열만이 전체 평균 취업률보다 높은 것으로 나왔다</a:t>
            </a:r>
            <a:r>
              <a:rPr lang="en-US" altLang="ko-KR" dirty="0"/>
              <a:t>. </a:t>
            </a:r>
            <a:r>
              <a:rPr lang="ko-KR" altLang="en-US" dirty="0"/>
              <a:t>특히 의약계열은 </a:t>
            </a:r>
            <a:r>
              <a:rPr lang="en-US" altLang="ko-KR" dirty="0"/>
              <a:t>14</a:t>
            </a:r>
            <a:r>
              <a:rPr lang="ko-KR" altLang="en-US" dirty="0"/>
              <a:t>년도부터 </a:t>
            </a:r>
            <a:r>
              <a:rPr lang="en-US" altLang="ko-KR" dirty="0"/>
              <a:t>80%</a:t>
            </a:r>
            <a:r>
              <a:rPr lang="ko-KR" altLang="en-US" dirty="0"/>
              <a:t>대를 유지하며 공학계열과 약 </a:t>
            </a:r>
            <a:r>
              <a:rPr lang="en-US" altLang="ko-KR" dirty="0"/>
              <a:t>10%</a:t>
            </a:r>
            <a:r>
              <a:rPr lang="ko-KR" altLang="en-US" dirty="0"/>
              <a:t>정도 차이가 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이외의 교육</a:t>
            </a:r>
            <a:r>
              <a:rPr lang="en-US" altLang="ko-KR" dirty="0"/>
              <a:t>, </a:t>
            </a:r>
            <a:r>
              <a:rPr lang="ko-KR" altLang="en-US" dirty="0"/>
              <a:t>자연</a:t>
            </a:r>
            <a:r>
              <a:rPr lang="en-US" altLang="ko-KR" dirty="0"/>
              <a:t>, </a:t>
            </a:r>
            <a:r>
              <a:rPr lang="ko-KR" altLang="en-US" dirty="0"/>
              <a:t>예체능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인문 계열은 평균 취업률보다 낮은 형태로 나타났다</a:t>
            </a:r>
            <a:r>
              <a:rPr lang="en-US" altLang="ko-KR" dirty="0"/>
              <a:t>. </a:t>
            </a:r>
            <a:r>
              <a:rPr lang="ko-KR" altLang="en-US" dirty="0"/>
              <a:t>특히 인문계열은 </a:t>
            </a:r>
            <a:r>
              <a:rPr lang="en-US" altLang="ko-KR" dirty="0"/>
              <a:t>7</a:t>
            </a:r>
            <a:r>
              <a:rPr lang="ko-KR" altLang="en-US" dirty="0"/>
              <a:t>개의 계열 중 유일하게 </a:t>
            </a:r>
            <a:r>
              <a:rPr lang="en-US" altLang="ko-KR" dirty="0"/>
              <a:t>50%</a:t>
            </a:r>
            <a:r>
              <a:rPr lang="ko-KR" altLang="en-US" dirty="0"/>
              <a:t>대를 기록했다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D00115-0FF8-3E8B-684B-4F8211DDC7D9}"/>
              </a:ext>
            </a:extLst>
          </p:cNvPr>
          <p:cNvSpPr/>
          <p:nvPr/>
        </p:nvSpPr>
        <p:spPr>
          <a:xfrm>
            <a:off x="5896119" y="3829980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28CF05-849E-B93E-7501-3C79B3EEBFA0}"/>
              </a:ext>
            </a:extLst>
          </p:cNvPr>
          <p:cNvSpPr/>
          <p:nvPr/>
        </p:nvSpPr>
        <p:spPr>
          <a:xfrm>
            <a:off x="8243040" y="3842361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7065478" y="3830309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D7459-CC38-6E2E-05B9-0A8D343E22F2}"/>
              </a:ext>
            </a:extLst>
          </p:cNvPr>
          <p:cNvSpPr/>
          <p:nvPr/>
        </p:nvSpPr>
        <p:spPr>
          <a:xfrm>
            <a:off x="5896119" y="4162818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BA3D47-29B7-2EC7-5EF3-701C3EE603FD}"/>
              </a:ext>
            </a:extLst>
          </p:cNvPr>
          <p:cNvSpPr/>
          <p:nvPr/>
        </p:nvSpPr>
        <p:spPr>
          <a:xfrm>
            <a:off x="2336113" y="4014056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9FD895-4720-A3F5-540A-06DFB1F57E47}"/>
              </a:ext>
            </a:extLst>
          </p:cNvPr>
          <p:cNvSpPr/>
          <p:nvPr/>
        </p:nvSpPr>
        <p:spPr>
          <a:xfrm>
            <a:off x="7065477" y="4175582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F2900-2751-8C40-6B09-1326A0FB7219}"/>
              </a:ext>
            </a:extLst>
          </p:cNvPr>
          <p:cNvSpPr txBox="1"/>
          <p:nvPr/>
        </p:nvSpPr>
        <p:spPr>
          <a:xfrm>
            <a:off x="5896119" y="3397923"/>
            <a:ext cx="389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낮은 취업률 </a:t>
            </a:r>
            <a:r>
              <a:rPr lang="en-US" altLang="ko-KR" sz="1050" b="1" dirty="0">
                <a:solidFill>
                  <a:srgbClr val="0275D8"/>
                </a:solidFill>
              </a:rPr>
              <a:t>66.9% </a:t>
            </a:r>
            <a:r>
              <a:rPr lang="ko-KR" altLang="en-US" sz="1050" b="1" dirty="0">
                <a:solidFill>
                  <a:srgbClr val="0275D8"/>
                </a:solidFill>
              </a:rPr>
              <a:t>이하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A25F52-1788-EFE2-3518-BA6C946E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17" y="4529373"/>
            <a:ext cx="3654202" cy="216390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1FC598-9E95-FA4A-996D-0367C093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7" y="4524156"/>
            <a:ext cx="3701136" cy="2184863"/>
          </a:xfrm>
          <a:prstGeom prst="rect">
            <a:avLst/>
          </a:prstGeom>
        </p:spPr>
      </p:pic>
      <p:pic>
        <p:nvPicPr>
          <p:cNvPr id="40" name="_x403747616">
            <a:extLst>
              <a:ext uri="{FF2B5EF4-FFF2-40B4-BE49-F238E27FC236}">
                <a16:creationId xmlns:a16="http://schemas.microsoft.com/office/drawing/2014/main" id="{FFC51AAE-CF74-1995-93FD-026DCBED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1631" r="1746" b="2019"/>
          <a:stretch>
            <a:fillRect/>
          </a:stretch>
        </p:blipFill>
        <p:spPr bwMode="auto">
          <a:xfrm>
            <a:off x="406788" y="1093665"/>
            <a:ext cx="3835840" cy="2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</p:spTree>
    <p:extLst>
      <p:ext uri="{BB962C8B-B14F-4D97-AF65-F5344CB8AC3E}">
        <p14:creationId xmlns:p14="http://schemas.microsoft.com/office/powerpoint/2010/main" val="396825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479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김윤</cp:lastModifiedBy>
  <cp:revision>30</cp:revision>
  <dcterms:created xsi:type="dcterms:W3CDTF">2023-06-11T02:32:20Z</dcterms:created>
  <dcterms:modified xsi:type="dcterms:W3CDTF">2023-06-28T11:41:13Z</dcterms:modified>
</cp:coreProperties>
</file>