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4D5"/>
    <a:srgbClr val="BE5812"/>
    <a:srgbClr val="0275D8"/>
    <a:srgbClr val="59B3FD"/>
    <a:srgbClr val="E8F5FC"/>
    <a:srgbClr val="1FA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373" autoAdjust="0"/>
    <p:restoredTop sz="94660"/>
  </p:normalViewPr>
  <p:slideViewPr>
    <p:cSldViewPr snapToGrid="0">
      <p:cViewPr>
        <p:scale>
          <a:sx n="100" d="100"/>
          <a:sy n="100" d="100"/>
        </p:scale>
        <p:origin x="426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7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6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4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28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76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01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1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8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3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9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68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71B6D-55F6-4550-85C4-E25ACA6B0146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97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275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2"/>
          <p:cNvGrpSpPr/>
          <p:nvPr/>
        </p:nvGrpSpPr>
        <p:grpSpPr>
          <a:xfrm>
            <a:off x="364853" y="364853"/>
            <a:ext cx="11462294" cy="6128294"/>
            <a:chOff x="0" y="0"/>
            <a:chExt cx="6272214" cy="3353428"/>
          </a:xfrm>
          <a:solidFill>
            <a:schemeClr val="bg1"/>
          </a:solidFill>
        </p:grpSpPr>
        <p:sp>
          <p:nvSpPr>
            <p:cNvPr id="6" name="Freeform 3"/>
            <p:cNvSpPr/>
            <p:nvPr/>
          </p:nvSpPr>
          <p:spPr>
            <a:xfrm>
              <a:off x="0" y="0"/>
              <a:ext cx="6272214" cy="3353427"/>
            </a:xfrm>
            <a:custGeom>
              <a:avLst/>
              <a:gdLst/>
              <a:ahLst/>
              <a:cxnLst/>
              <a:rect l="l" t="t" r="r" b="b"/>
              <a:pathLst>
                <a:path w="6272214" h="3353427">
                  <a:moveTo>
                    <a:pt x="0" y="0"/>
                  </a:moveTo>
                  <a:lnTo>
                    <a:pt x="0" y="3353427"/>
                  </a:lnTo>
                  <a:lnTo>
                    <a:pt x="6272214" y="3353427"/>
                  </a:lnTo>
                  <a:lnTo>
                    <a:pt x="6272214" y="0"/>
                  </a:lnTo>
                  <a:lnTo>
                    <a:pt x="0" y="0"/>
                  </a:lnTo>
                  <a:close/>
                  <a:moveTo>
                    <a:pt x="6211254" y="3292468"/>
                  </a:moveTo>
                  <a:lnTo>
                    <a:pt x="59690" y="3292468"/>
                  </a:lnTo>
                  <a:lnTo>
                    <a:pt x="59690" y="59690"/>
                  </a:lnTo>
                  <a:lnTo>
                    <a:pt x="6211254" y="59690"/>
                  </a:lnTo>
                  <a:lnTo>
                    <a:pt x="6211254" y="3292468"/>
                  </a:lnTo>
                  <a:close/>
                </a:path>
              </a:pathLst>
            </a:custGeom>
            <a:grpFill/>
          </p:spPr>
        </p:sp>
      </p:grpSp>
      <p:sp>
        <p:nvSpPr>
          <p:cNvPr id="7" name="직사각형 6"/>
          <p:cNvSpPr/>
          <p:nvPr/>
        </p:nvSpPr>
        <p:spPr>
          <a:xfrm>
            <a:off x="1133947" y="1691278"/>
            <a:ext cx="386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대학교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r>
              <a:rPr lang="ko-KR" altLang="en-US" sz="3600" b="1" dirty="0">
                <a:solidFill>
                  <a:schemeClr val="bg1"/>
                </a:solidFill>
              </a:rPr>
              <a:t>계열별 미래 전망  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Freeform 5"/>
          <p:cNvSpPr/>
          <p:nvPr/>
        </p:nvSpPr>
        <p:spPr>
          <a:xfrm>
            <a:off x="6774543" y="2022022"/>
            <a:ext cx="4820220" cy="4056318"/>
          </a:xfrm>
          <a:custGeom>
            <a:avLst/>
            <a:gdLst/>
            <a:ahLst/>
            <a:cxnLst/>
            <a:rect l="l" t="t" r="r" b="b"/>
            <a:pathLst>
              <a:path w="7230330" h="6084477">
                <a:moveTo>
                  <a:pt x="0" y="0"/>
                </a:moveTo>
                <a:lnTo>
                  <a:pt x="7230330" y="0"/>
                </a:lnTo>
                <a:lnTo>
                  <a:pt x="7230330" y="6084478"/>
                </a:lnTo>
                <a:lnTo>
                  <a:pt x="0" y="60844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3F8C181-8DD1-5FD5-4BF7-E2B426CC6C17}"/>
              </a:ext>
            </a:extLst>
          </p:cNvPr>
          <p:cNvSpPr txBox="1"/>
          <p:nvPr/>
        </p:nvSpPr>
        <p:spPr>
          <a:xfrm>
            <a:off x="1212678" y="3597062"/>
            <a:ext cx="15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E8F5FC"/>
                </a:solidFill>
              </a:rPr>
              <a:t>팀명</a:t>
            </a:r>
            <a:r>
              <a:rPr lang="ko-KR" altLang="en-US" dirty="0">
                <a:solidFill>
                  <a:srgbClr val="E8F5FC"/>
                </a:solidFill>
              </a:rPr>
              <a:t> </a:t>
            </a:r>
            <a:r>
              <a:rPr lang="en-US" altLang="ko-KR" dirty="0">
                <a:solidFill>
                  <a:srgbClr val="E8F5FC"/>
                </a:solidFill>
              </a:rPr>
              <a:t>: ______</a:t>
            </a:r>
            <a:endParaRPr lang="ko-KR" altLang="en-US" dirty="0">
              <a:solidFill>
                <a:srgbClr val="E8F5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10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6400800"/>
            <a:ext cx="12192000" cy="464223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26404" y="1336185"/>
            <a:ext cx="284479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/>
          </a:p>
          <a:p>
            <a:r>
              <a:rPr lang="en-US" altLang="ko-KR" sz="1400" dirty="0"/>
              <a:t>2023</a:t>
            </a:r>
            <a:r>
              <a:rPr lang="ko-KR" altLang="en-US" sz="1400" dirty="0"/>
              <a:t>년 현재 다양한 학과의 통폐합이 진행되고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내가 가고 싶은 학과는 무사할지 궁금하고 그 학과의 미래 상황은 어떨지 궁금해서 직접 데이터를 분석하여 계열별로 어떤 추이를 보이고 있는지 분석했다</a:t>
            </a:r>
            <a:r>
              <a:rPr lang="en-US" altLang="ko-KR" sz="1400" dirty="0"/>
              <a:t>. </a:t>
            </a:r>
            <a:r>
              <a:rPr lang="en-US" altLang="ko-KR" sz="1100" dirty="0"/>
              <a:t>		</a:t>
            </a:r>
          </a:p>
          <a:p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4591499" y="1336185"/>
            <a:ext cx="24665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b="1" dirty="0"/>
          </a:p>
          <a:p>
            <a:r>
              <a:rPr lang="ko-KR" altLang="en-US" sz="1400" dirty="0"/>
              <a:t>계열별로 분류하여 비교하면서 계열의 현 상황을 분석해보고 이를 바탕으로 계열별 미래 상황을 예측해 본다</a:t>
            </a:r>
            <a:r>
              <a:rPr lang="en-US" altLang="ko-KR" sz="1400" dirty="0"/>
              <a:t>.</a:t>
            </a:r>
          </a:p>
          <a:p>
            <a:endParaRPr lang="en-US" altLang="ko-KR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8327267" y="1336185"/>
            <a:ext cx="3655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계열은 </a:t>
            </a:r>
            <a:r>
              <a:rPr lang="en-US" altLang="ko-KR" sz="1200" dirty="0"/>
              <a:t>7</a:t>
            </a:r>
            <a:r>
              <a:rPr lang="ko-KR" altLang="en-US" sz="1200" dirty="0"/>
              <a:t>개로 분류한다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공학계열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인문계열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예체능계열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사회계열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 err="1"/>
              <a:t>의약계열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교육계열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자연계열</a:t>
            </a:r>
            <a:endParaRPr lang="en-US" altLang="ko-KR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726404" y="879782"/>
            <a:ext cx="8611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0275D8"/>
                </a:solidFill>
              </a:rPr>
              <a:t>동기</a:t>
            </a:r>
            <a:r>
              <a:rPr lang="ko-KR" altLang="en-US" sz="1600" dirty="0">
                <a:solidFill>
                  <a:srgbClr val="0275D8"/>
                </a:solidFill>
              </a:rPr>
              <a:t>  </a:t>
            </a:r>
            <a:endParaRPr lang="en-US" altLang="ko-KR" sz="1600" dirty="0">
              <a:solidFill>
                <a:srgbClr val="0275D8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74952" y="879782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0275D8"/>
                </a:solidFill>
              </a:rPr>
              <a:t>목적</a:t>
            </a:r>
            <a:endParaRPr lang="en-US" altLang="ko-KR" sz="2000" b="1" dirty="0">
              <a:solidFill>
                <a:srgbClr val="0275D8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79249" y="87452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0275D8"/>
                </a:solidFill>
              </a:rPr>
              <a:t>분류</a:t>
            </a:r>
            <a:endParaRPr lang="en-US" altLang="ko-KR" sz="2000" b="1" dirty="0">
              <a:solidFill>
                <a:srgbClr val="0275D8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4033027"/>
            <a:ext cx="5915851" cy="9621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5215044"/>
            <a:ext cx="5915851" cy="9526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" name="직사각형 30"/>
          <p:cNvSpPr/>
          <p:nvPr/>
        </p:nvSpPr>
        <p:spPr>
          <a:xfrm>
            <a:off x="619125" y="3443837"/>
            <a:ext cx="13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mtClean="0">
                <a:solidFill>
                  <a:srgbClr val="0275D8"/>
                </a:solidFill>
              </a:rPr>
              <a:t>관련 기사</a:t>
            </a:r>
            <a:endParaRPr lang="en-US" altLang="ko-KR" sz="2000" b="1" dirty="0">
              <a:solidFill>
                <a:srgbClr val="0275D8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742950" y="1341447"/>
            <a:ext cx="2667000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591499" y="1341447"/>
            <a:ext cx="2667000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179249" y="1341447"/>
            <a:ext cx="3638940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66913" y="3860653"/>
            <a:ext cx="5808572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010" y="6495691"/>
            <a:ext cx="655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>
                <a:solidFill>
                  <a:schemeClr val="bg1"/>
                </a:solidFill>
              </a:rPr>
              <a:t>1: https</a:t>
            </a:r>
            <a:r>
              <a:rPr lang="en-US" altLang="ko-KR" sz="900" dirty="0">
                <a:solidFill>
                  <a:schemeClr val="bg1"/>
                </a:solidFill>
              </a:rPr>
              <a:t>://news.nate.com/view/20220401n22281</a:t>
            </a:r>
          </a:p>
          <a:p>
            <a:r>
              <a:rPr lang="en-US" altLang="ko-KR" sz="900" smtClean="0">
                <a:solidFill>
                  <a:schemeClr val="bg1"/>
                </a:solidFill>
              </a:rPr>
              <a:t>2: https</a:t>
            </a:r>
            <a:r>
              <a:rPr lang="en-US" altLang="ko-KR" sz="900" dirty="0">
                <a:solidFill>
                  <a:schemeClr val="bg1"/>
                </a:solidFill>
              </a:rPr>
              <a:t>://news.mt.co.kr/mtview.php?no=2014041010113327536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258499" y="3474615"/>
            <a:ext cx="14879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275D8"/>
                </a:solidFill>
              </a:rPr>
              <a:t>사용한 데이터</a:t>
            </a:r>
            <a:endParaRPr lang="en-US" altLang="ko-KR" sz="1600" b="1" dirty="0">
              <a:solidFill>
                <a:srgbClr val="0275D8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7258499" y="3860653"/>
            <a:ext cx="4559690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7375584" y="4033026"/>
            <a:ext cx="2031343" cy="203134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9786846" y="4033026"/>
            <a:ext cx="2031343" cy="203134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390187" y="4147165"/>
            <a:ext cx="201674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/>
          </a:p>
          <a:p>
            <a:r>
              <a:rPr lang="ko-KR" altLang="en-US" sz="900" dirty="0"/>
              <a:t>고등교육기관 </a:t>
            </a:r>
            <a:r>
              <a:rPr lang="ko-KR" altLang="en-US" sz="900"/>
              <a:t>졸업자 </a:t>
            </a:r>
            <a:r>
              <a:rPr lang="ko-KR" altLang="en-US" sz="900" smtClean="0"/>
              <a:t>취업통계</a:t>
            </a:r>
            <a:endParaRPr lang="en-US" altLang="ko-KR" sz="900" smtClean="0"/>
          </a:p>
          <a:p>
            <a:endParaRPr lang="en-US" altLang="ko-KR" sz="900" dirty="0"/>
          </a:p>
          <a:p>
            <a:r>
              <a:rPr lang="en-US" altLang="ko-KR" sz="900" dirty="0"/>
              <a:t>https://www.moe.go.kr/boardCnts/viewRenew.do?boardID=294&amp;boardSeq=90188&amp;lev=0&amp;searchType=null&amp;statusYN=W&amp;page=1&amp;s=moe&amp;m=020402&amp;opType=N</a:t>
            </a:r>
          </a:p>
          <a:p>
            <a:r>
              <a:rPr lang="en-US" altLang="ko-KR" sz="900" dirty="0"/>
              <a:t>https</a:t>
            </a:r>
            <a:r>
              <a:rPr lang="en-US" altLang="ko-KR" sz="900"/>
              <a:t>://</a:t>
            </a:r>
            <a:r>
              <a:rPr lang="en-US" altLang="ko-KR" sz="900" smtClean="0"/>
              <a:t>www.kedi.re.kr/khome/main/announce/selectBroadAnnounceForm.do?selectTp=0&amp;board_sq_no=3&amp;article_sq_no=34905</a:t>
            </a:r>
            <a:endParaRPr lang="en-US" altLang="ko-KR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9865127" y="4194262"/>
            <a:ext cx="187478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창업진흥원</a:t>
            </a:r>
            <a:r>
              <a:rPr lang="en-US" altLang="ko-KR" sz="1000"/>
              <a:t> </a:t>
            </a:r>
            <a:r>
              <a:rPr lang="ko-KR" altLang="en-US" sz="1000"/>
              <a:t>창업기업</a:t>
            </a:r>
            <a:r>
              <a:rPr lang="ko-KR" altLang="en-US" sz="700"/>
              <a:t> </a:t>
            </a:r>
            <a:r>
              <a:rPr lang="ko-KR" altLang="en-US" sz="1000"/>
              <a:t>창업자의 </a:t>
            </a:r>
            <a:r>
              <a:rPr lang="ko-KR" altLang="en-US" sz="1000" smtClean="0"/>
              <a:t>전공정보</a:t>
            </a:r>
            <a:endParaRPr lang="en-US" altLang="ko-KR" sz="1000" smtClean="0"/>
          </a:p>
          <a:p>
            <a:endParaRPr lang="en-US" altLang="ko-KR" sz="1000"/>
          </a:p>
          <a:p>
            <a:r>
              <a:rPr lang="en-US" altLang="ko-KR" sz="1000"/>
              <a:t>https://www.data.go.kr/data/15048999/fileData.do</a:t>
            </a:r>
          </a:p>
          <a:p>
            <a:endParaRPr lang="en-US" altLang="ko-KR" sz="1000"/>
          </a:p>
          <a:p>
            <a:r>
              <a:rPr lang="ko-KR" altLang="en-US" sz="1000"/>
              <a:t>한국교육개발원</a:t>
            </a:r>
            <a:r>
              <a:rPr lang="en-US" altLang="ko-KR" sz="1000"/>
              <a:t>_</a:t>
            </a:r>
            <a:r>
              <a:rPr lang="ko-KR" altLang="en-US" sz="1000"/>
              <a:t>대학별 학과별 모집인원 및 졸업자 현황</a:t>
            </a:r>
            <a:endParaRPr lang="en-US" altLang="ko-KR" sz="1000"/>
          </a:p>
          <a:p>
            <a:endParaRPr lang="en-US" altLang="ko-KR" sz="1000"/>
          </a:p>
          <a:p>
            <a:r>
              <a:rPr lang="en-US" altLang="ko-KR" sz="1000"/>
              <a:t>https://www.data.go.kr/data/15053809/fileData.do</a:t>
            </a:r>
          </a:p>
          <a:p>
            <a:endParaRPr lang="ko-KR" altLang="en-US" sz="700"/>
          </a:p>
        </p:txBody>
      </p:sp>
      <p:sp>
        <p:nvSpPr>
          <p:cNvPr id="63" name="직사각형 62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15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A54766E-B47E-FB76-1E3A-17A94EDECBD6}"/>
              </a:ext>
            </a:extLst>
          </p:cNvPr>
          <p:cNvSpPr txBox="1"/>
          <p:nvPr/>
        </p:nvSpPr>
        <p:spPr>
          <a:xfrm>
            <a:off x="710214" y="1079778"/>
            <a:ext cx="42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99CF42C1-74F5-E79F-E8E9-71359DF9C90B}"/>
              </a:ext>
            </a:extLst>
          </p:cNvPr>
          <p:cNvSpPr/>
          <p:nvPr/>
        </p:nvSpPr>
        <p:spPr>
          <a:xfrm>
            <a:off x="710214" y="1535213"/>
            <a:ext cx="2010126" cy="102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대학이 </a:t>
            </a:r>
            <a:endParaRPr lang="en-US" altLang="ko-KR" dirty="0"/>
          </a:p>
          <a:p>
            <a:pPr algn="ctr"/>
            <a:r>
              <a:rPr lang="ko-KR" altLang="en-US" dirty="0" err="1"/>
              <a:t>필요로하는</a:t>
            </a:r>
            <a:r>
              <a:rPr lang="ko-KR" altLang="en-US" dirty="0"/>
              <a:t> 계열</a:t>
            </a:r>
            <a:endParaRPr lang="en-US" altLang="ko-KR" dirty="0"/>
          </a:p>
          <a:p>
            <a:pPr algn="ctr"/>
            <a:r>
              <a:rPr lang="ko-KR" altLang="en-US" dirty="0"/>
              <a:t>시각화 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BE47EF79-C370-FF3D-EF2B-252B1AD3F689}"/>
              </a:ext>
            </a:extLst>
          </p:cNvPr>
          <p:cNvSpPr/>
          <p:nvPr/>
        </p:nvSpPr>
        <p:spPr>
          <a:xfrm>
            <a:off x="710214" y="3789379"/>
            <a:ext cx="2112885" cy="1047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취업률과 </a:t>
            </a:r>
            <a:r>
              <a:rPr lang="ko-KR" altLang="en-US" dirty="0" err="1"/>
              <a:t>창업률</a:t>
            </a:r>
            <a:endParaRPr lang="en-US" altLang="ko-KR" dirty="0"/>
          </a:p>
          <a:p>
            <a:pPr algn="ctr"/>
            <a:r>
              <a:rPr lang="ko-KR" altLang="en-US" dirty="0"/>
              <a:t>관련해 비교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4EE55FD7-F094-D3FA-8B42-26AD19D51206}"/>
              </a:ext>
            </a:extLst>
          </p:cNvPr>
          <p:cNvSpPr/>
          <p:nvPr/>
        </p:nvSpPr>
        <p:spPr>
          <a:xfrm>
            <a:off x="731890" y="5795829"/>
            <a:ext cx="2112885" cy="1043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앞서 나온 결과를</a:t>
            </a:r>
            <a:endParaRPr lang="en-US" altLang="ko-KR" dirty="0"/>
          </a:p>
          <a:p>
            <a:pPr algn="ctr"/>
            <a:r>
              <a:rPr lang="ko-KR" altLang="en-US" dirty="0"/>
              <a:t>가지고 미래전망 </a:t>
            </a:r>
            <a:endParaRPr lang="en-US" altLang="ko-KR" dirty="0"/>
          </a:p>
          <a:p>
            <a:pPr algn="ctr"/>
            <a:r>
              <a:rPr lang="ko-KR" altLang="en-US" dirty="0"/>
              <a:t>예측해보기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2836824-2726-7703-8FC8-3E8948FA5A3C}"/>
              </a:ext>
            </a:extLst>
          </p:cNvPr>
          <p:cNvSpPr txBox="1"/>
          <p:nvPr/>
        </p:nvSpPr>
        <p:spPr>
          <a:xfrm>
            <a:off x="3503983" y="710446"/>
            <a:ext cx="224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활동 전 결과 예상 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939997DB-6AC3-C98D-6B54-2B513BC9906E}"/>
              </a:ext>
            </a:extLst>
          </p:cNvPr>
          <p:cNvSpPr/>
          <p:nvPr/>
        </p:nvSpPr>
        <p:spPr>
          <a:xfrm>
            <a:off x="9371042" y="1449110"/>
            <a:ext cx="2321808" cy="175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인문계열</a:t>
            </a:r>
            <a:endParaRPr lang="en-US" altLang="ko-KR" sz="1800" dirty="0"/>
          </a:p>
          <a:p>
            <a:pPr algn="ctr"/>
            <a:r>
              <a:rPr lang="ko-KR" altLang="en-US" sz="1800" dirty="0"/>
              <a:t>교육계열</a:t>
            </a:r>
            <a:endParaRPr lang="en-US" altLang="ko-KR" sz="1800" dirty="0"/>
          </a:p>
          <a:p>
            <a:pPr algn="ctr"/>
            <a:r>
              <a:rPr lang="ko-KR" altLang="en-US" sz="1800" dirty="0"/>
              <a:t>자연계열</a:t>
            </a:r>
            <a:endParaRPr lang="en-US" altLang="ko-KR" sz="18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D87EF442-F686-0366-D136-0C7C525F8ACE}"/>
              </a:ext>
            </a:extLst>
          </p:cNvPr>
          <p:cNvSpPr/>
          <p:nvPr/>
        </p:nvSpPr>
        <p:spPr>
          <a:xfrm>
            <a:off x="3710457" y="1535213"/>
            <a:ext cx="2039576" cy="1615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공학계열</a:t>
            </a:r>
            <a:endParaRPr lang="en-US" altLang="ko-KR" sz="1800" dirty="0"/>
          </a:p>
          <a:p>
            <a:pPr algn="ctr"/>
            <a:r>
              <a:rPr lang="ko-KR" altLang="en-US" sz="1800" dirty="0"/>
              <a:t>의약계열</a:t>
            </a:r>
            <a:endParaRPr lang="en-US" altLang="ko-KR" sz="18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E6DF9946-B36E-09B0-E52A-D36F5FDC649C}"/>
              </a:ext>
            </a:extLst>
          </p:cNvPr>
          <p:cNvSpPr/>
          <p:nvPr/>
        </p:nvSpPr>
        <p:spPr>
          <a:xfrm>
            <a:off x="6688918" y="1535213"/>
            <a:ext cx="2112182" cy="1583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예체능계열</a:t>
            </a:r>
            <a:endParaRPr lang="en-US" altLang="ko-KR" sz="1800" dirty="0"/>
          </a:p>
          <a:p>
            <a:pPr algn="ctr"/>
            <a:r>
              <a:rPr lang="ko-KR" altLang="en-US" sz="1800" dirty="0"/>
              <a:t>사회계열</a:t>
            </a:r>
            <a:endParaRPr lang="en-US" altLang="ko-KR" sz="1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3DBDC6D-73E8-F52E-12F4-D7FA510B8B42}"/>
              </a:ext>
            </a:extLst>
          </p:cNvPr>
          <p:cNvSpPr txBox="1"/>
          <p:nvPr/>
        </p:nvSpPr>
        <p:spPr>
          <a:xfrm>
            <a:off x="3646025" y="1251306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미래전망 좋음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9B7A4CD-E4D2-2B79-79B8-18A9B2E826E5}"/>
              </a:ext>
            </a:extLst>
          </p:cNvPr>
          <p:cNvSpPr txBox="1"/>
          <p:nvPr/>
        </p:nvSpPr>
        <p:spPr>
          <a:xfrm>
            <a:off x="6555050" y="992999"/>
            <a:ext cx="224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미래전망 변화 없음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8C00A3F-3BCC-B7FC-A129-F5F1EAD2014B}"/>
              </a:ext>
            </a:extLst>
          </p:cNvPr>
          <p:cNvSpPr txBox="1"/>
          <p:nvPr/>
        </p:nvSpPr>
        <p:spPr>
          <a:xfrm>
            <a:off x="9479942" y="992999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미래전망 나쁨</a:t>
            </a:r>
          </a:p>
        </p:txBody>
      </p:sp>
      <p:sp>
        <p:nvSpPr>
          <p:cNvPr id="3" name="아래쪽 화살표 2"/>
          <p:cNvSpPr/>
          <p:nvPr/>
        </p:nvSpPr>
        <p:spPr>
          <a:xfrm>
            <a:off x="1348000" y="2769209"/>
            <a:ext cx="734553" cy="663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아래쪽 화살표 3"/>
          <p:cNvSpPr/>
          <p:nvPr/>
        </p:nvSpPr>
        <p:spPr>
          <a:xfrm>
            <a:off x="1444398" y="4980045"/>
            <a:ext cx="616072" cy="655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46025" y="3468584"/>
            <a:ext cx="779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대학 모집인원 </a:t>
            </a:r>
            <a:endParaRPr lang="en-US" altLang="ko-KR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025" y="4004920"/>
            <a:ext cx="7199313" cy="195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05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71B3913-9E0C-673C-2490-A924CB0BC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87" y="1921597"/>
            <a:ext cx="2820179" cy="22815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53BDC42-6E52-5405-E154-B28F8140D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996" y="1910227"/>
            <a:ext cx="2833352" cy="22815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A6A5B24-9241-D6BB-7127-9EB0EC865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334" y="1921597"/>
            <a:ext cx="2944426" cy="22588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35940D2-7E0F-513A-750C-260F3BCDE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0489" y="1969337"/>
            <a:ext cx="2820179" cy="21633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4837C122-86E5-79FD-EE6F-2417AD4BBB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5425" y="4228362"/>
            <a:ext cx="2787767" cy="226351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36CD617A-9162-3FC7-F9DA-9263E08DA7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7672" y="4191788"/>
            <a:ext cx="2944426" cy="231392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12EAEF58-5040-254C-943E-4A32CF28B7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7088" y="4180419"/>
            <a:ext cx="2909343" cy="22635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A54766E-B47E-FB76-1E3A-17A94EDECBD6}"/>
              </a:ext>
            </a:extLst>
          </p:cNvPr>
          <p:cNvSpPr txBox="1"/>
          <p:nvPr/>
        </p:nvSpPr>
        <p:spPr>
          <a:xfrm>
            <a:off x="317421" y="797225"/>
            <a:ext cx="42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전체 프리뷰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A54766E-B47E-FB76-1E3A-17A94EDECBD6}"/>
              </a:ext>
            </a:extLst>
          </p:cNvPr>
          <p:cNvSpPr txBox="1"/>
          <p:nvPr/>
        </p:nvSpPr>
        <p:spPr>
          <a:xfrm>
            <a:off x="254907" y="1195336"/>
            <a:ext cx="42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Ipsum Loreasdfakjflkajfdkl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3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4810DC0-6629-FD42-24CB-D8D5546E74A6}"/>
              </a:ext>
            </a:extLst>
          </p:cNvPr>
          <p:cNvSpPr txBox="1"/>
          <p:nvPr/>
        </p:nvSpPr>
        <p:spPr>
          <a:xfrm>
            <a:off x="604156" y="2661136"/>
            <a:ext cx="3135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공학계열과 의학계열의 비중은 꾸준히 증가하고 있다</a:t>
            </a:r>
            <a:r>
              <a:rPr lang="en-US" altLang="ko-KR"/>
              <a:t>.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04156" y="5151258"/>
            <a:ext cx="41392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사회계열은 </a:t>
            </a:r>
            <a:r>
              <a:rPr lang="en-US" altLang="ko-KR"/>
              <a:t>2016</a:t>
            </a:r>
            <a:r>
              <a:rPr lang="ko-KR" altLang="en-US"/>
              <a:t>년 가장 많은 인원을 모집했지만 현재는 공학에 밀려 </a:t>
            </a:r>
            <a:r>
              <a:rPr lang="en-US" altLang="ko-KR"/>
              <a:t>2</a:t>
            </a:r>
            <a:r>
              <a:rPr lang="ko-KR" altLang="en-US"/>
              <a:t>위로 밀려났다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551965" y="2534593"/>
            <a:ext cx="31895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인문계열 또한 인원이 </a:t>
            </a:r>
            <a:r>
              <a:rPr lang="ko-KR" altLang="en-US"/>
              <a:t>줄어들었다</a:t>
            </a:r>
            <a:r>
              <a:rPr lang="en-US" altLang="ko-KR" smtClean="0"/>
              <a:t>. </a:t>
            </a:r>
            <a:r>
              <a:rPr lang="ko-KR" altLang="en-US" smtClean="0"/>
              <a:t>전체적으로 </a:t>
            </a:r>
            <a:r>
              <a:rPr lang="ko-KR" altLang="en-US"/>
              <a:t>문과계열이 감소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551965" y="5479703"/>
            <a:ext cx="3575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예체능</a:t>
            </a:r>
            <a:r>
              <a:rPr lang="en-US" altLang="ko-KR"/>
              <a:t>, </a:t>
            </a:r>
            <a:r>
              <a:rPr lang="ko-KR" altLang="en-US"/>
              <a:t>교육</a:t>
            </a:r>
            <a:r>
              <a:rPr lang="en-US" altLang="ko-KR"/>
              <a:t>, </a:t>
            </a:r>
            <a:r>
              <a:rPr lang="ko-KR" altLang="en-US"/>
              <a:t>자연계열은 </a:t>
            </a:r>
            <a:r>
              <a:rPr lang="en-US" altLang="ko-KR"/>
              <a:t>6</a:t>
            </a:r>
            <a:r>
              <a:rPr lang="ko-KR" altLang="en-US"/>
              <a:t>년째 비슷한 추이를 보이고 있다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4926" y="896993"/>
            <a:ext cx="4702899" cy="1764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96001" y="896992"/>
            <a:ext cx="5133974" cy="176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99612" y="3759847"/>
            <a:ext cx="2694215" cy="156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24591" y="3457923"/>
            <a:ext cx="2694215" cy="156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32706" y="6137018"/>
            <a:ext cx="11587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대학에서는 문과계열의 규모를 줄이고 이과계열의 규모를 늘리는 추세이다</a:t>
            </a:r>
            <a:r>
              <a:rPr lang="en-US" altLang="ko-KR" smtClean="0"/>
              <a:t>. </a:t>
            </a:r>
            <a:r>
              <a:rPr lang="ko-KR" altLang="en-US" smtClean="0"/>
              <a:t>이러한 변화에 취업시장도 변화가 있는지 알아보자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40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24" y="1718576"/>
            <a:ext cx="3206750" cy="168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5450" y="1032294"/>
            <a:ext cx="501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0275D8"/>
                </a:solidFill>
              </a:rPr>
              <a:t>80% </a:t>
            </a:r>
            <a:r>
              <a:rPr lang="ko-KR" altLang="en-US" b="1" smtClean="0">
                <a:solidFill>
                  <a:srgbClr val="0275D8"/>
                </a:solidFill>
              </a:rPr>
              <a:t>이상</a:t>
            </a:r>
            <a:r>
              <a:rPr lang="ko-KR" altLang="en-US" smtClean="0"/>
              <a:t> </a:t>
            </a:r>
            <a:r>
              <a:rPr lang="en-US" altLang="ko-KR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51400" y="880052"/>
            <a:ext cx="312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60% ~ 80 </a:t>
            </a:r>
            <a:r>
              <a:rPr lang="ko-KR" altLang="en-US" smtClean="0"/>
              <a:t>사이</a:t>
            </a:r>
            <a:endParaRPr lang="en-US" altLang="ko-KR"/>
          </a:p>
          <a:p>
            <a:r>
              <a:rPr lang="ko-KR" altLang="en-US" smtClean="0"/>
              <a:t>교육계열</a:t>
            </a:r>
            <a:r>
              <a:rPr lang="en-US" altLang="ko-KR" smtClean="0"/>
              <a:t>, </a:t>
            </a:r>
            <a:r>
              <a:rPr lang="ko-KR" altLang="en-US" smtClean="0"/>
              <a:t>공학계열</a:t>
            </a:r>
            <a:r>
              <a:rPr lang="en-US" altLang="ko-KR" smtClean="0"/>
              <a:t>, </a:t>
            </a:r>
            <a:r>
              <a:rPr lang="ko-KR" altLang="en-US" smtClean="0"/>
              <a:t>사회계열</a:t>
            </a:r>
            <a:r>
              <a:rPr lang="en-US" altLang="ko-KR" smtClean="0"/>
              <a:t>, </a:t>
            </a:r>
            <a:r>
              <a:rPr lang="ko-KR" altLang="en-US" smtClean="0"/>
              <a:t>자연계열</a:t>
            </a:r>
            <a:r>
              <a:rPr lang="en-US" altLang="ko-KR" smtClean="0"/>
              <a:t>, </a:t>
            </a:r>
            <a:r>
              <a:rPr lang="ko-KR" altLang="en-US" smtClean="0"/>
              <a:t>예체능계열</a:t>
            </a:r>
            <a:endParaRPr lang="en-US" altLang="ko-KR" smtClean="0"/>
          </a:p>
        </p:txBody>
      </p:sp>
      <p:sp>
        <p:nvSpPr>
          <p:cNvPr id="7" name="TextBox 6"/>
          <p:cNvSpPr txBox="1"/>
          <p:nvPr/>
        </p:nvSpPr>
        <p:spPr>
          <a:xfrm>
            <a:off x="8775233" y="866310"/>
            <a:ext cx="2845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60% </a:t>
            </a:r>
            <a:r>
              <a:rPr lang="ko-KR" altLang="en-US" smtClean="0"/>
              <a:t>이하</a:t>
            </a:r>
            <a:endParaRPr lang="en-US" altLang="ko-KR"/>
          </a:p>
          <a:p>
            <a:r>
              <a:rPr lang="ko-KR" altLang="en-US" smtClean="0"/>
              <a:t>인문계</a:t>
            </a:r>
            <a:r>
              <a:rPr lang="ko-KR" altLang="en-US"/>
              <a:t>열</a:t>
            </a:r>
            <a:endParaRPr lang="en-US" altLang="ko-KR" smtClean="0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450" y="715992"/>
            <a:ext cx="211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275D8"/>
                </a:solidFill>
              </a:rPr>
              <a:t>취업률</a:t>
            </a:r>
            <a:endParaRPr lang="ko-KR" altLang="en-US">
              <a:solidFill>
                <a:srgbClr val="0275D8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0851" y="1428977"/>
            <a:ext cx="1061049" cy="245686"/>
          </a:xfrm>
          <a:prstGeom prst="rect">
            <a:avLst/>
          </a:prstGeom>
          <a:solidFill>
            <a:srgbClr val="FBE4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>
                    <a:lumMod val="50000"/>
                    <a:lumOff val="50000"/>
                  </a:schemeClr>
                </a:solidFill>
              </a:rPr>
              <a:t>의약계열</a:t>
            </a:r>
            <a:endParaRPr lang="en-US" altLang="ko-KR" sz="11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91900" y="1428977"/>
            <a:ext cx="1061049" cy="245686"/>
          </a:xfrm>
          <a:prstGeom prst="rect">
            <a:avLst/>
          </a:prstGeom>
          <a:solidFill>
            <a:srgbClr val="BE5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</a:rPr>
              <a:t>의약계열</a:t>
            </a:r>
            <a:endParaRPr lang="en-US" altLang="ko-KR" sz="1400" b="1">
              <a:solidFill>
                <a:schemeClr val="bg1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400" y="1803382"/>
            <a:ext cx="3206750" cy="168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0" y="1718575"/>
            <a:ext cx="3206750" cy="168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6" y="5503313"/>
            <a:ext cx="1082240" cy="108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15" y="4217438"/>
            <a:ext cx="1082240" cy="108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177" y="4217438"/>
            <a:ext cx="1082240" cy="108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400" y="4217438"/>
            <a:ext cx="1082240" cy="108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179" y="5503313"/>
            <a:ext cx="1082240" cy="108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790" y="5503313"/>
            <a:ext cx="1082240" cy="108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5969453" y="4352617"/>
            <a:ext cx="57939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(</a:t>
            </a:r>
            <a:r>
              <a:rPr lang="ko-KR" altLang="en-US" smtClean="0"/>
              <a:t>전체 취업률과 비교</a:t>
            </a:r>
            <a:r>
              <a:rPr lang="en-US" altLang="ko-KR" smtClean="0"/>
              <a:t>)</a:t>
            </a:r>
          </a:p>
          <a:p>
            <a:endParaRPr lang="en-US" altLang="ko-KR"/>
          </a:p>
          <a:p>
            <a:r>
              <a:rPr lang="ko-KR" altLang="en-US" smtClean="0"/>
              <a:t>의약계열은 취업률이 높고 최근 </a:t>
            </a:r>
            <a:r>
              <a:rPr lang="en-US" altLang="ko-KR" smtClean="0"/>
              <a:t>6</a:t>
            </a:r>
            <a:r>
              <a:rPr lang="ko-KR" altLang="en-US" smtClean="0"/>
              <a:t>년간 </a:t>
            </a:r>
            <a:r>
              <a:rPr lang="en-US" altLang="ko-KR" smtClean="0"/>
              <a:t>80% </a:t>
            </a:r>
            <a:r>
              <a:rPr lang="ko-KR" altLang="en-US" smtClean="0"/>
              <a:t>이하로 내려가지 않았다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공학계열과 사회계열은 취업률이 계속해서 높아지고 있으며 특히 공학계열은 꾸준한 상승을 이어가고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체육계열은 </a:t>
            </a:r>
            <a:r>
              <a:rPr lang="en-US" altLang="ko-KR" smtClean="0"/>
              <a:t>2020</a:t>
            </a:r>
            <a:r>
              <a:rPr lang="ko-KR" altLang="en-US" smtClean="0"/>
              <a:t>년도에 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1314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25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3286</TotalTime>
  <Words>304</Words>
  <Application>Microsoft Office PowerPoint</Application>
  <PresentationFormat>사용자 지정</PresentationFormat>
  <Paragraphs>89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26</cp:revision>
  <dcterms:created xsi:type="dcterms:W3CDTF">2023-06-11T02:32:20Z</dcterms:created>
  <dcterms:modified xsi:type="dcterms:W3CDTF">2023-06-25T03:28:45Z</dcterms:modified>
</cp:coreProperties>
</file>