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5FC"/>
    <a:srgbClr val="1FA1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7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6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4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28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76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01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1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886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93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9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68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71B6D-55F6-4550-85C4-E25ACA6B0146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97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ww.data.go.kr/data/15048999/fileData.d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edi.re.kr/khome/main/announce/selectBroadAnnounceForm.do?selectTp=0&amp;board_sq_no=3&amp;article_sq_no=34905" TargetMode="External"/><Relationship Id="rId5" Type="http://schemas.openxmlformats.org/officeDocument/2006/relationships/hyperlink" Target="https://www.moe.go.kr/boardCnts/viewRenew.do?boardID=294&amp;boardSeq=90188&amp;lev=0&amp;searchType=null&amp;statusYN=W&amp;page=1&amp;s=moe&amp;m=020402&amp;opType=N" TargetMode="External"/><Relationship Id="rId4" Type="http://schemas.openxmlformats.org/officeDocument/2006/relationships/hyperlink" Target="https://news.nate.com/view/20220401n2228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A1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2"/>
          <p:cNvGrpSpPr/>
          <p:nvPr/>
        </p:nvGrpSpPr>
        <p:grpSpPr>
          <a:xfrm>
            <a:off x="364853" y="364853"/>
            <a:ext cx="11462294" cy="6128294"/>
            <a:chOff x="0" y="0"/>
            <a:chExt cx="6272214" cy="3353428"/>
          </a:xfrm>
        </p:grpSpPr>
        <p:sp>
          <p:nvSpPr>
            <p:cNvPr id="6" name="Freeform 3"/>
            <p:cNvSpPr/>
            <p:nvPr/>
          </p:nvSpPr>
          <p:spPr>
            <a:xfrm>
              <a:off x="0" y="0"/>
              <a:ext cx="6272214" cy="3353427"/>
            </a:xfrm>
            <a:custGeom>
              <a:avLst/>
              <a:gdLst/>
              <a:ahLst/>
              <a:cxnLst/>
              <a:rect l="l" t="t" r="r" b="b"/>
              <a:pathLst>
                <a:path w="6272214" h="3353427">
                  <a:moveTo>
                    <a:pt x="0" y="0"/>
                  </a:moveTo>
                  <a:lnTo>
                    <a:pt x="0" y="3353427"/>
                  </a:lnTo>
                  <a:lnTo>
                    <a:pt x="6272214" y="3353427"/>
                  </a:lnTo>
                  <a:lnTo>
                    <a:pt x="6272214" y="0"/>
                  </a:lnTo>
                  <a:lnTo>
                    <a:pt x="0" y="0"/>
                  </a:lnTo>
                  <a:close/>
                  <a:moveTo>
                    <a:pt x="6211254" y="3292468"/>
                  </a:moveTo>
                  <a:lnTo>
                    <a:pt x="59690" y="3292468"/>
                  </a:lnTo>
                  <a:lnTo>
                    <a:pt x="59690" y="59690"/>
                  </a:lnTo>
                  <a:lnTo>
                    <a:pt x="6211254" y="59690"/>
                  </a:lnTo>
                  <a:lnTo>
                    <a:pt x="6211254" y="3292468"/>
                  </a:lnTo>
                  <a:close/>
                </a:path>
              </a:pathLst>
            </a:custGeom>
            <a:solidFill>
              <a:srgbClr val="FFFFFF">
                <a:alpha val="19608"/>
              </a:srgbClr>
            </a:solidFill>
          </p:spPr>
        </p:sp>
      </p:grpSp>
      <p:sp>
        <p:nvSpPr>
          <p:cNvPr id="7" name="직사각형 6"/>
          <p:cNvSpPr/>
          <p:nvPr/>
        </p:nvSpPr>
        <p:spPr>
          <a:xfrm>
            <a:off x="1133947" y="1691278"/>
            <a:ext cx="386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대학교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r>
              <a:rPr lang="ko-KR" altLang="en-US" sz="3600" b="1" dirty="0">
                <a:solidFill>
                  <a:schemeClr val="bg1"/>
                </a:solidFill>
              </a:rPr>
              <a:t>계열별 미래 전망  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Freeform 5"/>
          <p:cNvSpPr/>
          <p:nvPr/>
        </p:nvSpPr>
        <p:spPr>
          <a:xfrm>
            <a:off x="6774543" y="2291443"/>
            <a:ext cx="4820220" cy="4056318"/>
          </a:xfrm>
          <a:custGeom>
            <a:avLst/>
            <a:gdLst/>
            <a:ahLst/>
            <a:cxnLst/>
            <a:rect l="l" t="t" r="r" b="b"/>
            <a:pathLst>
              <a:path w="7230330" h="6084477">
                <a:moveTo>
                  <a:pt x="0" y="0"/>
                </a:moveTo>
                <a:lnTo>
                  <a:pt x="7230330" y="0"/>
                </a:lnTo>
                <a:lnTo>
                  <a:pt x="7230330" y="6084478"/>
                </a:lnTo>
                <a:lnTo>
                  <a:pt x="0" y="60844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F8C181-8DD1-5FD5-4BF7-E2B426CC6C17}"/>
              </a:ext>
            </a:extLst>
          </p:cNvPr>
          <p:cNvSpPr txBox="1"/>
          <p:nvPr/>
        </p:nvSpPr>
        <p:spPr>
          <a:xfrm>
            <a:off x="1212678" y="3597062"/>
            <a:ext cx="15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E8F5FC"/>
                </a:solidFill>
              </a:rPr>
              <a:t>팀명</a:t>
            </a:r>
            <a:r>
              <a:rPr lang="ko-KR" altLang="en-US" dirty="0">
                <a:solidFill>
                  <a:srgbClr val="E8F5FC"/>
                </a:solidFill>
              </a:rPr>
              <a:t> </a:t>
            </a:r>
            <a:r>
              <a:rPr lang="en-US" altLang="ko-KR" dirty="0">
                <a:solidFill>
                  <a:srgbClr val="E8F5FC"/>
                </a:solidFill>
              </a:rPr>
              <a:t>: ______</a:t>
            </a:r>
            <a:endParaRPr lang="ko-KR" altLang="en-US" dirty="0">
              <a:solidFill>
                <a:srgbClr val="E8F5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10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211669"/>
          </a:xfrm>
          <a:prstGeom prst="rect">
            <a:avLst/>
          </a:prstGeom>
          <a:solidFill>
            <a:srgbClr val="E8F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6404" y="609087"/>
            <a:ext cx="284479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/>
          </a:p>
          <a:p>
            <a:r>
              <a:rPr lang="en-US" altLang="ko-KR" sz="1600" dirty="0"/>
              <a:t>2023</a:t>
            </a:r>
            <a:r>
              <a:rPr lang="ko-KR" altLang="en-US" sz="1600" dirty="0"/>
              <a:t>년 현재 다양한 학과의 통폐합이 진행되고 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내가 가고 싶은 학과는 무사할지 궁금하고 그 학과의 미래 상황은 어떨지 궁금해서 직접 데이터를 분석하여 계열별로 어떤 추이를 보이고 있는지 분석했다</a:t>
            </a:r>
            <a:r>
              <a:rPr lang="en-US" altLang="ko-KR" sz="1600" dirty="0"/>
              <a:t>. </a:t>
            </a:r>
            <a:r>
              <a:rPr lang="en-US" altLang="ko-KR" sz="1200" dirty="0"/>
              <a:t>		</a:t>
            </a:r>
          </a:p>
          <a:p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019999" y="646331"/>
            <a:ext cx="27975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/>
          </a:p>
          <a:p>
            <a:r>
              <a:rPr lang="ko-KR" altLang="en-US" sz="1600" dirty="0"/>
              <a:t>계열별로 분류하여 비교하면서 계열의 현 상황을 분석해보고 이를 바탕으로 계열별 미래 상황을 예측해 본다</a:t>
            </a:r>
            <a:r>
              <a:rPr lang="en-US" altLang="ko-KR" sz="1600" dirty="0"/>
              <a:t>.</a:t>
            </a:r>
          </a:p>
          <a:p>
            <a:endParaRPr lang="en-US" altLang="ko-KR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12" y="3656587"/>
            <a:ext cx="5915851" cy="9621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449" y="4797770"/>
            <a:ext cx="5925377" cy="9526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0" y="6211669"/>
            <a:ext cx="6620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hlinkClick r:id="rId4"/>
              </a:rPr>
              <a:t>1:</a:t>
            </a:r>
          </a:p>
          <a:p>
            <a:r>
              <a:rPr lang="en-US" altLang="ko-KR" sz="900" dirty="0">
                <a:hlinkClick r:id="rId4"/>
              </a:rPr>
              <a:t>https://news.nate.com/view/20220401n22281</a:t>
            </a:r>
            <a:endParaRPr lang="en-US" altLang="ko-KR" sz="900" dirty="0"/>
          </a:p>
          <a:p>
            <a:r>
              <a:rPr lang="en-US" altLang="ko-KR" sz="900" dirty="0"/>
              <a:t>2:</a:t>
            </a:r>
          </a:p>
          <a:p>
            <a:r>
              <a:rPr lang="en-US" altLang="ko-KR" sz="900" dirty="0"/>
              <a:t>https://news.mt.co.kr/mtview.php?no=2014041010113327536</a:t>
            </a:r>
            <a:endParaRPr lang="ko-KR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7527048" y="609087"/>
            <a:ext cx="23889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b="1" dirty="0"/>
          </a:p>
          <a:p>
            <a:r>
              <a:rPr lang="ko-KR" altLang="en-US" sz="1600" dirty="0"/>
              <a:t>계열은 </a:t>
            </a:r>
            <a:r>
              <a:rPr lang="en-US" altLang="ko-KR" sz="1600" dirty="0"/>
              <a:t>7</a:t>
            </a:r>
            <a:r>
              <a:rPr lang="ko-KR" altLang="en-US" sz="1600" dirty="0"/>
              <a:t>개로 분류한다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228600" indent="-228600">
              <a:buAutoNum type="arabicPeriod"/>
            </a:pPr>
            <a:r>
              <a:rPr lang="ko-KR" altLang="en-US" sz="1600" dirty="0"/>
              <a:t>공학계열</a:t>
            </a:r>
            <a:endParaRPr lang="en-US" altLang="ko-KR" sz="1600" dirty="0"/>
          </a:p>
          <a:p>
            <a:pPr marL="228600" indent="-228600">
              <a:buAutoNum type="arabicPeriod"/>
            </a:pPr>
            <a:r>
              <a:rPr lang="ko-KR" altLang="en-US" sz="1600" dirty="0"/>
              <a:t>인문계열</a:t>
            </a:r>
            <a:endParaRPr lang="en-US" altLang="ko-KR" sz="1600" dirty="0"/>
          </a:p>
          <a:p>
            <a:pPr marL="228600" indent="-228600">
              <a:buAutoNum type="arabicPeriod"/>
            </a:pPr>
            <a:r>
              <a:rPr lang="ko-KR" altLang="en-US" sz="1600" dirty="0"/>
              <a:t>예체능계열</a:t>
            </a:r>
            <a:endParaRPr lang="en-US" altLang="ko-KR" sz="1600" dirty="0"/>
          </a:p>
          <a:p>
            <a:pPr marL="228600" indent="-228600">
              <a:buAutoNum type="arabicPeriod"/>
            </a:pPr>
            <a:r>
              <a:rPr lang="ko-KR" altLang="en-US" sz="1600" dirty="0"/>
              <a:t>사회계열</a:t>
            </a:r>
            <a:endParaRPr lang="en-US" altLang="ko-KR" sz="1600" dirty="0"/>
          </a:p>
          <a:p>
            <a:pPr marL="228600" indent="-228600">
              <a:buAutoNum type="arabicPeriod"/>
            </a:pPr>
            <a:r>
              <a:rPr lang="ko-KR" altLang="en-US" sz="1600" dirty="0" err="1"/>
              <a:t>의약계열</a:t>
            </a:r>
            <a:endParaRPr lang="en-US" altLang="ko-KR" sz="1600" dirty="0"/>
          </a:p>
          <a:p>
            <a:pPr marL="228600" indent="-228600">
              <a:buAutoNum type="arabicPeriod"/>
            </a:pPr>
            <a:r>
              <a:rPr lang="ko-KR" altLang="en-US" sz="1600" dirty="0"/>
              <a:t>교육계열</a:t>
            </a:r>
            <a:endParaRPr lang="en-US" altLang="ko-KR" sz="1600" dirty="0"/>
          </a:p>
          <a:p>
            <a:pPr marL="228600" indent="-228600">
              <a:buAutoNum type="arabicPeriod"/>
            </a:pPr>
            <a:r>
              <a:rPr lang="ko-KR" altLang="en-US" sz="1600" dirty="0"/>
              <a:t>자연계열</a:t>
            </a:r>
            <a:endParaRPr lang="en-US" altLang="ko-KR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581051" y="3309917"/>
            <a:ext cx="34245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/>
          </a:p>
          <a:p>
            <a:r>
              <a:rPr lang="ko-KR" altLang="en-US" sz="1050" dirty="0"/>
              <a:t>고등교육기관 졸업자 </a:t>
            </a:r>
            <a:r>
              <a:rPr lang="ko-KR" altLang="en-US" sz="1050" dirty="0" err="1"/>
              <a:t>취업통계</a:t>
            </a:r>
            <a:endParaRPr lang="en-US" altLang="ko-KR" sz="1050" dirty="0"/>
          </a:p>
          <a:p>
            <a:r>
              <a:rPr lang="en-US" altLang="ko-KR" sz="1050" dirty="0">
                <a:hlinkClick r:id="rId5"/>
              </a:rPr>
              <a:t>https://www.moe.go.kr/boardCnts/viewRenew.do?boardID=294&amp;boardSeq=90188&amp;lev=0&amp;searchType=null&amp;statusYN=W&amp;page=1&amp;s=moe&amp;m=020402&amp;opType=N</a:t>
            </a:r>
            <a:endParaRPr lang="en-US" altLang="ko-KR" sz="1050" dirty="0"/>
          </a:p>
          <a:p>
            <a:r>
              <a:rPr lang="en-US" altLang="ko-KR" sz="1050" dirty="0">
                <a:hlinkClick r:id="rId6"/>
              </a:rPr>
              <a:t>https://www.kedi.re.kr/khome/main/announce/selectBroadAnnounceForm.do?selectTp=0&amp;board_sq_no=3&amp;article_sq_no=34905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 err="1"/>
              <a:t>창업진흥원</a:t>
            </a:r>
            <a:r>
              <a:rPr lang="en-US" altLang="ko-KR" sz="1050" dirty="0"/>
              <a:t> </a:t>
            </a:r>
            <a:r>
              <a:rPr lang="ko-KR" altLang="en-US" sz="1050" dirty="0"/>
              <a:t>창업기업 창업자의 </a:t>
            </a:r>
            <a:r>
              <a:rPr lang="ko-KR" altLang="en-US" sz="1050" dirty="0" err="1"/>
              <a:t>전공정보</a:t>
            </a:r>
            <a:endParaRPr lang="en-US" altLang="ko-KR" sz="1050" dirty="0"/>
          </a:p>
          <a:p>
            <a:r>
              <a:rPr lang="en-US" altLang="ko-KR" sz="1050" dirty="0">
                <a:hlinkClick r:id="rId7"/>
              </a:rPr>
              <a:t>https://www.data.go.kr/data/15048999/fileData.do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한국교육개발원</a:t>
            </a:r>
            <a:r>
              <a:rPr lang="en-US" altLang="ko-KR" sz="1050" dirty="0"/>
              <a:t>_</a:t>
            </a:r>
            <a:r>
              <a:rPr lang="ko-KR" altLang="en-US" sz="1050" dirty="0"/>
              <a:t>대학별 학과별 모집인원 및 졸업자 현황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/>
              <a:t>https://www.data.go.kr/data/15053809/fileData.do</a:t>
            </a:r>
          </a:p>
          <a:p>
            <a:endParaRPr lang="en-US" altLang="ko-KR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726404" y="245552"/>
            <a:ext cx="963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1FA1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동기</a:t>
            </a:r>
            <a:r>
              <a:rPr lang="ko-KR" altLang="en-US" dirty="0">
                <a:solidFill>
                  <a:srgbClr val="1FA1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</a:t>
            </a:r>
            <a:endParaRPr lang="en-US" altLang="ko-KR" dirty="0">
              <a:solidFill>
                <a:srgbClr val="1FA1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19999" y="24555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1FA1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목적</a:t>
            </a:r>
            <a:endParaRPr lang="en-US" altLang="ko-KR" sz="2400" b="1" dirty="0">
              <a:solidFill>
                <a:srgbClr val="1FA1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27048" y="24555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1FA1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분류</a:t>
            </a:r>
            <a:endParaRPr lang="en-US" altLang="ko-KR" sz="2400" b="1" dirty="0">
              <a:solidFill>
                <a:srgbClr val="1FA1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467603" y="3040522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1FA1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사용한 데이터</a:t>
            </a:r>
            <a:endParaRPr lang="en-US" altLang="ko-KR" b="1" dirty="0">
              <a:solidFill>
                <a:srgbClr val="1FA1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315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D3D94FC-C641-E560-0E05-6DD9599A358E}"/>
              </a:ext>
            </a:extLst>
          </p:cNvPr>
          <p:cNvSpPr/>
          <p:nvPr/>
        </p:nvSpPr>
        <p:spPr>
          <a:xfrm>
            <a:off x="0" y="-32266"/>
            <a:ext cx="12192000" cy="6858000"/>
          </a:xfrm>
          <a:prstGeom prst="rect">
            <a:avLst/>
          </a:prstGeom>
          <a:solidFill>
            <a:srgbClr val="E8F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54766E-B47E-FB76-1E3A-17A94EDECBD6}"/>
              </a:ext>
            </a:extLst>
          </p:cNvPr>
          <p:cNvSpPr txBox="1"/>
          <p:nvPr/>
        </p:nvSpPr>
        <p:spPr>
          <a:xfrm>
            <a:off x="710214" y="427893"/>
            <a:ext cx="422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계획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9CF42C1-74F5-E79F-E8E9-71359DF9C90B}"/>
              </a:ext>
            </a:extLst>
          </p:cNvPr>
          <p:cNvSpPr/>
          <p:nvPr/>
        </p:nvSpPr>
        <p:spPr>
          <a:xfrm>
            <a:off x="710214" y="1225118"/>
            <a:ext cx="2246050" cy="1100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대학이 </a:t>
            </a:r>
            <a:endParaRPr lang="en-US" altLang="ko-KR" dirty="0"/>
          </a:p>
          <a:p>
            <a:pPr algn="ctr"/>
            <a:r>
              <a:rPr lang="ko-KR" altLang="en-US" dirty="0" err="1"/>
              <a:t>필요로하는</a:t>
            </a:r>
            <a:r>
              <a:rPr lang="ko-KR" altLang="en-US" dirty="0"/>
              <a:t> 계열</a:t>
            </a:r>
            <a:endParaRPr lang="en-US" altLang="ko-KR" dirty="0"/>
          </a:p>
          <a:p>
            <a:pPr algn="ctr"/>
            <a:r>
              <a:rPr lang="ko-KR" altLang="en-US" dirty="0"/>
              <a:t>시각화  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3A10147-8368-5FF5-CD2C-73D2532E5EF8}"/>
              </a:ext>
            </a:extLst>
          </p:cNvPr>
          <p:cNvSpPr/>
          <p:nvPr/>
        </p:nvSpPr>
        <p:spPr>
          <a:xfrm>
            <a:off x="3462291" y="1433744"/>
            <a:ext cx="843379" cy="683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E47EF79-C370-FF3D-EF2B-252B1AD3F689}"/>
              </a:ext>
            </a:extLst>
          </p:cNvPr>
          <p:cNvSpPr/>
          <p:nvPr/>
        </p:nvSpPr>
        <p:spPr>
          <a:xfrm>
            <a:off x="4653379" y="1225118"/>
            <a:ext cx="2246050" cy="1100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취업률과 </a:t>
            </a:r>
            <a:r>
              <a:rPr lang="ko-KR" altLang="en-US" dirty="0" err="1"/>
              <a:t>창업률</a:t>
            </a:r>
            <a:endParaRPr lang="en-US" altLang="ko-KR" dirty="0"/>
          </a:p>
          <a:p>
            <a:pPr algn="ctr"/>
            <a:r>
              <a:rPr lang="ko-KR" altLang="en-US" dirty="0"/>
              <a:t>관련해 비교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EE55FD7-F094-D3FA-8B42-26AD19D51206}"/>
              </a:ext>
            </a:extLst>
          </p:cNvPr>
          <p:cNvSpPr/>
          <p:nvPr/>
        </p:nvSpPr>
        <p:spPr>
          <a:xfrm>
            <a:off x="8422689" y="1211802"/>
            <a:ext cx="2246050" cy="1100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앞서 나온 결과를</a:t>
            </a:r>
            <a:endParaRPr lang="en-US" altLang="ko-KR" dirty="0"/>
          </a:p>
          <a:p>
            <a:pPr algn="ctr"/>
            <a:r>
              <a:rPr lang="ko-KR" altLang="en-US" dirty="0"/>
              <a:t>가지고 미래전망 </a:t>
            </a:r>
            <a:endParaRPr lang="en-US" altLang="ko-KR" dirty="0"/>
          </a:p>
          <a:p>
            <a:pPr algn="ctr"/>
            <a:r>
              <a:rPr lang="ko-KR" altLang="en-US" dirty="0"/>
              <a:t>예측해보기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7208267-6387-08C2-BD4F-48BA68FC419F}"/>
              </a:ext>
            </a:extLst>
          </p:cNvPr>
          <p:cNvSpPr/>
          <p:nvPr/>
        </p:nvSpPr>
        <p:spPr>
          <a:xfrm>
            <a:off x="7239369" y="1433744"/>
            <a:ext cx="843379" cy="683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836824-2726-7703-8FC8-3E8948FA5A3C}"/>
              </a:ext>
            </a:extLst>
          </p:cNvPr>
          <p:cNvSpPr txBox="1"/>
          <p:nvPr/>
        </p:nvSpPr>
        <p:spPr>
          <a:xfrm>
            <a:off x="701332" y="2910998"/>
            <a:ext cx="224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활동 전 결과 예상 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39997DB-6AC3-C98D-6B54-2B513BC9906E}"/>
              </a:ext>
            </a:extLst>
          </p:cNvPr>
          <p:cNvSpPr/>
          <p:nvPr/>
        </p:nvSpPr>
        <p:spPr>
          <a:xfrm>
            <a:off x="7721352" y="3998877"/>
            <a:ext cx="2947387" cy="2778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인문계열</a:t>
            </a:r>
            <a:endParaRPr lang="en-US" altLang="ko-KR" sz="1800" dirty="0"/>
          </a:p>
          <a:p>
            <a:pPr algn="ctr"/>
            <a:r>
              <a:rPr lang="ko-KR" altLang="en-US" sz="1800" dirty="0"/>
              <a:t>교육계열</a:t>
            </a:r>
            <a:endParaRPr lang="en-US" altLang="ko-KR" sz="1800" dirty="0"/>
          </a:p>
          <a:p>
            <a:pPr algn="ctr"/>
            <a:r>
              <a:rPr lang="ko-KR" altLang="en-US" sz="1800" dirty="0"/>
              <a:t>자연계열</a:t>
            </a:r>
            <a:endParaRPr lang="en-US" altLang="ko-KR" sz="18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87EF442-F686-0366-D136-0C7C525F8ACE}"/>
              </a:ext>
            </a:extLst>
          </p:cNvPr>
          <p:cNvSpPr/>
          <p:nvPr/>
        </p:nvSpPr>
        <p:spPr>
          <a:xfrm>
            <a:off x="421684" y="3998875"/>
            <a:ext cx="2947387" cy="2778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공학계열</a:t>
            </a:r>
            <a:endParaRPr lang="en-US" altLang="ko-KR" sz="1800" dirty="0"/>
          </a:p>
          <a:p>
            <a:pPr algn="ctr"/>
            <a:r>
              <a:rPr lang="ko-KR" altLang="en-US" sz="1800" dirty="0"/>
              <a:t>의약계열</a:t>
            </a:r>
            <a:endParaRPr lang="en-US" altLang="ko-KR" sz="18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6DF9946-B36E-09B0-E52A-D36F5FDC649C}"/>
              </a:ext>
            </a:extLst>
          </p:cNvPr>
          <p:cNvSpPr/>
          <p:nvPr/>
        </p:nvSpPr>
        <p:spPr>
          <a:xfrm>
            <a:off x="4071518" y="3998875"/>
            <a:ext cx="2947387" cy="2778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예체능계열</a:t>
            </a:r>
            <a:endParaRPr lang="en-US" altLang="ko-KR" sz="1800" dirty="0"/>
          </a:p>
          <a:p>
            <a:pPr algn="ctr"/>
            <a:r>
              <a:rPr lang="ko-KR" altLang="en-US" sz="1800" dirty="0"/>
              <a:t>사회계열</a:t>
            </a:r>
            <a:endParaRPr lang="en-US" altLang="ko-KR" sz="1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DBDC6D-73E8-F52E-12F4-D7FA510B8B42}"/>
              </a:ext>
            </a:extLst>
          </p:cNvPr>
          <p:cNvSpPr txBox="1"/>
          <p:nvPr/>
        </p:nvSpPr>
        <p:spPr>
          <a:xfrm>
            <a:off x="843374" y="3396734"/>
            <a:ext cx="21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미래전망 좋음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B7A4CD-E4D2-2B79-79B8-18A9B2E826E5}"/>
              </a:ext>
            </a:extLst>
          </p:cNvPr>
          <p:cNvSpPr txBox="1"/>
          <p:nvPr/>
        </p:nvSpPr>
        <p:spPr>
          <a:xfrm>
            <a:off x="4304188" y="3396734"/>
            <a:ext cx="224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미래전망 변화 없음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C00A3F-3BCC-B7FC-A129-F5F1EAD2014B}"/>
              </a:ext>
            </a:extLst>
          </p:cNvPr>
          <p:cNvSpPr txBox="1"/>
          <p:nvPr/>
        </p:nvSpPr>
        <p:spPr>
          <a:xfrm>
            <a:off x="8049086" y="3396734"/>
            <a:ext cx="21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미래전망 나쁨</a:t>
            </a:r>
          </a:p>
        </p:txBody>
      </p:sp>
    </p:spTree>
    <p:extLst>
      <p:ext uri="{BB962C8B-B14F-4D97-AF65-F5344CB8AC3E}">
        <p14:creationId xmlns:p14="http://schemas.microsoft.com/office/powerpoint/2010/main" val="128505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F485558-DF35-E8C2-7E88-5F978F2C22D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8F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1B3913-9E0C-673C-2490-A924CB0BC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44" y="284085"/>
            <a:ext cx="2820179" cy="22815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3BDC42-6E52-5405-E154-B28F8140D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924" y="284085"/>
            <a:ext cx="2833352" cy="22815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A6A5B24-9241-D6BB-7127-9EB0EC865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691" y="284085"/>
            <a:ext cx="2944426" cy="22588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35940D2-7E0F-513A-750C-260F3BCDE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8846" y="331825"/>
            <a:ext cx="2820179" cy="21633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837C122-86E5-79FD-EE6F-2417AD4BBB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157" y="2542907"/>
            <a:ext cx="2787767" cy="226351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6CD617A-9162-3FC7-F9DA-9263E08DA7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6783" y="2529072"/>
            <a:ext cx="2944426" cy="231392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2EAEF58-5040-254C-943E-4A32CF28B7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0491" y="2542907"/>
            <a:ext cx="2909343" cy="22635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4810DC0-6629-FD42-24CB-D8D5546E74A6}"/>
              </a:ext>
            </a:extLst>
          </p:cNvPr>
          <p:cNvSpPr txBox="1"/>
          <p:nvPr/>
        </p:nvSpPr>
        <p:spPr>
          <a:xfrm>
            <a:off x="147744" y="5220070"/>
            <a:ext cx="10502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공학계열과 의학계열의 비중은 꾸준히 증가하고 있다</a:t>
            </a:r>
            <a:r>
              <a:rPr lang="en-US" altLang="ko-KR" dirty="0"/>
              <a:t>. </a:t>
            </a:r>
            <a:r>
              <a:rPr lang="ko-KR" altLang="en-US" dirty="0"/>
              <a:t>이에 반해 사회계열은 </a:t>
            </a:r>
            <a:r>
              <a:rPr lang="en-US" altLang="ko-KR" dirty="0"/>
              <a:t>2016</a:t>
            </a:r>
            <a:r>
              <a:rPr lang="ko-KR" altLang="en-US" dirty="0"/>
              <a:t>년 가장 많은 인원을 모집했지만 현재는 공학에 밀려 </a:t>
            </a:r>
            <a:r>
              <a:rPr lang="en-US" altLang="ko-KR" dirty="0"/>
              <a:t>2</a:t>
            </a:r>
            <a:r>
              <a:rPr lang="ko-KR" altLang="en-US" dirty="0"/>
              <a:t>위로 밀려났다</a:t>
            </a:r>
            <a:r>
              <a:rPr lang="en-US" altLang="ko-KR" dirty="0"/>
              <a:t>. </a:t>
            </a:r>
            <a:r>
              <a:rPr lang="ko-KR" altLang="en-US" dirty="0"/>
              <a:t>인문계열 또한 인원이 줄어들었다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전체적으로 문과계열이 감소하고 있고 예체능</a:t>
            </a:r>
            <a:r>
              <a:rPr lang="en-US" altLang="ko-KR" dirty="0"/>
              <a:t>, </a:t>
            </a:r>
            <a:r>
              <a:rPr lang="ko-KR" altLang="en-US" dirty="0"/>
              <a:t>교육</a:t>
            </a:r>
            <a:r>
              <a:rPr lang="en-US" altLang="ko-KR" dirty="0"/>
              <a:t>, </a:t>
            </a:r>
            <a:r>
              <a:rPr lang="ko-KR" altLang="en-US" dirty="0"/>
              <a:t>자연계열은 </a:t>
            </a:r>
            <a:r>
              <a:rPr lang="en-US" altLang="ko-KR" dirty="0"/>
              <a:t>6</a:t>
            </a:r>
            <a:r>
              <a:rPr lang="ko-KR" altLang="en-US" dirty="0"/>
              <a:t>년째 비슷한 추이를 보이고 있다</a:t>
            </a:r>
          </a:p>
        </p:txBody>
      </p:sp>
    </p:spTree>
    <p:extLst>
      <p:ext uri="{BB962C8B-B14F-4D97-AF65-F5344CB8AC3E}">
        <p14:creationId xmlns:p14="http://schemas.microsoft.com/office/powerpoint/2010/main" val="286183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40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3113</TotalTime>
  <Words>321</Words>
  <Application>Microsoft Office PowerPoint</Application>
  <PresentationFormat>와이드스크린</PresentationFormat>
  <Paragraphs>59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김윤</cp:lastModifiedBy>
  <cp:revision>12</cp:revision>
  <dcterms:created xsi:type="dcterms:W3CDTF">2023-06-11T02:32:20Z</dcterms:created>
  <dcterms:modified xsi:type="dcterms:W3CDTF">2023-06-24T10:30:12Z</dcterms:modified>
</cp:coreProperties>
</file>