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275D8"/>
    <a:srgbClr val="8C564B"/>
    <a:srgbClr val="1772B1"/>
    <a:srgbClr val="56B356"/>
    <a:srgbClr val="FF7700"/>
    <a:srgbClr val="9062BB"/>
    <a:srgbClr val="E272BF"/>
    <a:srgbClr val="D41E1F"/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400" autoAdjust="0"/>
  </p:normalViewPr>
  <p:slideViewPr>
    <p:cSldViewPr snapToGrid="0">
      <p:cViewPr varScale="1">
        <p:scale>
          <a:sx n="51" d="100"/>
          <a:sy n="51" d="100"/>
        </p:scale>
        <p:origin x="10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00FC-C171-4FAE-95AE-97A4D0E6A2C4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1C6C4-75BC-455F-8CD3-2422566D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3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7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4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86178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3719754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탐구 확장 </a:t>
            </a:r>
            <a:r>
              <a:rPr lang="en-US" altLang="ko-KR" sz="2000" b="1" dirty="0">
                <a:solidFill>
                  <a:srgbClr val="0275D8"/>
                </a:solidFill>
              </a:rPr>
              <a:t>(</a:t>
            </a:r>
            <a:r>
              <a:rPr lang="ko-KR" altLang="en-US" sz="2000" b="1" dirty="0">
                <a:solidFill>
                  <a:srgbClr val="0275D8"/>
                </a:solidFill>
              </a:rPr>
              <a:t>해결방안</a:t>
            </a:r>
            <a:r>
              <a:rPr lang="en-US" altLang="ko-KR" sz="2000" b="1" dirty="0">
                <a:solidFill>
                  <a:srgbClr val="0275D8"/>
                </a:solidFill>
              </a:rPr>
              <a:t>)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>
            <a:off x="140855" y="4210266"/>
            <a:ext cx="62103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501455"/>
            <a:ext cx="65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정부 지도 </a:t>
            </a:r>
            <a:r>
              <a:rPr lang="en-US" altLang="ko-KR" dirty="0"/>
              <a:t>(</a:t>
            </a:r>
            <a:r>
              <a:rPr lang="ko-KR" altLang="en-US" dirty="0"/>
              <a:t>계열별 취업률에 맞춘</a:t>
            </a:r>
            <a:r>
              <a:rPr lang="en-US" altLang="ko-KR" dirty="0"/>
              <a:t>)</a:t>
            </a:r>
            <a:r>
              <a:rPr lang="ko-KR" altLang="en-US" dirty="0"/>
              <a:t>일자리 불균형 해결을 위해 계열별 모집 인원 권장 및 조정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164" y="4501455"/>
            <a:ext cx="40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고교 학점제 직업 연계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/>
              <a:t>의학</a:t>
            </a:r>
            <a:r>
              <a:rPr lang="en-US" altLang="ko-KR" dirty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09164" y="5276721"/>
            <a:ext cx="4226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분석에 따르면 공학</a:t>
            </a:r>
            <a:r>
              <a:rPr lang="en-US" altLang="ko-KR" sz="1100" dirty="0"/>
              <a:t>, </a:t>
            </a:r>
            <a:r>
              <a:rPr lang="ko-KR" altLang="en-US" sz="1100" dirty="0"/>
              <a:t>의학계열의 취업률이 평균보다 </a:t>
            </a:r>
            <a:endParaRPr lang="en-US" altLang="ko-KR" sz="1100" dirty="0"/>
          </a:p>
          <a:p>
            <a:r>
              <a:rPr lang="ko-KR" altLang="en-US" sz="1100" dirty="0"/>
              <a:t>높은 것을 알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그에 따라 공학과 의학에 관련된 특정 </a:t>
            </a:r>
            <a:endParaRPr lang="en-US" altLang="ko-KR" sz="1100" dirty="0"/>
          </a:p>
          <a:p>
            <a:r>
              <a:rPr lang="ko-KR" altLang="en-US" sz="1100" dirty="0"/>
              <a:t>프로그램을 만들어 직업에 대한 흥미를 높이고 공학</a:t>
            </a:r>
            <a:r>
              <a:rPr lang="en-US" altLang="ko-KR" sz="1100" dirty="0"/>
              <a:t>, </a:t>
            </a:r>
            <a:r>
              <a:rPr lang="ko-KR" altLang="en-US" sz="1100" dirty="0"/>
              <a:t>의학에 </a:t>
            </a:r>
            <a:endParaRPr lang="en-US" altLang="ko-KR" sz="1100" dirty="0"/>
          </a:p>
          <a:p>
            <a:r>
              <a:rPr lang="ko-KR" altLang="en-US" sz="1100" dirty="0"/>
              <a:t>관련된 직업의 정보를 제공하여 학생들의 관심도를 높여야 한다</a:t>
            </a:r>
            <a:r>
              <a:rPr lang="en-US" altLang="ko-KR" sz="1100" dirty="0"/>
              <a:t>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0855" y="5213204"/>
            <a:ext cx="6217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분석에 따르면 현재 교육</a:t>
            </a:r>
            <a:r>
              <a:rPr lang="en-US" altLang="ko-KR" sz="1100" dirty="0"/>
              <a:t>, </a:t>
            </a:r>
            <a:r>
              <a:rPr lang="ko-KR" altLang="en-US" sz="1100" dirty="0"/>
              <a:t>자연</a:t>
            </a:r>
            <a:r>
              <a:rPr lang="en-US" altLang="ko-KR" sz="1100" dirty="0"/>
              <a:t>, </a:t>
            </a:r>
            <a:r>
              <a:rPr lang="ko-KR" altLang="en-US" sz="1100" dirty="0"/>
              <a:t>예체능</a:t>
            </a:r>
            <a:r>
              <a:rPr lang="en-US" altLang="ko-KR" sz="1100" dirty="0"/>
              <a:t>, </a:t>
            </a:r>
            <a:r>
              <a:rPr lang="ko-KR" altLang="en-US" sz="1100" dirty="0"/>
              <a:t>사회</a:t>
            </a:r>
            <a:r>
              <a:rPr lang="en-US" altLang="ko-KR" sz="1100" dirty="0"/>
              <a:t>, </a:t>
            </a:r>
            <a:r>
              <a:rPr lang="ko-KR" altLang="en-US" sz="1100" dirty="0"/>
              <a:t>인문 계열의 취업률이 평균보다 낮다는 것을 볼 수 있다</a:t>
            </a:r>
            <a:r>
              <a:rPr lang="en-US" altLang="ko-KR" sz="1100" dirty="0"/>
              <a:t>. 7</a:t>
            </a:r>
            <a:r>
              <a:rPr lang="ko-KR" altLang="en-US" sz="1100" dirty="0"/>
              <a:t>개의 계열 중</a:t>
            </a:r>
            <a:r>
              <a:rPr lang="en-US" altLang="ko-KR" sz="1100" dirty="0"/>
              <a:t> 5</a:t>
            </a:r>
            <a:r>
              <a:rPr lang="ko-KR" altLang="en-US" sz="1100" dirty="0"/>
              <a:t>개의 계열이 평균취업률보다 취업률이 적고 이것은 일자리 불균형이 진행되고 있음을 보여준다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이러한 직업 불균형을 이해하고 해결하기 위해선 산업 및 직업의 다각화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/>
              <a:t>지역개발의 분산 등 여러가지 해결방법이 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하지만 일자리 불균형은 매우 복잡한 문제이므로 다양한 이해 관계자들의 협력과 지속적인 정부의 정책적인 노력이 필요하다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12303"/>
            <a:ext cx="4508500" cy="4155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4E6A0E-16AC-6B7D-4659-F0AB59668DBF}"/>
              </a:ext>
            </a:extLst>
          </p:cNvPr>
          <p:cNvSpPr txBox="1"/>
          <p:nvPr/>
        </p:nvSpPr>
        <p:spPr>
          <a:xfrm>
            <a:off x="381212" y="1680519"/>
            <a:ext cx="3844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예체능계열은 모집인원은 </a:t>
            </a:r>
            <a:r>
              <a:rPr lang="en-US" altLang="ko-KR" sz="1100" dirty="0"/>
              <a:t>10% </a:t>
            </a:r>
            <a:r>
              <a:rPr lang="ko-KR" altLang="en-US" sz="1100" dirty="0"/>
              <a:t>초반 대를 유지하고 있으며 취업률은 평균 이하를 기록하고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이에 경우 사회의 수요가 적다는 것이 결정적인 이유라고 생각된다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이대로 돌파구를 찾지 못하면 계속해서 평균 이하의 취업률을 보일 것이라고 예상되며 </a:t>
            </a:r>
            <a:r>
              <a:rPr lang="ko-KR" altLang="en-US" sz="1100" dirty="0" err="1">
                <a:solidFill>
                  <a:srgbClr val="FF0000"/>
                </a:solidFill>
              </a:rPr>
              <a:t>미래전망이</a:t>
            </a:r>
            <a:r>
              <a:rPr lang="ko-KR" altLang="en-US" sz="1100" dirty="0">
                <a:solidFill>
                  <a:srgbClr val="FF0000"/>
                </a:solidFill>
              </a:rPr>
              <a:t> 좋지 않을 것</a:t>
            </a:r>
            <a:r>
              <a:rPr lang="ko-KR" altLang="en-US" sz="1100" dirty="0"/>
              <a:t>으로 예측된다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AE4F7B-4930-B021-A494-5CF9F26F2627}"/>
              </a:ext>
            </a:extLst>
          </p:cNvPr>
          <p:cNvSpPr/>
          <p:nvPr/>
        </p:nvSpPr>
        <p:spPr>
          <a:xfrm>
            <a:off x="430645" y="1352093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6577AA-9A05-F189-A558-6344D11C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41" y="1270859"/>
            <a:ext cx="3055918" cy="2278148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2542810D-50B5-EF78-8B4D-96D610DA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98" y="1269762"/>
            <a:ext cx="3057499" cy="23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6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/>
          <p:nvPr/>
        </p:nvCxnSpPr>
        <p:spPr>
          <a:xfrm>
            <a:off x="4442835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27412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6244234"/>
            <a:ext cx="12192000" cy="620789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3427" y="1374174"/>
            <a:ext cx="3623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관련 기사에 따르면 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년 현재 다양한 학과의 통폐합이 진행되고 있다</a:t>
            </a:r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공공데이터 포털의 데이터를 통해 각 계열에 따른 입결을 분석하고 진학 방향에 대한 확인 및 미래에 대한 예측을 진행하고자 한다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810" y="1373957"/>
            <a:ext cx="369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대학교 모집 단위 별 계열에 따라 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----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하게 분류하고</a:t>
            </a:r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7034" y="1372447"/>
            <a:ext cx="365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계열은 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7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개로 분류한다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73432" y="964699"/>
            <a:ext cx="56297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60916" y="965307"/>
            <a:ext cx="56297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2" y="4121811"/>
            <a:ext cx="5176076" cy="8418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7" y="5068963"/>
            <a:ext cx="5176076" cy="833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403967" y="6329618"/>
            <a:ext cx="386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1: https://news.nate.com/view/20220401n22281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2: https://news.mt.co.kr/mtview.php?no=2014041010113327536</a:t>
            </a:r>
            <a:endParaRPr lang="ko-KR" altLang="en-US" sz="8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27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0E6C1-BFE3-EB44-14FC-FBB14A059A25}"/>
              </a:ext>
            </a:extLst>
          </p:cNvPr>
          <p:cNvSpPr/>
          <p:nvPr/>
        </p:nvSpPr>
        <p:spPr>
          <a:xfrm>
            <a:off x="8488396" y="1853651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의약계열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023216-CDC9-2212-3D99-D0022EBD30AA}"/>
              </a:ext>
            </a:extLst>
          </p:cNvPr>
          <p:cNvSpPr/>
          <p:nvPr/>
        </p:nvSpPr>
        <p:spPr>
          <a:xfrm>
            <a:off x="9757639" y="1853651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교육계열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68524F-4158-A853-5957-AE75900474C2}"/>
              </a:ext>
            </a:extLst>
          </p:cNvPr>
          <p:cNvSpPr/>
          <p:nvPr/>
        </p:nvSpPr>
        <p:spPr>
          <a:xfrm>
            <a:off x="9757639" y="2289991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예체능계열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D4D7D-F4CB-60F9-3B15-7F5836BA6D26}"/>
              </a:ext>
            </a:extLst>
          </p:cNvPr>
          <p:cNvSpPr/>
          <p:nvPr/>
        </p:nvSpPr>
        <p:spPr>
          <a:xfrm>
            <a:off x="8488395" y="2305659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자연계열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216EB-C964-A146-E490-3AD4B6A0327E}"/>
              </a:ext>
            </a:extLst>
          </p:cNvPr>
          <p:cNvSpPr/>
          <p:nvPr/>
        </p:nvSpPr>
        <p:spPr>
          <a:xfrm>
            <a:off x="8488872" y="2738662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사회계열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6A526D-6188-0194-BA46-B2968FE58043}"/>
              </a:ext>
            </a:extLst>
          </p:cNvPr>
          <p:cNvSpPr/>
          <p:nvPr/>
        </p:nvSpPr>
        <p:spPr>
          <a:xfrm>
            <a:off x="11026882" y="1859156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공학계열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3F161-BE9C-A12E-552F-048EFFFDC59A}"/>
              </a:ext>
            </a:extLst>
          </p:cNvPr>
          <p:cNvSpPr/>
          <p:nvPr/>
        </p:nvSpPr>
        <p:spPr>
          <a:xfrm>
            <a:off x="9757639" y="2738662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인문계열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428" y="3589450"/>
            <a:ext cx="3413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대학에 관련된 기사를 위주로 확보하였다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9941" y="3589450"/>
            <a:ext cx="490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대학모집인원과 취업률에 관련된 데이터를 주로 확보하였다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551" y="66788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교육 공공데이터 분석활용대회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125" y="3239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김준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375452" y="3364181"/>
            <a:ext cx="5326609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613988" y="3364181"/>
            <a:ext cx="5326609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85947" y="3166396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09710" y="3197174"/>
            <a:ext cx="136608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08388" y="6317501"/>
            <a:ext cx="6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3: https://www.moe.go.kr/boardCnts/viewRenew.do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4: https://www.kedi.re.kr/khome/main/announce/selectBroadAnnounceForm.do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5. https://www.data.go.kr/data/15053809/fileData.do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0629" y="4080212"/>
            <a:ext cx="5369968" cy="789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486043" y="4296156"/>
            <a:ext cx="334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고등교육기관 </a:t>
            </a:r>
            <a:r>
              <a:rPr lang="ko-KR" altLang="en-US" sz="14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졸업자 취업 통계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2" name="Picture 4" descr="Education 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10" y="415117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6613988" y="5017860"/>
            <a:ext cx="5369968" cy="789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486043" y="5262234"/>
            <a:ext cx="432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한국교육개발원 대학별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학과별 모집인원 및 졸업자 현황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4" name="Picture 6" descr="Analytic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30" y="5142826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직선 연결선 84"/>
          <p:cNvCxnSpPr/>
          <p:nvPr/>
        </p:nvCxnSpPr>
        <p:spPr>
          <a:xfrm>
            <a:off x="403967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5947" y="965623"/>
            <a:ext cx="65594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endParaRPr lang="en-US" altLang="ko-KR" sz="1600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85243" y="770612"/>
            <a:ext cx="289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데이터 분석 과정 도식화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424620" y="1267225"/>
            <a:ext cx="2087280" cy="10292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대학에서 요구되는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399015" y="3115766"/>
            <a:ext cx="2112885" cy="10477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취업률 데이터와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연관성 검증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411589" y="4960386"/>
            <a:ext cx="2112885" cy="10437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분석 결과를 기초로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 전망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92763" y="796101"/>
            <a:ext cx="224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활동 전 결과 예상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589701" y="1232033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 전망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983473-CFFF-DBED-CCDA-5BB413D0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71" y="3323797"/>
            <a:ext cx="2829061" cy="26180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225455-523C-9CB0-7F36-25CE31A03FD4}"/>
              </a:ext>
            </a:extLst>
          </p:cNvPr>
          <p:cNvSpPr/>
          <p:nvPr/>
        </p:nvSpPr>
        <p:spPr>
          <a:xfrm>
            <a:off x="9331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1) https://youthpress.net/xe/index.php?mid=kypnews_article_global&amp;document_srl=262410&amp;listStyle=viewer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67A48-E23F-8AB6-7CF2-73676FD8F650}"/>
              </a:ext>
            </a:extLst>
          </p:cNvPr>
          <p:cNvSpPr txBox="1"/>
          <p:nvPr/>
        </p:nvSpPr>
        <p:spPr>
          <a:xfrm>
            <a:off x="6492020" y="3724396"/>
            <a:ext cx="5208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기사에 따르면 대학교에 진학할 학생들이 가장 선호하는 학과 계열은 인문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204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명중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41%,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25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예체능은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43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21%,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공학은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28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14%,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고민 중인 학생들은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12%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이다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최근 많은 사람이 예체능에 많은 관심을 가지고 있으므로 예체능과 학생들이 점차 많아지는 추세이며 이번 조사에서 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과학계열보다 더욱 많은 학생 수를 보였다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그리고 인문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사회계열이 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 계열보다 약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30%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정도 더 많은 것으로 나타난다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en-US" altLang="ko-KR" sz="1600" b="0" i="0" spc="0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1)</a:t>
            </a:r>
            <a:endParaRPr lang="ko-KR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1A87E-8A70-0732-C9DC-F925044C890C}"/>
              </a:ext>
            </a:extLst>
          </p:cNvPr>
          <p:cNvSpPr/>
          <p:nvPr/>
        </p:nvSpPr>
        <p:spPr>
          <a:xfrm>
            <a:off x="3673146" y="1880818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의약계열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17B4D-F5E3-C351-1522-FC0C1DC78B90}"/>
              </a:ext>
            </a:extLst>
          </p:cNvPr>
          <p:cNvSpPr/>
          <p:nvPr/>
        </p:nvSpPr>
        <p:spPr>
          <a:xfrm>
            <a:off x="8241531" y="1882675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교육계열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9E9B7-D51F-1424-98A6-514439351BC3}"/>
              </a:ext>
            </a:extLst>
          </p:cNvPr>
          <p:cNvSpPr/>
          <p:nvPr/>
        </p:nvSpPr>
        <p:spPr>
          <a:xfrm>
            <a:off x="5951931" y="1891938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예체능계열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67387-5C80-6121-D656-A019B4C52603}"/>
              </a:ext>
            </a:extLst>
          </p:cNvPr>
          <p:cNvSpPr/>
          <p:nvPr/>
        </p:nvSpPr>
        <p:spPr>
          <a:xfrm>
            <a:off x="9391954" y="1880818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자연계열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0F05E7-21E9-5E3D-54A7-D99EB05FF77C}"/>
              </a:ext>
            </a:extLst>
          </p:cNvPr>
          <p:cNvSpPr/>
          <p:nvPr/>
        </p:nvSpPr>
        <p:spPr>
          <a:xfrm>
            <a:off x="7102510" y="188267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사회계열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C531D-51C2-8A3A-BF65-7BD3F7EDD38B}"/>
              </a:ext>
            </a:extLst>
          </p:cNvPr>
          <p:cNvSpPr/>
          <p:nvPr/>
        </p:nvSpPr>
        <p:spPr>
          <a:xfrm>
            <a:off x="4813066" y="1880818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공학계열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CCA5F-0EDA-AEA8-C0DD-2F8FBA7DE811}"/>
              </a:ext>
            </a:extLst>
          </p:cNvPr>
          <p:cNvSpPr/>
          <p:nvPr/>
        </p:nvSpPr>
        <p:spPr>
          <a:xfrm>
            <a:off x="10530975" y="1880818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인문계열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0C275-A321-7F52-59E0-322337C97A82}"/>
              </a:ext>
            </a:extLst>
          </p:cNvPr>
          <p:cNvSpPr txBox="1"/>
          <p:nvPr/>
        </p:nvSpPr>
        <p:spPr>
          <a:xfrm>
            <a:off x="3589701" y="2722710"/>
            <a:ext cx="484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학생</a:t>
            </a:r>
            <a:r>
              <a:rPr lang="ko-KR" altLang="en-US" sz="1400" b="1" dirty="0">
                <a:solidFill>
                  <a:srgbClr val="0275D8"/>
                </a:solidFill>
              </a:rPr>
              <a:t> </a:t>
            </a:r>
            <a:r>
              <a:rPr lang="ko-KR" altLang="en-US" sz="1600" b="1" dirty="0">
                <a:solidFill>
                  <a:srgbClr val="0275D8"/>
                </a:solidFill>
              </a:rPr>
              <a:t>학과</a:t>
            </a:r>
            <a:r>
              <a:rPr lang="ko-KR" altLang="en-US" sz="1400" b="1" dirty="0">
                <a:solidFill>
                  <a:srgbClr val="0275D8"/>
                </a:solidFill>
              </a:rPr>
              <a:t> </a:t>
            </a:r>
            <a:r>
              <a:rPr lang="ko-KR" altLang="en-US" sz="1600" b="1" dirty="0">
                <a:solidFill>
                  <a:srgbClr val="0275D8"/>
                </a:solidFill>
              </a:rPr>
              <a:t>선호도</a:t>
            </a:r>
            <a:endParaRPr lang="ko-KR" altLang="en-US" sz="1600" dirty="0"/>
          </a:p>
        </p:txBody>
      </p:sp>
      <p:pic>
        <p:nvPicPr>
          <p:cNvPr id="5122" name="Picture 2" descr="Down chev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78" y="2406409"/>
            <a:ext cx="570618" cy="5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own chev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22" y="4244023"/>
            <a:ext cx="570618" cy="5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27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6551" y="66788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교육 공공데이터 분석활용대회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9125" y="3239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김준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85243" y="1148588"/>
            <a:ext cx="266750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60243" y="1148588"/>
            <a:ext cx="846505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87700" y="697746"/>
            <a:ext cx="0" cy="5690354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598830" y="1515543"/>
            <a:ext cx="8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긍정적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10743075" y="1515543"/>
            <a:ext cx="8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부정적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38650" y="1636500"/>
            <a:ext cx="6310672" cy="51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FF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460243" y="3121272"/>
            <a:ext cx="846505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98371" y="649248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프리뷰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919454" y="842623"/>
            <a:ext cx="0" cy="523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8371" y="1080791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대학 모집인원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68513" y="3542732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표준화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17840" y="4859529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414"/>
          <a:stretch/>
        </p:blipFill>
        <p:spPr>
          <a:xfrm>
            <a:off x="7419184" y="1579726"/>
            <a:ext cx="4124427" cy="1137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756947" y="1080791"/>
            <a:ext cx="336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연도별 대학 모집인원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68513" y="3967870"/>
            <a:ext cx="4225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매년 출산율이 줄어듦에 따라 대학 모집인원 수도 줄어든다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매년 달라지는 학생 수를 표준화 시키려고 </a:t>
            </a:r>
            <a:r>
              <a:rPr lang="en-US" altLang="ko-KR" sz="1100" dirty="0"/>
              <a:t>???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값을 </a:t>
            </a:r>
            <a:r>
              <a:rPr lang="en-US" altLang="ko-KR" sz="1100" dirty="0"/>
              <a:t>0% ~ 100% </a:t>
            </a:r>
            <a:r>
              <a:rPr lang="ko-KR" altLang="en-US" sz="1100" dirty="0"/>
              <a:t>까지 볼 수 있도록 사용하였다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17840" y="5233976"/>
            <a:ext cx="42257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근 </a:t>
            </a:r>
            <a:r>
              <a:rPr lang="en-US" altLang="ko-KR" sz="1100" dirty="0"/>
              <a:t>7</a:t>
            </a:r>
            <a:r>
              <a:rPr lang="ko-KR" altLang="en-US" sz="1100" dirty="0"/>
              <a:t>년간 </a:t>
            </a:r>
            <a:r>
              <a:rPr lang="ko-KR" altLang="en-US" sz="1100" dirty="0" err="1"/>
              <a:t>공학계열과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사회계열이</a:t>
            </a:r>
            <a:r>
              <a:rPr lang="ko-KR" altLang="en-US" sz="1100" dirty="0"/>
              <a:t> 전체 계열의 </a:t>
            </a:r>
            <a:r>
              <a:rPr lang="en-US" altLang="ko-KR" sz="1100" dirty="0"/>
              <a:t>50% </a:t>
            </a:r>
            <a:r>
              <a:rPr lang="ko-KR" altLang="en-US" sz="1100" dirty="0"/>
              <a:t>이상을 차지하고 있으며 그래프의 많은 부분을 차지하고 있던 </a:t>
            </a:r>
            <a:r>
              <a:rPr lang="ko-KR" altLang="en-US" sz="1100" dirty="0" err="1"/>
              <a:t>사회계열이</a:t>
            </a:r>
            <a:r>
              <a:rPr lang="ko-KR" altLang="en-US" sz="1100" dirty="0"/>
              <a:t> 계속해서 적어지고 </a:t>
            </a:r>
            <a:r>
              <a:rPr lang="ko-KR" altLang="en-US" sz="1100" dirty="0" err="1"/>
              <a:t>공학계열이</a:t>
            </a:r>
            <a:r>
              <a:rPr lang="ko-KR" altLang="en-US" sz="1100" dirty="0"/>
              <a:t> 점점 늘어나면서 인원 이주 현상이 보인다</a:t>
            </a:r>
            <a:r>
              <a:rPr lang="en-US" altLang="ko-KR" sz="1100" dirty="0"/>
              <a:t>. </a:t>
            </a:r>
            <a:r>
              <a:rPr lang="ko-KR" altLang="en-US" sz="1100" dirty="0"/>
              <a:t>나머지 다른 계열의 큰 추이는 보이지 않으며 근 </a:t>
            </a:r>
            <a:r>
              <a:rPr lang="en-US" altLang="ko-KR" sz="1100" dirty="0"/>
              <a:t>7</a:t>
            </a:r>
            <a:r>
              <a:rPr lang="ko-KR" altLang="en-US" sz="1100" dirty="0"/>
              <a:t>년간의 </a:t>
            </a:r>
            <a:endParaRPr lang="en-US" altLang="ko-KR" sz="1100" dirty="0"/>
          </a:p>
          <a:p>
            <a:r>
              <a:rPr lang="ko-KR" altLang="en-US" sz="1100" dirty="0"/>
              <a:t>모집인원의 큰 변화는 없는 것으로 나타난다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010" y="6495691"/>
            <a:ext cx="6551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1) https://www.bokjitimes.com/news/articleView.html?idxno=33252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1" name="그림 30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C3136365-E027-BB16-CF4F-8E5C1800F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9" y="1874598"/>
            <a:ext cx="1485970" cy="1094471"/>
          </a:xfrm>
          <a:prstGeom prst="rect">
            <a:avLst/>
          </a:prstGeom>
        </p:spPr>
      </p:pic>
      <p:pic>
        <p:nvPicPr>
          <p:cNvPr id="71" name="그림 70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82BC453B-0C78-2AA2-E598-087704614A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02" y="1835676"/>
            <a:ext cx="1485969" cy="1114477"/>
          </a:xfrm>
          <a:prstGeom prst="rect">
            <a:avLst/>
          </a:prstGeom>
        </p:spPr>
      </p:pic>
      <p:pic>
        <p:nvPicPr>
          <p:cNvPr id="73" name="그림 72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CA755C0B-F2D7-43B8-AEDB-E371AC55C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57" y="1807774"/>
            <a:ext cx="1485969" cy="1114477"/>
          </a:xfrm>
          <a:prstGeom prst="rect">
            <a:avLst/>
          </a:prstGeom>
        </p:spPr>
      </p:pic>
      <p:pic>
        <p:nvPicPr>
          <p:cNvPr id="75" name="그림 74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640A8DA1-377E-C187-E934-3C484E9C43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6" y="3377581"/>
            <a:ext cx="1485969" cy="1114477"/>
          </a:xfrm>
          <a:prstGeom prst="rect">
            <a:avLst/>
          </a:prstGeom>
        </p:spPr>
      </p:pic>
      <p:pic>
        <p:nvPicPr>
          <p:cNvPr id="77" name="그림 76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3DCB128F-EA4A-4CA4-18A7-D38900DFF5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88" y="3406838"/>
            <a:ext cx="1485969" cy="1114477"/>
          </a:xfrm>
          <a:prstGeom prst="rect">
            <a:avLst/>
          </a:prstGeom>
        </p:spPr>
      </p:pic>
      <p:pic>
        <p:nvPicPr>
          <p:cNvPr id="79" name="그림 78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C3DD147F-C8AC-5C36-1AF9-7A3C827DCB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57" y="3374824"/>
            <a:ext cx="1485969" cy="1114477"/>
          </a:xfrm>
          <a:prstGeom prst="rect">
            <a:avLst/>
          </a:prstGeom>
        </p:spPr>
      </p:pic>
      <p:pic>
        <p:nvPicPr>
          <p:cNvPr id="81" name="그림 80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0A833AC3-6C8F-883D-D057-B10DBCBCC5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7" y="4916533"/>
            <a:ext cx="1485969" cy="1114477"/>
          </a:xfrm>
          <a:prstGeom prst="rect">
            <a:avLst/>
          </a:prstGeom>
        </p:spPr>
      </p:pic>
      <p:pic>
        <p:nvPicPr>
          <p:cNvPr id="83" name="그림 82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2B7E1346-054A-F813-44A9-980CE42906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02" y="4903819"/>
            <a:ext cx="1485969" cy="1114477"/>
          </a:xfrm>
          <a:prstGeom prst="rect">
            <a:avLst/>
          </a:prstGeom>
        </p:spPr>
      </p:pic>
      <p:pic>
        <p:nvPicPr>
          <p:cNvPr id="85" name="그림 84" descr="텍스트, 스크린샷, 원, 폰트이(가) 표시된 사진">
            <a:extLst>
              <a:ext uri="{FF2B5EF4-FFF2-40B4-BE49-F238E27FC236}">
                <a16:creationId xmlns:a16="http://schemas.microsoft.com/office/drawing/2014/main" id="{63129FEC-0AC5-ED11-E663-F0C9D5F173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1" y="4846952"/>
            <a:ext cx="1485969" cy="111447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333433D-656F-BCC3-4FEE-8C4D66EE5159}"/>
              </a:ext>
            </a:extLst>
          </p:cNvPr>
          <p:cNvSpPr txBox="1"/>
          <p:nvPr/>
        </p:nvSpPr>
        <p:spPr>
          <a:xfrm>
            <a:off x="619125" y="1595876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2014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3270E6-B73F-6D01-EEBE-1E95DC625734}"/>
              </a:ext>
            </a:extLst>
          </p:cNvPr>
          <p:cNvSpPr txBox="1"/>
          <p:nvPr/>
        </p:nvSpPr>
        <p:spPr>
          <a:xfrm>
            <a:off x="2475057" y="1574066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2015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B6540-62C3-F7AD-6BB3-F4E888B1AA7B}"/>
              </a:ext>
            </a:extLst>
          </p:cNvPr>
          <p:cNvSpPr txBox="1"/>
          <p:nvPr/>
        </p:nvSpPr>
        <p:spPr>
          <a:xfrm>
            <a:off x="4315598" y="1519550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2016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0EE969-A696-4E16-9A18-C06F1668AE7F}"/>
              </a:ext>
            </a:extLst>
          </p:cNvPr>
          <p:cNvSpPr txBox="1"/>
          <p:nvPr/>
        </p:nvSpPr>
        <p:spPr>
          <a:xfrm>
            <a:off x="576247" y="3080452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2017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F3DA43-F10A-F4C7-28A3-62E9E7928CCC}"/>
              </a:ext>
            </a:extLst>
          </p:cNvPr>
          <p:cNvSpPr txBox="1"/>
          <p:nvPr/>
        </p:nvSpPr>
        <p:spPr>
          <a:xfrm>
            <a:off x="2475262" y="3104435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2018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E6B68-ABB9-FFD3-4340-452C3657A9F2}"/>
              </a:ext>
            </a:extLst>
          </p:cNvPr>
          <p:cNvSpPr txBox="1"/>
          <p:nvPr/>
        </p:nvSpPr>
        <p:spPr>
          <a:xfrm>
            <a:off x="4358489" y="3129967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2019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737783-A949-C1E4-81CB-8A12CC6763B5}"/>
              </a:ext>
            </a:extLst>
          </p:cNvPr>
          <p:cNvSpPr txBox="1"/>
          <p:nvPr/>
        </p:nvSpPr>
        <p:spPr>
          <a:xfrm>
            <a:off x="542992" y="4642209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2020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66F16A-8352-DFC2-18B1-06A3E8F6E7FF}"/>
              </a:ext>
            </a:extLst>
          </p:cNvPr>
          <p:cNvSpPr txBox="1"/>
          <p:nvPr/>
        </p:nvSpPr>
        <p:spPr>
          <a:xfrm>
            <a:off x="2510644" y="4634514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2021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05AF4C0-9CFA-DFD8-8C4E-D5DCA6C7E079}"/>
              </a:ext>
            </a:extLst>
          </p:cNvPr>
          <p:cNvSpPr txBox="1"/>
          <p:nvPr/>
        </p:nvSpPr>
        <p:spPr>
          <a:xfrm>
            <a:off x="4378890" y="4575175"/>
            <a:ext cx="10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297713" y="3284577"/>
            <a:ext cx="1113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</a:t>
            </a:r>
            <a:r>
              <a:rPr lang="en-US" altLang="ko-KR" dirty="0"/>
              <a:t>, </a:t>
            </a:r>
            <a:r>
              <a:rPr lang="ko-KR" altLang="en-US" dirty="0"/>
              <a:t>의학</a:t>
            </a:r>
            <a:r>
              <a:rPr lang="en-US" altLang="ko-KR" dirty="0"/>
              <a:t> </a:t>
            </a:r>
            <a:r>
              <a:rPr lang="ko-KR" altLang="en-US" dirty="0"/>
              <a:t>계열의 모집인원 수는 계속해서 늘어나고 있다</a:t>
            </a:r>
            <a:r>
              <a:rPr lang="en-US" altLang="ko-KR" dirty="0"/>
              <a:t>. </a:t>
            </a:r>
            <a:r>
              <a:rPr lang="ko-KR" altLang="en-US" dirty="0"/>
              <a:t>자연계열과 예체능 계열은 중간에 떨어졌었지만 현재 최상향의 그래프를 보여주고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92980" y="2943517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인문계열 과 사회계열 인원이 줄어들었다</a:t>
            </a:r>
            <a:r>
              <a:rPr lang="en-US" altLang="ko-KR" dirty="0"/>
              <a:t>. </a:t>
            </a:r>
            <a:r>
              <a:rPr lang="ko-KR" altLang="en-US" dirty="0"/>
              <a:t>전체적으로 </a:t>
            </a:r>
            <a:r>
              <a:rPr lang="ko-KR" altLang="en-US" dirty="0" err="1"/>
              <a:t>문과계열이</a:t>
            </a:r>
            <a:r>
              <a:rPr lang="ko-KR" altLang="en-US" dirty="0"/>
              <a:t>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2706" y="6285726"/>
            <a:ext cx="10140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예체능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자연계열은 </a:t>
            </a:r>
            <a:r>
              <a:rPr lang="en-US" altLang="ko-KR" dirty="0"/>
              <a:t>6</a:t>
            </a:r>
            <a:r>
              <a:rPr lang="ko-KR" altLang="en-US" dirty="0"/>
              <a:t>년째 비슷한 추이를 보이고 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43FA66-051F-B174-35D0-051D6FF6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5" y="1388405"/>
            <a:ext cx="236643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A7DCDF-413A-4B78-2FAD-FBE2CA1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388405"/>
            <a:ext cx="236643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1DB70BD-C6D4-8F83-FB77-7A3EB203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5" y="4238254"/>
            <a:ext cx="2584714" cy="19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7FFFFA4-A93D-1025-E146-AA35AC47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3" y="4253291"/>
            <a:ext cx="2622585" cy="19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594B664-CDAC-C889-9C20-B28C50D4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78" y="1399846"/>
            <a:ext cx="2366430" cy="17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9DC65B6-714D-6D2A-6041-CF386105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8254"/>
            <a:ext cx="2622585" cy="19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95922600-3FF9-CA03-92E9-0D6E2660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64" y="1381804"/>
            <a:ext cx="2381146" cy="17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ACCF0C-76B7-169D-50F4-4AC71A213F27}"/>
              </a:ext>
            </a:extLst>
          </p:cNvPr>
          <p:cNvSpPr txBox="1"/>
          <p:nvPr/>
        </p:nvSpPr>
        <p:spPr>
          <a:xfrm>
            <a:off x="432706" y="609600"/>
            <a:ext cx="54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대학 모집인원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477" y="3899637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275D8"/>
                </a:solidFill>
              </a:rPr>
              <a:t>취업률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8477" y="4442243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45826" y="2976684"/>
            <a:ext cx="45040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전체 취업률에 현재 취업률을 대조해본 결과 </a:t>
            </a:r>
            <a:endParaRPr lang="en-US" altLang="ko-KR" sz="1600" dirty="0"/>
          </a:p>
          <a:p>
            <a:r>
              <a:rPr lang="ko-KR" altLang="en-US" sz="1600" dirty="0" err="1"/>
              <a:t>의학계열과</a:t>
            </a:r>
            <a:r>
              <a:rPr lang="ko-KR" altLang="en-US" sz="1600" dirty="0"/>
              <a:t> 공학계열만이 전체 평균 취업률보다 높은 것으로 나왔다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</a:t>
            </a:r>
            <a:r>
              <a:rPr lang="ko-KR" altLang="en-US" sz="1600" dirty="0" err="1"/>
              <a:t>의약계열은</a:t>
            </a:r>
            <a:r>
              <a:rPr lang="ko-KR" altLang="en-US" sz="1600" dirty="0"/>
              <a:t> </a:t>
            </a:r>
            <a:r>
              <a:rPr lang="en-US" altLang="ko-KR" sz="1600" dirty="0"/>
              <a:t>14</a:t>
            </a:r>
            <a:r>
              <a:rPr lang="ko-KR" altLang="en-US" sz="1600" dirty="0"/>
              <a:t>년도부터 </a:t>
            </a:r>
            <a:r>
              <a:rPr lang="en-US" altLang="ko-KR" sz="1600" dirty="0"/>
              <a:t>80%</a:t>
            </a:r>
            <a:r>
              <a:rPr lang="ko-KR" altLang="en-US" sz="1600" dirty="0"/>
              <a:t>대를 유지하며 평균 취업률과 약 </a:t>
            </a:r>
            <a:r>
              <a:rPr lang="en-US" altLang="ko-KR" sz="1600" dirty="0"/>
              <a:t>15%</a:t>
            </a:r>
            <a:r>
              <a:rPr lang="ko-KR" altLang="en-US" sz="1600" dirty="0"/>
              <a:t>의 차이가 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교육</a:t>
            </a:r>
            <a:r>
              <a:rPr lang="en-US" altLang="ko-KR" sz="1600" dirty="0"/>
              <a:t>, </a:t>
            </a:r>
            <a:r>
              <a:rPr lang="ko-KR" altLang="en-US" sz="1600" dirty="0"/>
              <a:t>자연</a:t>
            </a:r>
            <a:r>
              <a:rPr lang="en-US" altLang="ko-KR" sz="1600" dirty="0"/>
              <a:t>, </a:t>
            </a:r>
            <a:r>
              <a:rPr lang="ko-KR" altLang="en-US" sz="1600" dirty="0"/>
              <a:t>예체능</a:t>
            </a:r>
            <a:r>
              <a:rPr lang="en-US" altLang="ko-KR" sz="1600" dirty="0"/>
              <a:t>, </a:t>
            </a:r>
            <a:r>
              <a:rPr lang="ko-KR" altLang="en-US" sz="1600" dirty="0"/>
              <a:t>사회</a:t>
            </a:r>
            <a:r>
              <a:rPr lang="en-US" altLang="ko-KR" sz="1600" dirty="0"/>
              <a:t>, </a:t>
            </a:r>
            <a:r>
              <a:rPr lang="ko-KR" altLang="en-US" sz="1600" dirty="0"/>
              <a:t>인문 계열은 평균 취업률보다 낮은 형태로 나타났다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인문계열은 </a:t>
            </a:r>
            <a:r>
              <a:rPr lang="en-US" altLang="ko-KR" sz="1600" dirty="0"/>
              <a:t>7</a:t>
            </a:r>
            <a:r>
              <a:rPr lang="ko-KR" altLang="en-US" sz="1600" dirty="0"/>
              <a:t>개의 계열 중 유일하게 </a:t>
            </a:r>
            <a:r>
              <a:rPr lang="en-US" altLang="ko-KR" sz="1600" dirty="0"/>
              <a:t>50%</a:t>
            </a:r>
            <a:r>
              <a:rPr lang="ko-KR" altLang="en-US" sz="1600" dirty="0"/>
              <a:t>대를 기록하여 평균 취업률보다 약 </a:t>
            </a:r>
            <a:r>
              <a:rPr lang="en-US" altLang="ko-KR" sz="1600" dirty="0"/>
              <a:t>8%</a:t>
            </a:r>
            <a:r>
              <a:rPr lang="ko-KR" altLang="en-US" sz="1600" dirty="0"/>
              <a:t>로 정도 낮은 수치를 기록하였다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평균 취업률보다 높은 계열이 </a:t>
            </a:r>
            <a:r>
              <a:rPr lang="en-US" altLang="ko-KR" sz="1600" dirty="0"/>
              <a:t>7</a:t>
            </a:r>
            <a:r>
              <a:rPr lang="ko-KR" altLang="en-US" sz="1600" dirty="0"/>
              <a:t>개중에 </a:t>
            </a:r>
            <a:r>
              <a:rPr lang="en-US" altLang="ko-KR" sz="1600" dirty="0"/>
              <a:t>2</a:t>
            </a:r>
            <a:r>
              <a:rPr lang="ko-KR" altLang="en-US" sz="1600" dirty="0"/>
              <a:t>개밖에 없는 것을 보아 직업의 양극화가 심하다는 것을 알 수 있다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4085930" y="4258167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6432851" y="4270548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5255289" y="4258496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4085930" y="459100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1890280" y="4442243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5255288" y="4603769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4085930" y="3826110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A25F52-1788-EFE2-3518-BA6C946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56" y="4957560"/>
            <a:ext cx="2928207" cy="173399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1FC598-9E95-FA4A-996D-0367C093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4" y="4952343"/>
            <a:ext cx="2965816" cy="1750787"/>
          </a:xfrm>
          <a:prstGeom prst="rect">
            <a:avLst/>
          </a:prstGeom>
        </p:spPr>
      </p:pic>
      <p:pic>
        <p:nvPicPr>
          <p:cNvPr id="40" name="_x403747616">
            <a:extLst>
              <a:ext uri="{FF2B5EF4-FFF2-40B4-BE49-F238E27FC236}">
                <a16:creationId xmlns:a16="http://schemas.microsoft.com/office/drawing/2014/main" id="{FFC51AAE-CF74-1995-93FD-026DCBE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1631" r="1746" b="2019"/>
          <a:stretch>
            <a:fillRect/>
          </a:stretch>
        </p:blipFill>
        <p:spPr bwMode="auto">
          <a:xfrm>
            <a:off x="484062" y="1145588"/>
            <a:ext cx="3601868" cy="21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9723" y="3530801"/>
            <a:ext cx="67516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275D8"/>
                </a:solidFill>
              </a:rPr>
              <a:t>최근 </a:t>
            </a:r>
            <a:r>
              <a:rPr lang="en-US" altLang="ko-KR" sz="1100" dirty="0">
                <a:solidFill>
                  <a:srgbClr val="0275D8"/>
                </a:solidFill>
              </a:rPr>
              <a:t>4</a:t>
            </a:r>
            <a:r>
              <a:rPr lang="ko-KR" altLang="en-US" sz="1100" dirty="0">
                <a:solidFill>
                  <a:srgbClr val="0275D8"/>
                </a:solidFill>
              </a:rPr>
              <a:t>년간의 평균 취업률인 </a:t>
            </a:r>
            <a:r>
              <a:rPr lang="en-US" altLang="ko-KR" sz="1100" dirty="0">
                <a:solidFill>
                  <a:srgbClr val="0275D8"/>
                </a:solidFill>
              </a:rPr>
              <a:t>66.9%</a:t>
            </a:r>
            <a:r>
              <a:rPr lang="ko-KR" altLang="en-US" sz="11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100" dirty="0">
                <a:solidFill>
                  <a:srgbClr val="0275D8"/>
                </a:solidFill>
              </a:rPr>
              <a:t>/ </a:t>
            </a:r>
            <a:r>
              <a:rPr lang="ko-KR" altLang="en-US" sz="1100" dirty="0">
                <a:solidFill>
                  <a:srgbClr val="0275D8"/>
                </a:solidFill>
              </a:rPr>
              <a:t>분류 기준은 최근 </a:t>
            </a:r>
            <a:r>
              <a:rPr lang="en-US" altLang="ko-KR" sz="1100" dirty="0">
                <a:solidFill>
                  <a:srgbClr val="0275D8"/>
                </a:solidFill>
              </a:rPr>
              <a:t>4</a:t>
            </a:r>
            <a:r>
              <a:rPr lang="ko-KR" altLang="en-US" sz="1100" dirty="0">
                <a:solidFill>
                  <a:srgbClr val="0275D8"/>
                </a:solidFill>
              </a:rPr>
              <a:t>년간의 취업률 평균으로 분류함</a:t>
            </a:r>
            <a:endParaRPr lang="en-US" altLang="ko-KR" sz="1100" dirty="0">
              <a:solidFill>
                <a:srgbClr val="0275D8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0413" y="1120988"/>
            <a:ext cx="28509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현재 전체 취업률은 </a:t>
            </a:r>
            <a:r>
              <a:rPr lang="en-US" altLang="ko-KR" sz="1600" dirty="0"/>
              <a:t>67%</a:t>
            </a:r>
          </a:p>
          <a:p>
            <a:r>
              <a:rPr lang="ko-KR" altLang="en-US" sz="1600" dirty="0"/>
              <a:t>대를 유지 중이며</a:t>
            </a:r>
            <a:r>
              <a:rPr lang="en-US" altLang="ko-KR" sz="1600" dirty="0"/>
              <a:t> 2020</a:t>
            </a:r>
            <a:r>
              <a:rPr lang="ko-KR" altLang="en-US" sz="1600" dirty="0"/>
              <a:t>년 </a:t>
            </a:r>
            <a:r>
              <a:rPr lang="en-US" altLang="ko-KR" sz="1600" dirty="0"/>
              <a:t>65%</a:t>
            </a:r>
            <a:r>
              <a:rPr lang="ko-KR" altLang="en-US" sz="1600" dirty="0"/>
              <a:t>를 기록한 후 </a:t>
            </a:r>
            <a:r>
              <a:rPr lang="en-US" altLang="ko-KR" sz="1600" dirty="0"/>
              <a:t>67% </a:t>
            </a:r>
            <a:r>
              <a:rPr lang="ko-KR" altLang="en-US" sz="1600" dirty="0"/>
              <a:t>이하로는 내려가지 않았다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이를 사용해 최근 </a:t>
            </a:r>
            <a:r>
              <a:rPr lang="en-US" altLang="ko-KR" sz="1600" dirty="0"/>
              <a:t>4</a:t>
            </a:r>
            <a:r>
              <a:rPr lang="ko-KR" altLang="en-US" sz="1600" dirty="0"/>
              <a:t>년간의 취업률의 평균을 구하여 </a:t>
            </a:r>
            <a:endParaRPr lang="en-US" altLang="ko-KR" sz="1600" dirty="0"/>
          </a:p>
          <a:p>
            <a:r>
              <a:rPr lang="ko-KR" altLang="en-US" sz="1600" dirty="0"/>
              <a:t>계열별 취업률의 분류에 사용하도록 하겠다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159" y="951739"/>
            <a:ext cx="3734041" cy="17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9EFDF-D68C-ABE9-6336-B99EE9CB699F}"/>
              </a:ext>
            </a:extLst>
          </p:cNvPr>
          <p:cNvSpPr txBox="1"/>
          <p:nvPr/>
        </p:nvSpPr>
        <p:spPr>
          <a:xfrm>
            <a:off x="370804" y="1804228"/>
            <a:ext cx="30451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대학 모집인원이 가장 적은 </a:t>
            </a:r>
            <a:r>
              <a:rPr lang="ko-KR" altLang="en-US" sz="1400" dirty="0" err="1"/>
              <a:t>교육계열은</a:t>
            </a:r>
            <a:r>
              <a:rPr lang="ko-KR" altLang="en-US" sz="1400" dirty="0"/>
              <a:t> 취업률도 계속해서 감소하고 있는 상황이다</a:t>
            </a:r>
            <a:r>
              <a:rPr lang="en-US" altLang="ko-KR" sz="1400" dirty="0"/>
              <a:t>.</a:t>
            </a:r>
            <a:r>
              <a:rPr lang="ko-KR" altLang="en-US" sz="2400" dirty="0"/>
              <a:t> </a:t>
            </a:r>
            <a:r>
              <a:rPr lang="ko-KR" altLang="en-US" sz="1400" dirty="0" err="1"/>
              <a:t>저출산</a:t>
            </a:r>
            <a:r>
              <a:rPr lang="en-US" altLang="ko-KR" sz="1400" dirty="0"/>
              <a:t>-</a:t>
            </a:r>
            <a:r>
              <a:rPr lang="ko-KR" altLang="en-US" sz="1400" dirty="0"/>
              <a:t>고령화현상이 심화됨에 따라 교사에 대한 사회적 수요는 급격하게 감소하는 문제점이 크다고 생각한다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ko-KR" altLang="en-US" sz="1400" dirty="0" err="1"/>
              <a:t>저출산</a:t>
            </a:r>
            <a:r>
              <a:rPr lang="en-US" altLang="ko-KR" sz="1400" dirty="0"/>
              <a:t>-</a:t>
            </a:r>
            <a:r>
              <a:rPr lang="ko-KR" altLang="en-US" sz="1400" dirty="0"/>
              <a:t>고령화현상이 계속되는 이상 </a:t>
            </a:r>
            <a:r>
              <a:rPr lang="ko-KR" altLang="en-US" sz="1400" dirty="0" err="1"/>
              <a:t>교육계열은</a:t>
            </a:r>
            <a:r>
              <a:rPr lang="en-US" altLang="ko-KR" sz="1400" dirty="0"/>
              <a:t> </a:t>
            </a:r>
            <a:r>
              <a:rPr lang="ko-KR" altLang="en-US" sz="1400" dirty="0"/>
              <a:t>지속적으로 줄어들 전망이다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804" y="4444473"/>
            <a:ext cx="33642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인문계열의 대학 모집인원은 </a:t>
            </a:r>
            <a:r>
              <a:rPr lang="en-US" altLang="ko-KR" sz="1400" dirty="0"/>
              <a:t>7</a:t>
            </a:r>
            <a:r>
              <a:rPr lang="ko-KR" altLang="en-US" sz="1400" dirty="0"/>
              <a:t>개의 계열 중 </a:t>
            </a:r>
            <a:r>
              <a:rPr lang="en-US" altLang="ko-KR" sz="1400" dirty="0"/>
              <a:t>6</a:t>
            </a:r>
            <a:r>
              <a:rPr lang="ko-KR" altLang="en-US" sz="1400" dirty="0"/>
              <a:t>위 취업률은 </a:t>
            </a:r>
            <a:r>
              <a:rPr lang="en-US" altLang="ko-KR" sz="1400" dirty="0"/>
              <a:t>7</a:t>
            </a:r>
            <a:r>
              <a:rPr lang="ko-KR" altLang="en-US" sz="1400" dirty="0"/>
              <a:t>위로 매우 안좋은 지표를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 정보화 시대의 도래와 함께 문과의 비율이 점점 낮아지고 있는 것이 원인이라고 생각한다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미래 전망은 좋지 않을 것 </a:t>
            </a:r>
            <a:r>
              <a:rPr lang="ko-KR" altLang="en-US" sz="1400" dirty="0"/>
              <a:t>이라고 생각한다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05906"/>
            <a:ext cx="11449049" cy="10552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8611234" y="840183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9171F-4C12-9F08-6730-33A44736C17A}"/>
              </a:ext>
            </a:extLst>
          </p:cNvPr>
          <p:cNvSpPr/>
          <p:nvPr/>
        </p:nvSpPr>
        <p:spPr>
          <a:xfrm>
            <a:off x="475502" y="3988447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80982" y="853940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518033" y="1474808"/>
            <a:ext cx="1061049" cy="247286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9796108" y="854958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F1CA13-3E3B-07F3-7CCE-56780E4B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21" y="1672840"/>
            <a:ext cx="2770545" cy="1794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24977E-B68E-ABF2-6788-2CEC19FE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665" y="4074652"/>
            <a:ext cx="2915400" cy="197025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AD53930-25F3-80FB-EDF4-6BBE276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86" y="1672840"/>
            <a:ext cx="2770545" cy="18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E3A3D7C-F720-16BC-603A-5F456BF6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81" y="4011402"/>
            <a:ext cx="2770544" cy="203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9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610" y="4487135"/>
            <a:ext cx="39725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공학계열은 대학 모집인원은 </a:t>
            </a:r>
            <a:r>
              <a:rPr lang="en-US" altLang="ko-KR" sz="1400" dirty="0"/>
              <a:t>1,2 </a:t>
            </a:r>
            <a:r>
              <a:rPr lang="ko-KR" altLang="en-US" sz="1400" dirty="0"/>
              <a:t>위를 앞다투며 취업률은 </a:t>
            </a:r>
            <a:r>
              <a:rPr lang="en-US" altLang="ko-KR" sz="1400" dirty="0"/>
              <a:t>70%</a:t>
            </a:r>
            <a:r>
              <a:rPr lang="ko-KR" altLang="en-US" sz="1400" dirty="0"/>
              <a:t>대를 기록하며 높은 모습을 보여주고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이유는 갑작스럽게 정보화 시대가 도래하여 공학전공자의 공급보다</a:t>
            </a:r>
            <a:r>
              <a:rPr lang="en-US" altLang="ko-KR" sz="1400" dirty="0"/>
              <a:t>.</a:t>
            </a:r>
            <a:r>
              <a:rPr lang="ko-KR" altLang="en-US" sz="1400" dirty="0"/>
              <a:t> 수요가 더 많기 때문에 나타나는 기록이라고 생각된다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인력부족현상은 계속될 것이라고 생각되며 </a:t>
            </a:r>
            <a:r>
              <a:rPr lang="ko-KR" altLang="en-US" sz="1400" dirty="0" err="1">
                <a:solidFill>
                  <a:srgbClr val="0070C0"/>
                </a:solidFill>
              </a:rPr>
              <a:t>미래전망이</a:t>
            </a:r>
            <a:r>
              <a:rPr lang="ko-KR" altLang="en-US" sz="1400" dirty="0">
                <a:solidFill>
                  <a:srgbClr val="0070C0"/>
                </a:solidFill>
              </a:rPr>
              <a:t> 매우 좋다고</a:t>
            </a:r>
            <a:r>
              <a:rPr lang="ko-KR" altLang="en-US" sz="1400" dirty="0"/>
              <a:t> 예측된다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05906"/>
            <a:ext cx="11449049" cy="10552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8611234" y="840183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817CFA-ED25-6B16-86CE-C034BABA9D12}"/>
              </a:ext>
            </a:extLst>
          </p:cNvPr>
          <p:cNvSpPr/>
          <p:nvPr/>
        </p:nvSpPr>
        <p:spPr>
          <a:xfrm>
            <a:off x="387350" y="4001161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80982" y="853940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387350" y="1381832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65" y="4266902"/>
            <a:ext cx="3360810" cy="181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E1B05-86C1-BFD4-810C-1FC9F49E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330" y="1812764"/>
            <a:ext cx="2645280" cy="194395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4BB7E75-A62E-CA5D-F9EC-42369816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58" y="1715987"/>
            <a:ext cx="2562687" cy="19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010BA2C-8FA9-F60C-8773-C50BC448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612" y="4169206"/>
            <a:ext cx="3142888" cy="19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7DD80F-FCFC-067E-76EB-62E68CD0EB3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44432-D767-966B-AE20-048C30A2CA54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D2978-98C4-FCC5-D4E5-81EECA8313A8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074EB-9E0E-C6F7-1A2F-19E4ADACB53D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C1ACC5-F531-8F7D-447D-F57C845E5F90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B9E51F-A58D-55E1-5A78-81F8F8DDB54A}"/>
              </a:ext>
            </a:extLst>
          </p:cNvPr>
          <p:cNvCxnSpPr>
            <a:cxnSpLocks/>
          </p:cNvCxnSpPr>
          <p:nvPr/>
        </p:nvCxnSpPr>
        <p:spPr>
          <a:xfrm flipV="1">
            <a:off x="387350" y="1205906"/>
            <a:ext cx="11449049" cy="10552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21DC7-0649-4772-B429-F3E84E937FB6}"/>
              </a:ext>
            </a:extLst>
          </p:cNvPr>
          <p:cNvSpPr/>
          <p:nvPr/>
        </p:nvSpPr>
        <p:spPr>
          <a:xfrm>
            <a:off x="387350" y="1410063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A39564-6516-1319-64BC-83A43085DC9D}"/>
              </a:ext>
            </a:extLst>
          </p:cNvPr>
          <p:cNvSpPr/>
          <p:nvPr/>
        </p:nvSpPr>
        <p:spPr>
          <a:xfrm>
            <a:off x="387350" y="3697428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DCCE59-1417-8E0D-897D-C724FF66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3" y="1675804"/>
            <a:ext cx="3442021" cy="205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48DAB5A-BD01-BF05-5333-E84BE446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11" y="4056758"/>
            <a:ext cx="3428178" cy="235675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5D9B3C-6491-8B61-E3AB-9C16626A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95" y="1655704"/>
            <a:ext cx="3522137" cy="20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FACA36-4D71-FB43-877C-DBE4BB0B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694" y="4056758"/>
            <a:ext cx="3285989" cy="22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11BBB9-0ECA-3C24-9EDB-90FF2618AA5C}"/>
              </a:ext>
            </a:extLst>
          </p:cNvPr>
          <p:cNvSpPr txBox="1"/>
          <p:nvPr/>
        </p:nvSpPr>
        <p:spPr>
          <a:xfrm>
            <a:off x="198129" y="4258083"/>
            <a:ext cx="3794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의학계열은</a:t>
            </a:r>
            <a:r>
              <a:rPr lang="ko-KR" altLang="en-US" sz="1400" dirty="0"/>
              <a:t> 모집인원이 낮은 편에 속하지만 취업률은 압도적인 </a:t>
            </a:r>
            <a:r>
              <a:rPr lang="en-US" altLang="ko-KR" sz="1400" dirty="0"/>
              <a:t>1</a:t>
            </a:r>
            <a:r>
              <a:rPr lang="ko-KR" altLang="en-US" sz="1400" dirty="0"/>
              <a:t>위이다</a:t>
            </a:r>
            <a:r>
              <a:rPr lang="en-US" altLang="ko-KR" sz="1400" dirty="0"/>
              <a:t>. </a:t>
            </a:r>
            <a:r>
              <a:rPr lang="ko-KR" altLang="en-US" sz="1400" dirty="0"/>
              <a:t>공급보다 수요가 현저히 많다는 것이 원인이라고 생각된다</a:t>
            </a:r>
            <a:r>
              <a:rPr lang="en-US" altLang="ko-KR" sz="1400" dirty="0"/>
              <a:t>. </a:t>
            </a:r>
            <a:r>
              <a:rPr lang="ko-KR" altLang="en-US" sz="1400" dirty="0" err="1">
                <a:solidFill>
                  <a:srgbClr val="0070C0"/>
                </a:solidFill>
              </a:rPr>
              <a:t>미래전망은</a:t>
            </a:r>
            <a:r>
              <a:rPr lang="ko-KR" altLang="en-US" sz="1400" dirty="0">
                <a:solidFill>
                  <a:srgbClr val="0070C0"/>
                </a:solidFill>
              </a:rPr>
              <a:t> 매우 좋다고</a:t>
            </a:r>
            <a:r>
              <a:rPr lang="ko-KR" altLang="en-US" sz="1400" dirty="0"/>
              <a:t> 예측된다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CEFDF2-7DF5-97C0-DABB-F2C03F53A1D7}"/>
              </a:ext>
            </a:extLst>
          </p:cNvPr>
          <p:cNvSpPr txBox="1"/>
          <p:nvPr/>
        </p:nvSpPr>
        <p:spPr>
          <a:xfrm>
            <a:off x="348059" y="1797776"/>
            <a:ext cx="3666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사회계열은 모집인원이 </a:t>
            </a:r>
            <a:r>
              <a:rPr lang="en-US" altLang="ko-KR" sz="1400" dirty="0"/>
              <a:t>1</a:t>
            </a:r>
            <a:r>
              <a:rPr lang="ko-KR" altLang="en-US" sz="1400" dirty="0"/>
              <a:t>위에서 점차 떨어지고 있고 취업률도 평균 이하를 보여주고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경우도 원인도 인문계열과 비슷하다고 생각이 든다</a:t>
            </a:r>
            <a:r>
              <a:rPr lang="en-US" altLang="ko-KR" sz="1400" dirty="0"/>
              <a:t>. </a:t>
            </a:r>
            <a:r>
              <a:rPr lang="ko-KR" altLang="en-US" sz="1400" dirty="0"/>
              <a:t>사회의 수요보다 공급이 많은 것이 원인으로 생각된다</a:t>
            </a:r>
            <a:r>
              <a:rPr lang="en-US" altLang="ko-KR" sz="1400" dirty="0"/>
              <a:t>. </a:t>
            </a:r>
            <a:r>
              <a:rPr lang="ko-KR" altLang="en-US" sz="1400" dirty="0" err="1">
                <a:solidFill>
                  <a:srgbClr val="FF0000"/>
                </a:solidFill>
              </a:rPr>
              <a:t>미래전망이</a:t>
            </a:r>
            <a:r>
              <a:rPr lang="ko-KR" altLang="en-US" sz="1400" dirty="0">
                <a:solidFill>
                  <a:srgbClr val="FF0000"/>
                </a:solidFill>
              </a:rPr>
              <a:t> 좋지 않을 것 </a:t>
            </a:r>
            <a:r>
              <a:rPr lang="ko-KR" altLang="en-US" sz="1400" dirty="0"/>
              <a:t>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1109</Words>
  <Application>Microsoft Office PowerPoint</Application>
  <PresentationFormat>와이드스크린</PresentationFormat>
  <Paragraphs>152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</vt:lpstr>
      <vt:lpstr>Noto Sans KR Light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74</cp:revision>
  <dcterms:created xsi:type="dcterms:W3CDTF">2023-06-11T02:32:20Z</dcterms:created>
  <dcterms:modified xsi:type="dcterms:W3CDTF">2023-07-01T14:56:54Z</dcterms:modified>
</cp:coreProperties>
</file>