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64B"/>
    <a:srgbClr val="1772B1"/>
    <a:srgbClr val="56B356"/>
    <a:srgbClr val="FF7700"/>
    <a:srgbClr val="9062BB"/>
    <a:srgbClr val="E272BF"/>
    <a:srgbClr val="D41E1F"/>
    <a:srgbClr val="FBE4D5"/>
    <a:srgbClr val="BE5812"/>
    <a:srgbClr val="027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7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8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6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1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8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71B6D-55F6-4550-85C4-E25ACA6B014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7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7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2"/>
          <p:cNvGrpSpPr/>
          <p:nvPr/>
        </p:nvGrpSpPr>
        <p:grpSpPr>
          <a:xfrm>
            <a:off x="364853" y="364853"/>
            <a:ext cx="11462294" cy="6128294"/>
            <a:chOff x="0" y="0"/>
            <a:chExt cx="6272214" cy="3353428"/>
          </a:xfrm>
          <a:solidFill>
            <a:schemeClr val="bg1"/>
          </a:solidFill>
        </p:grpSpPr>
        <p:sp>
          <p:nvSpPr>
            <p:cNvPr id="6" name="Freeform 3"/>
            <p:cNvSpPr/>
            <p:nvPr/>
          </p:nvSpPr>
          <p:spPr>
            <a:xfrm>
              <a:off x="0" y="0"/>
              <a:ext cx="6272214" cy="3353427"/>
            </a:xfrm>
            <a:custGeom>
              <a:avLst/>
              <a:gdLst/>
              <a:ahLst/>
              <a:cxnLst/>
              <a:rect l="l" t="t" r="r" b="b"/>
              <a:pathLst>
                <a:path w="6272214" h="3353427">
                  <a:moveTo>
                    <a:pt x="0" y="0"/>
                  </a:moveTo>
                  <a:lnTo>
                    <a:pt x="0" y="3353427"/>
                  </a:lnTo>
                  <a:lnTo>
                    <a:pt x="6272214" y="3353427"/>
                  </a:lnTo>
                  <a:lnTo>
                    <a:pt x="6272214" y="0"/>
                  </a:lnTo>
                  <a:lnTo>
                    <a:pt x="0" y="0"/>
                  </a:lnTo>
                  <a:close/>
                  <a:moveTo>
                    <a:pt x="6211254" y="3292468"/>
                  </a:moveTo>
                  <a:lnTo>
                    <a:pt x="59690" y="3292468"/>
                  </a:lnTo>
                  <a:lnTo>
                    <a:pt x="59690" y="59690"/>
                  </a:lnTo>
                  <a:lnTo>
                    <a:pt x="6211254" y="59690"/>
                  </a:lnTo>
                  <a:lnTo>
                    <a:pt x="6211254" y="3292468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직사각형 6"/>
          <p:cNvSpPr/>
          <p:nvPr/>
        </p:nvSpPr>
        <p:spPr>
          <a:xfrm>
            <a:off x="1133947" y="1691278"/>
            <a:ext cx="386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대학교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계열별 미래 전망  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Freeform 5"/>
          <p:cNvSpPr/>
          <p:nvPr/>
        </p:nvSpPr>
        <p:spPr>
          <a:xfrm>
            <a:off x="6774543" y="2022022"/>
            <a:ext cx="4820220" cy="4056318"/>
          </a:xfrm>
          <a:custGeom>
            <a:avLst/>
            <a:gdLst/>
            <a:ahLst/>
            <a:cxnLst/>
            <a:rect l="l" t="t" r="r" b="b"/>
            <a:pathLst>
              <a:path w="7230330" h="6084477">
                <a:moveTo>
                  <a:pt x="0" y="0"/>
                </a:moveTo>
                <a:lnTo>
                  <a:pt x="7230330" y="0"/>
                </a:lnTo>
                <a:lnTo>
                  <a:pt x="7230330" y="6084478"/>
                </a:lnTo>
                <a:lnTo>
                  <a:pt x="0" y="608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8C181-8DD1-5FD5-4BF7-E2B426CC6C17}"/>
              </a:ext>
            </a:extLst>
          </p:cNvPr>
          <p:cNvSpPr txBox="1"/>
          <p:nvPr/>
        </p:nvSpPr>
        <p:spPr>
          <a:xfrm>
            <a:off x="1212678" y="3597062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E8F5FC"/>
                </a:solidFill>
              </a:rPr>
              <a:t>팀명</a:t>
            </a:r>
            <a:r>
              <a:rPr lang="ko-KR" altLang="en-US" dirty="0">
                <a:solidFill>
                  <a:srgbClr val="E8F5FC"/>
                </a:solidFill>
              </a:rPr>
              <a:t> </a:t>
            </a:r>
            <a:r>
              <a:rPr lang="en-US" altLang="ko-KR" dirty="0">
                <a:solidFill>
                  <a:srgbClr val="E8F5FC"/>
                </a:solidFill>
              </a:rPr>
              <a:t>: ______</a:t>
            </a:r>
            <a:endParaRPr lang="ko-KR" altLang="en-US" dirty="0">
              <a:solidFill>
                <a:srgbClr val="E8F5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0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6400800"/>
            <a:ext cx="12192000" cy="464223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26404" y="1336185"/>
            <a:ext cx="284479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/>
          </a:p>
          <a:p>
            <a:r>
              <a:rPr lang="en-US" altLang="ko-KR" sz="1400" dirty="0"/>
              <a:t>2023</a:t>
            </a:r>
            <a:r>
              <a:rPr lang="ko-KR" altLang="en-US" sz="1400" dirty="0"/>
              <a:t>년 현재 다양한 학과의 통폐합이 진행되고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내가 가고 싶은 학과는 무사할지 궁금하고 그 학과의 미래 상황은 어떨지 궁금해서 직접 데이터를 분석하여 계열별로 어떤 추이를 보이고 있는지 분석했다</a:t>
            </a:r>
            <a:r>
              <a:rPr lang="en-US" altLang="ko-KR" sz="1400" dirty="0"/>
              <a:t>. </a:t>
            </a:r>
            <a:r>
              <a:rPr lang="en-US" altLang="ko-KR" sz="1100" dirty="0"/>
              <a:t>		</a:t>
            </a:r>
          </a:p>
          <a:p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591499" y="1336185"/>
            <a:ext cx="24665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b="1" dirty="0"/>
          </a:p>
          <a:p>
            <a:r>
              <a:rPr lang="ko-KR" altLang="en-US" sz="1400" dirty="0"/>
              <a:t>계열별로 분류하여 비교하면서 계열의 현 상황을 분석해보고 이를 바탕으로 계열별 미래 상황을 예측해 본다</a:t>
            </a:r>
            <a:r>
              <a:rPr lang="en-US" altLang="ko-KR" sz="1400" dirty="0"/>
              <a:t>.</a:t>
            </a:r>
          </a:p>
          <a:p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8327267" y="1336185"/>
            <a:ext cx="3655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계열은 </a:t>
            </a:r>
            <a:r>
              <a:rPr lang="en-US" altLang="ko-KR" sz="1200" dirty="0"/>
              <a:t>7</a:t>
            </a:r>
            <a:r>
              <a:rPr lang="ko-KR" altLang="en-US" sz="1200" dirty="0"/>
              <a:t>개로 분류한다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공학계열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인문계열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예체능계열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사회계열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err="1"/>
              <a:t>의약계열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교육계열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자연계열</a:t>
            </a:r>
            <a:endParaRPr lang="en-US" altLang="ko-KR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726404" y="879782"/>
            <a:ext cx="861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동기</a:t>
            </a:r>
            <a:r>
              <a:rPr lang="ko-KR" altLang="en-US" sz="1600" dirty="0">
                <a:solidFill>
                  <a:srgbClr val="0275D8"/>
                </a:solidFill>
              </a:rPr>
              <a:t>  </a:t>
            </a:r>
            <a:endParaRPr lang="en-US" altLang="ko-KR" sz="1600" dirty="0">
              <a:solidFill>
                <a:srgbClr val="0275D8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4952" y="87978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목적</a:t>
            </a:r>
            <a:endParaRPr lang="en-US" altLang="ko-KR" sz="2000" b="1" dirty="0">
              <a:solidFill>
                <a:srgbClr val="0275D8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79249" y="87452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분류</a:t>
            </a:r>
            <a:endParaRPr lang="en-US" altLang="ko-KR" sz="2000" b="1" dirty="0">
              <a:solidFill>
                <a:srgbClr val="0275D8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4033027"/>
            <a:ext cx="5915851" cy="962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5215044"/>
            <a:ext cx="5915851" cy="9526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직사각형 30"/>
          <p:cNvSpPr/>
          <p:nvPr/>
        </p:nvSpPr>
        <p:spPr>
          <a:xfrm>
            <a:off x="619125" y="3443837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solidFill>
                  <a:srgbClr val="0275D8"/>
                </a:solidFill>
              </a:rPr>
              <a:t>관련 기사</a:t>
            </a:r>
            <a:endParaRPr lang="en-US" altLang="ko-KR" sz="2000" b="1" dirty="0">
              <a:solidFill>
                <a:srgbClr val="0275D8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742950" y="1341447"/>
            <a:ext cx="266700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91499" y="1341447"/>
            <a:ext cx="266700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179249" y="1341447"/>
            <a:ext cx="363894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66913" y="3860653"/>
            <a:ext cx="5808572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010" y="6495691"/>
            <a:ext cx="655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/>
                </a:solidFill>
              </a:rPr>
              <a:t>1: https</a:t>
            </a:r>
            <a:r>
              <a:rPr lang="en-US" altLang="ko-KR" sz="900" dirty="0">
                <a:solidFill>
                  <a:schemeClr val="bg1"/>
                </a:solidFill>
              </a:rPr>
              <a:t>://news.nate.com/view/20220401n22281</a:t>
            </a:r>
          </a:p>
          <a:p>
            <a:r>
              <a:rPr lang="en-US" altLang="ko-KR" sz="900">
                <a:solidFill>
                  <a:schemeClr val="bg1"/>
                </a:solidFill>
              </a:rPr>
              <a:t>2: https</a:t>
            </a:r>
            <a:r>
              <a:rPr lang="en-US" altLang="ko-KR" sz="900" dirty="0">
                <a:solidFill>
                  <a:schemeClr val="bg1"/>
                </a:solidFill>
              </a:rPr>
              <a:t>://news.mt.co.kr/mtview.php?no=2014041010113327536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258499" y="3474615"/>
            <a:ext cx="1487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275D8"/>
                </a:solidFill>
              </a:rPr>
              <a:t>사용한 데이터</a:t>
            </a:r>
            <a:endParaRPr lang="en-US" altLang="ko-KR" sz="1600" b="1" dirty="0">
              <a:solidFill>
                <a:srgbClr val="0275D8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7258499" y="3860653"/>
            <a:ext cx="455969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7375584" y="4033026"/>
            <a:ext cx="2031343" cy="20313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786846" y="4033026"/>
            <a:ext cx="2031343" cy="20313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390187" y="4147165"/>
            <a:ext cx="201674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900" dirty="0"/>
              <a:t>고등교육기관 졸업자 취업통계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https://www.moe.go.kr/boardCnts/viewRenew.do?boardID=294&amp;boardSeq=90188&amp;lev=0&amp;searchType=null&amp;statusYN=W&amp;page=1&amp;s=moe&amp;m=020402&amp;opType=N</a:t>
            </a:r>
          </a:p>
          <a:p>
            <a:r>
              <a:rPr lang="en-US" altLang="ko-KR" sz="900" dirty="0"/>
              <a:t>https://www.kedi.re.kr/khome/main/announce/selectBroadAnnounceForm.do?selectTp=0&amp;board_sq_no=3&amp;article_sq_no=34905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865127" y="4194262"/>
            <a:ext cx="187478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창업진흥원</a:t>
            </a:r>
            <a:r>
              <a:rPr lang="en-US" altLang="ko-KR" sz="1000"/>
              <a:t> </a:t>
            </a:r>
            <a:r>
              <a:rPr lang="ko-KR" altLang="en-US" sz="1000"/>
              <a:t>창업기업</a:t>
            </a:r>
            <a:r>
              <a:rPr lang="ko-KR" altLang="en-US" sz="700"/>
              <a:t> </a:t>
            </a:r>
            <a:r>
              <a:rPr lang="ko-KR" altLang="en-US" sz="1000"/>
              <a:t>창업자의 전공정보</a:t>
            </a:r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https://www.data.go.kr/data/15048999/fileData.do</a:t>
            </a:r>
          </a:p>
          <a:p>
            <a:endParaRPr lang="en-US" altLang="ko-KR" sz="1000"/>
          </a:p>
          <a:p>
            <a:r>
              <a:rPr lang="ko-KR" altLang="en-US" sz="1000"/>
              <a:t>한국교육개발원</a:t>
            </a:r>
            <a:r>
              <a:rPr lang="en-US" altLang="ko-KR" sz="1000"/>
              <a:t>_</a:t>
            </a:r>
            <a:r>
              <a:rPr lang="ko-KR" altLang="en-US" sz="1000"/>
              <a:t>대학별 학과별 모집인원 및 졸업자 현황</a:t>
            </a:r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https://www.data.go.kr/data/15053809/fileData.do</a:t>
            </a:r>
          </a:p>
          <a:p>
            <a:endParaRPr lang="ko-KR" altLang="en-US" sz="700"/>
          </a:p>
        </p:txBody>
      </p:sp>
      <p:sp>
        <p:nvSpPr>
          <p:cNvPr id="63" name="직사각형 6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</p:spTree>
    <p:extLst>
      <p:ext uri="{BB962C8B-B14F-4D97-AF65-F5344CB8AC3E}">
        <p14:creationId xmlns:p14="http://schemas.microsoft.com/office/powerpoint/2010/main" val="85315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710214" y="1079778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9CF42C1-74F5-E79F-E8E9-71359DF9C90B}"/>
              </a:ext>
            </a:extLst>
          </p:cNvPr>
          <p:cNvSpPr/>
          <p:nvPr/>
        </p:nvSpPr>
        <p:spPr>
          <a:xfrm>
            <a:off x="710214" y="1535213"/>
            <a:ext cx="2010126" cy="102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대학이 </a:t>
            </a:r>
            <a:endParaRPr lang="en-US" altLang="ko-KR" dirty="0"/>
          </a:p>
          <a:p>
            <a:pPr algn="ctr"/>
            <a:r>
              <a:rPr lang="ko-KR" altLang="en-US" dirty="0" err="1"/>
              <a:t>필요로하는</a:t>
            </a:r>
            <a:r>
              <a:rPr lang="ko-KR" altLang="en-US" dirty="0"/>
              <a:t> 계열</a:t>
            </a:r>
            <a:endParaRPr lang="en-US" altLang="ko-KR" dirty="0"/>
          </a:p>
          <a:p>
            <a:pPr algn="ctr"/>
            <a:r>
              <a:rPr lang="ko-KR" altLang="en-US" dirty="0"/>
              <a:t>시각화 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E47EF79-C370-FF3D-EF2B-252B1AD3F689}"/>
              </a:ext>
            </a:extLst>
          </p:cNvPr>
          <p:cNvSpPr/>
          <p:nvPr/>
        </p:nvSpPr>
        <p:spPr>
          <a:xfrm>
            <a:off x="710214" y="3789379"/>
            <a:ext cx="2112885" cy="1047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취업률과 </a:t>
            </a:r>
            <a:r>
              <a:rPr lang="ko-KR" altLang="en-US" dirty="0" err="1"/>
              <a:t>창업률</a:t>
            </a:r>
            <a:endParaRPr lang="en-US" altLang="ko-KR" dirty="0"/>
          </a:p>
          <a:p>
            <a:pPr algn="ctr"/>
            <a:r>
              <a:rPr lang="ko-KR" altLang="en-US" dirty="0"/>
              <a:t>관련해 비교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E55FD7-F094-D3FA-8B42-26AD19D51206}"/>
              </a:ext>
            </a:extLst>
          </p:cNvPr>
          <p:cNvSpPr/>
          <p:nvPr/>
        </p:nvSpPr>
        <p:spPr>
          <a:xfrm>
            <a:off x="731890" y="5795829"/>
            <a:ext cx="2112885" cy="1043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앞서 나온 결과를</a:t>
            </a:r>
            <a:endParaRPr lang="en-US" altLang="ko-KR" dirty="0"/>
          </a:p>
          <a:p>
            <a:pPr algn="ctr"/>
            <a:r>
              <a:rPr lang="ko-KR" altLang="en-US" dirty="0"/>
              <a:t>가지고 미래전망 </a:t>
            </a:r>
            <a:endParaRPr lang="en-US" altLang="ko-KR" dirty="0"/>
          </a:p>
          <a:p>
            <a:pPr algn="ctr"/>
            <a:r>
              <a:rPr lang="ko-KR" altLang="en-US" dirty="0"/>
              <a:t>예측해보기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836824-2726-7703-8FC8-3E8948FA5A3C}"/>
              </a:ext>
            </a:extLst>
          </p:cNvPr>
          <p:cNvSpPr txBox="1"/>
          <p:nvPr/>
        </p:nvSpPr>
        <p:spPr>
          <a:xfrm>
            <a:off x="3503983" y="710446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활동 전 결과 예상 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39997DB-6AC3-C98D-6B54-2B513BC9906E}"/>
              </a:ext>
            </a:extLst>
          </p:cNvPr>
          <p:cNvSpPr/>
          <p:nvPr/>
        </p:nvSpPr>
        <p:spPr>
          <a:xfrm>
            <a:off x="9371042" y="1449110"/>
            <a:ext cx="2321808" cy="175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인문계열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교육계열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자연계열</a:t>
            </a:r>
            <a:endParaRPr lang="en-US" altLang="ko-KR" sz="18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87EF442-F686-0366-D136-0C7C525F8ACE}"/>
              </a:ext>
            </a:extLst>
          </p:cNvPr>
          <p:cNvSpPr/>
          <p:nvPr/>
        </p:nvSpPr>
        <p:spPr>
          <a:xfrm>
            <a:off x="3710457" y="1535213"/>
            <a:ext cx="2039576" cy="1615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공학계열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의약계열</a:t>
            </a:r>
            <a:endParaRPr lang="en-US" altLang="ko-KR" sz="1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6DF9946-B36E-09B0-E52A-D36F5FDC649C}"/>
              </a:ext>
            </a:extLst>
          </p:cNvPr>
          <p:cNvSpPr/>
          <p:nvPr/>
        </p:nvSpPr>
        <p:spPr>
          <a:xfrm>
            <a:off x="6688918" y="1535213"/>
            <a:ext cx="2112182" cy="1583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예체능계열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사회계열</a:t>
            </a:r>
            <a:endParaRPr lang="en-US" altLang="ko-KR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DBDC6D-73E8-F52E-12F4-D7FA510B8B42}"/>
              </a:ext>
            </a:extLst>
          </p:cNvPr>
          <p:cNvSpPr txBox="1"/>
          <p:nvPr/>
        </p:nvSpPr>
        <p:spPr>
          <a:xfrm>
            <a:off x="3646025" y="1251306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좋음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B7A4CD-E4D2-2B79-79B8-18A9B2E826E5}"/>
              </a:ext>
            </a:extLst>
          </p:cNvPr>
          <p:cNvSpPr txBox="1"/>
          <p:nvPr/>
        </p:nvSpPr>
        <p:spPr>
          <a:xfrm>
            <a:off x="6555050" y="992999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변화 없음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C00A3F-3BCC-B7FC-A129-F5F1EAD2014B}"/>
              </a:ext>
            </a:extLst>
          </p:cNvPr>
          <p:cNvSpPr txBox="1"/>
          <p:nvPr/>
        </p:nvSpPr>
        <p:spPr>
          <a:xfrm>
            <a:off x="9479942" y="992999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나쁨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1348000" y="2769209"/>
            <a:ext cx="734553" cy="663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1444398" y="4980045"/>
            <a:ext cx="616072" cy="655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46025" y="3778248"/>
            <a:ext cx="779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최근 대학 모집인원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237" y="4243313"/>
            <a:ext cx="7969713" cy="2158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466FFAF-5FB1-9AE3-250A-01B62DDA1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25" y="184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5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35940D2-7E0F-513A-750C-260F3BCD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582" y="4014487"/>
            <a:ext cx="2820179" cy="21633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2EAEF58-5040-254C-943E-4A32CF28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19" y="4014487"/>
            <a:ext cx="2909343" cy="22635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317421" y="797225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전체 프리뷰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254907" y="1195336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Ipsum Loreasdfakjflkajfdkl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2122016-0A70-ABCC-0624-9AE5B554D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336" y="1593446"/>
            <a:ext cx="2833352" cy="228156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F59131D-2824-35C0-A921-76595F2EC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019" y="1616185"/>
            <a:ext cx="2944426" cy="22588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72AFB6F-3522-D0AA-1339-15BC088DE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336" y="3964078"/>
            <a:ext cx="2944426" cy="231392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19A274A-4C60-9C0B-01CE-839885D9D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907" y="1593447"/>
            <a:ext cx="2820179" cy="22815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E873084-AF47-8274-F6E8-D218C03E2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907" y="4132793"/>
            <a:ext cx="2787767" cy="226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3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810DC0-6629-FD42-24CB-D8D5546E74A6}"/>
              </a:ext>
            </a:extLst>
          </p:cNvPr>
          <p:cNvSpPr txBox="1"/>
          <p:nvPr/>
        </p:nvSpPr>
        <p:spPr>
          <a:xfrm>
            <a:off x="604156" y="2661136"/>
            <a:ext cx="3135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공학계열과 의학계열의 비중은 꾸준히 증가하고 있다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4156" y="5151258"/>
            <a:ext cx="4139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사회계열은 </a:t>
            </a:r>
            <a:r>
              <a:rPr lang="en-US" altLang="ko-KR"/>
              <a:t>2016</a:t>
            </a:r>
            <a:r>
              <a:rPr lang="ko-KR" altLang="en-US"/>
              <a:t>년 가장 많은 인원을 모집했지만 현재는 공학에 밀려 </a:t>
            </a:r>
            <a:r>
              <a:rPr lang="en-US" altLang="ko-KR"/>
              <a:t>2</a:t>
            </a:r>
            <a:r>
              <a:rPr lang="ko-KR" altLang="en-US"/>
              <a:t>위로 밀려났다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1965" y="2534593"/>
            <a:ext cx="3189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인문계열 또한 인원이 줄어들었다</a:t>
            </a:r>
            <a:r>
              <a:rPr lang="en-US" altLang="ko-KR"/>
              <a:t>. </a:t>
            </a:r>
            <a:r>
              <a:rPr lang="ko-KR" altLang="en-US"/>
              <a:t>전체적으로 문과계열이 감소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1965" y="5479703"/>
            <a:ext cx="3575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예체능</a:t>
            </a:r>
            <a:r>
              <a:rPr lang="en-US" altLang="ko-KR"/>
              <a:t>, </a:t>
            </a:r>
            <a:r>
              <a:rPr lang="ko-KR" altLang="en-US"/>
              <a:t>교육</a:t>
            </a:r>
            <a:r>
              <a:rPr lang="en-US" altLang="ko-KR"/>
              <a:t>, </a:t>
            </a:r>
            <a:r>
              <a:rPr lang="ko-KR" altLang="en-US"/>
              <a:t>자연계열은 </a:t>
            </a:r>
            <a:r>
              <a:rPr lang="en-US" altLang="ko-KR"/>
              <a:t>6</a:t>
            </a:r>
            <a:r>
              <a:rPr lang="ko-KR" altLang="en-US"/>
              <a:t>년째 비슷한 추이를 보이고 있다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4926" y="896993"/>
            <a:ext cx="4702899" cy="176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6001" y="896992"/>
            <a:ext cx="5133974" cy="176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99612" y="3759847"/>
            <a:ext cx="2694215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4591" y="3457923"/>
            <a:ext cx="2694215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32706" y="6137018"/>
            <a:ext cx="11587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대학에서는 문과계열의 규모를 줄이고 이과계열의 규모를 늘리는 추세이다</a:t>
            </a:r>
            <a:r>
              <a:rPr lang="en-US" altLang="ko-KR"/>
              <a:t>. </a:t>
            </a:r>
            <a:r>
              <a:rPr lang="ko-KR" altLang="en-US"/>
              <a:t>이러한 변화에 취업시장도 변화가 있는지 알아보자</a:t>
            </a:r>
          </a:p>
        </p:txBody>
      </p:sp>
    </p:spTree>
    <p:extLst>
      <p:ext uri="{BB962C8B-B14F-4D97-AF65-F5344CB8AC3E}">
        <p14:creationId xmlns:p14="http://schemas.microsoft.com/office/powerpoint/2010/main" val="102540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8019" y="3429000"/>
            <a:ext cx="189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275D8"/>
                </a:solidFill>
              </a:rPr>
              <a:t>높은 취업률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88" y="724333"/>
            <a:ext cx="1028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275D8"/>
                </a:solidFill>
              </a:rPr>
              <a:t>취업률  </a:t>
            </a:r>
            <a:r>
              <a:rPr lang="ko-KR" altLang="en-US" sz="1200" dirty="0">
                <a:solidFill>
                  <a:srgbClr val="0275D8"/>
                </a:solidFill>
              </a:rPr>
              <a:t>최근 </a:t>
            </a:r>
            <a:r>
              <a:rPr lang="en-US" altLang="ko-KR" sz="1200" dirty="0">
                <a:solidFill>
                  <a:srgbClr val="0275D8"/>
                </a:solidFill>
              </a:rPr>
              <a:t>4</a:t>
            </a:r>
            <a:r>
              <a:rPr lang="ko-KR" altLang="en-US" sz="1200" dirty="0">
                <a:solidFill>
                  <a:srgbClr val="0275D8"/>
                </a:solidFill>
              </a:rPr>
              <a:t>년간의 평균 취업률인 </a:t>
            </a:r>
            <a:r>
              <a:rPr lang="en-US" altLang="ko-KR" sz="1200" dirty="0">
                <a:solidFill>
                  <a:srgbClr val="0275D8"/>
                </a:solidFill>
              </a:rPr>
              <a:t>66.9%</a:t>
            </a:r>
            <a:r>
              <a:rPr lang="ko-KR" altLang="en-US" sz="1200" dirty="0">
                <a:solidFill>
                  <a:srgbClr val="0275D8"/>
                </a:solidFill>
              </a:rPr>
              <a:t> 기준으로 나눔</a:t>
            </a:r>
            <a:r>
              <a:rPr lang="en-US" altLang="ko-KR" sz="1200" dirty="0">
                <a:solidFill>
                  <a:srgbClr val="0275D8"/>
                </a:solidFill>
              </a:rPr>
              <a:t>/ </a:t>
            </a:r>
            <a:r>
              <a:rPr lang="ko-KR" altLang="en-US" sz="1200" dirty="0">
                <a:solidFill>
                  <a:srgbClr val="0275D8"/>
                </a:solidFill>
              </a:rPr>
              <a:t>분류 기준은 최근 </a:t>
            </a:r>
            <a:r>
              <a:rPr lang="en-US" altLang="ko-KR" sz="1200" dirty="0">
                <a:solidFill>
                  <a:srgbClr val="0275D8"/>
                </a:solidFill>
              </a:rPr>
              <a:t>4</a:t>
            </a:r>
            <a:r>
              <a:rPr lang="ko-KR" altLang="en-US" sz="1200" dirty="0">
                <a:solidFill>
                  <a:srgbClr val="0275D8"/>
                </a:solidFill>
              </a:rPr>
              <a:t>년간의 취업률 평균으로 분류함</a:t>
            </a:r>
            <a:endParaRPr lang="en-US" altLang="ko-KR" sz="1200" dirty="0">
              <a:solidFill>
                <a:srgbClr val="0275D8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14310" y="4014056"/>
            <a:ext cx="1061049" cy="265741"/>
          </a:xfrm>
          <a:prstGeom prst="rect">
            <a:avLst/>
          </a:prstGeom>
          <a:solidFill>
            <a:srgbClr val="8C5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의약계열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69017" y="1173197"/>
            <a:ext cx="57939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전체 취업률에 현재 취업률을 대조해본 결과 의학계열과 공학계열만이 전체 평균 취업률보다 높은 것으로 나왔다</a:t>
            </a:r>
            <a:r>
              <a:rPr lang="en-US" altLang="ko-KR" dirty="0"/>
              <a:t>. </a:t>
            </a:r>
            <a:r>
              <a:rPr lang="ko-KR" altLang="en-US" dirty="0"/>
              <a:t>특히 의약계열은 </a:t>
            </a:r>
            <a:r>
              <a:rPr lang="en-US" altLang="ko-KR" dirty="0"/>
              <a:t>14</a:t>
            </a:r>
            <a:r>
              <a:rPr lang="ko-KR" altLang="en-US" dirty="0"/>
              <a:t>년도부터 </a:t>
            </a:r>
            <a:r>
              <a:rPr lang="en-US" altLang="ko-KR" dirty="0"/>
              <a:t>80%</a:t>
            </a:r>
            <a:r>
              <a:rPr lang="ko-KR" altLang="en-US" dirty="0"/>
              <a:t>대를 유지하며 공학계열과 약 </a:t>
            </a:r>
            <a:r>
              <a:rPr lang="en-US" altLang="ko-KR" dirty="0"/>
              <a:t>10%</a:t>
            </a:r>
            <a:r>
              <a:rPr lang="ko-KR" altLang="en-US" dirty="0"/>
              <a:t>정도 차이가 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이외의 교육</a:t>
            </a:r>
            <a:r>
              <a:rPr lang="en-US" altLang="ko-KR" dirty="0"/>
              <a:t>, </a:t>
            </a:r>
            <a:r>
              <a:rPr lang="ko-KR" altLang="en-US" dirty="0"/>
              <a:t>자연</a:t>
            </a:r>
            <a:r>
              <a:rPr lang="en-US" altLang="ko-KR" dirty="0"/>
              <a:t>, </a:t>
            </a:r>
            <a:r>
              <a:rPr lang="ko-KR" altLang="en-US" dirty="0"/>
              <a:t>예체능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인문 계열은 평균 취업률보다 낮은 형태로 나타났다</a:t>
            </a:r>
            <a:r>
              <a:rPr lang="en-US" altLang="ko-KR" dirty="0"/>
              <a:t>. </a:t>
            </a:r>
            <a:r>
              <a:rPr lang="ko-KR" altLang="en-US" dirty="0"/>
              <a:t>특히 인문계열은 </a:t>
            </a:r>
            <a:r>
              <a:rPr lang="en-US" altLang="ko-KR" dirty="0"/>
              <a:t>7</a:t>
            </a:r>
            <a:r>
              <a:rPr lang="ko-KR" altLang="en-US" dirty="0"/>
              <a:t>개의 계열 중 유일하게 </a:t>
            </a:r>
            <a:r>
              <a:rPr lang="en-US" altLang="ko-KR" dirty="0"/>
              <a:t>50%</a:t>
            </a:r>
            <a:r>
              <a:rPr lang="ko-KR" altLang="en-US" dirty="0"/>
              <a:t>대를 기록했다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D00115-0FF8-3E8B-684B-4F8211DDC7D9}"/>
              </a:ext>
            </a:extLst>
          </p:cNvPr>
          <p:cNvSpPr/>
          <p:nvPr/>
        </p:nvSpPr>
        <p:spPr>
          <a:xfrm>
            <a:off x="5896119" y="3829980"/>
            <a:ext cx="1061049" cy="265741"/>
          </a:xfrm>
          <a:prstGeom prst="rect">
            <a:avLst/>
          </a:prstGeom>
          <a:solidFill>
            <a:srgbClr val="D4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교육계열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28CF05-849E-B93E-7501-3C79B3EEBFA0}"/>
              </a:ext>
            </a:extLst>
          </p:cNvPr>
          <p:cNvSpPr/>
          <p:nvPr/>
        </p:nvSpPr>
        <p:spPr>
          <a:xfrm>
            <a:off x="8243040" y="3842361"/>
            <a:ext cx="1080179" cy="265741"/>
          </a:xfrm>
          <a:prstGeom prst="rect">
            <a:avLst/>
          </a:prstGeom>
          <a:solidFill>
            <a:srgbClr val="E27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예체능계열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0CC52A-81AB-54F3-57F4-1C839ABA6FBA}"/>
              </a:ext>
            </a:extLst>
          </p:cNvPr>
          <p:cNvSpPr/>
          <p:nvPr/>
        </p:nvSpPr>
        <p:spPr>
          <a:xfrm>
            <a:off x="7065478" y="3830309"/>
            <a:ext cx="1061049" cy="265741"/>
          </a:xfrm>
          <a:prstGeom prst="rect">
            <a:avLst/>
          </a:prstGeom>
          <a:solidFill>
            <a:srgbClr val="90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자연계열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D7459-CC38-6E2E-05B9-0A8D343E22F2}"/>
              </a:ext>
            </a:extLst>
          </p:cNvPr>
          <p:cNvSpPr/>
          <p:nvPr/>
        </p:nvSpPr>
        <p:spPr>
          <a:xfrm>
            <a:off x="5896119" y="4162818"/>
            <a:ext cx="1061049" cy="265741"/>
          </a:xfrm>
          <a:prstGeom prst="rect">
            <a:avLst/>
          </a:prstGeom>
          <a:solidFill>
            <a:srgbClr val="F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사회계열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BA3D47-29B7-2EC7-5EF3-701C3EE603FD}"/>
              </a:ext>
            </a:extLst>
          </p:cNvPr>
          <p:cNvSpPr/>
          <p:nvPr/>
        </p:nvSpPr>
        <p:spPr>
          <a:xfrm>
            <a:off x="2336113" y="4014056"/>
            <a:ext cx="1061049" cy="265741"/>
          </a:xfrm>
          <a:prstGeom prst="rect">
            <a:avLst/>
          </a:prstGeom>
          <a:solidFill>
            <a:srgbClr val="56B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공학계열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9FD895-4720-A3F5-540A-06DFB1F57E47}"/>
              </a:ext>
            </a:extLst>
          </p:cNvPr>
          <p:cNvSpPr/>
          <p:nvPr/>
        </p:nvSpPr>
        <p:spPr>
          <a:xfrm>
            <a:off x="7065477" y="4175582"/>
            <a:ext cx="1061049" cy="265741"/>
          </a:xfrm>
          <a:prstGeom prst="rect">
            <a:avLst/>
          </a:prstGeom>
          <a:solidFill>
            <a:srgbClr val="177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인문계열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5F2900-2751-8C40-6B09-1326A0FB7219}"/>
              </a:ext>
            </a:extLst>
          </p:cNvPr>
          <p:cNvSpPr txBox="1"/>
          <p:nvPr/>
        </p:nvSpPr>
        <p:spPr>
          <a:xfrm>
            <a:off x="5896119" y="3421233"/>
            <a:ext cx="189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275D8"/>
                </a:solidFill>
              </a:rPr>
              <a:t>낮은 취업률</a:t>
            </a:r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4A25F52-1788-EFE2-3518-BA6C946E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017" y="4529373"/>
            <a:ext cx="3654202" cy="216390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81FC598-9E95-FA4A-996D-0367C093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17" y="4524156"/>
            <a:ext cx="3701136" cy="2184863"/>
          </a:xfrm>
          <a:prstGeom prst="rect">
            <a:avLst/>
          </a:prstGeom>
        </p:spPr>
      </p:pic>
      <p:pic>
        <p:nvPicPr>
          <p:cNvPr id="40" name="_x403747616">
            <a:extLst>
              <a:ext uri="{FF2B5EF4-FFF2-40B4-BE49-F238E27FC236}">
                <a16:creationId xmlns:a16="http://schemas.microsoft.com/office/drawing/2014/main" id="{FFC51AAE-CF74-1995-93FD-026DCBED3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t="1631" r="1746" b="2019"/>
          <a:stretch>
            <a:fillRect/>
          </a:stretch>
        </p:blipFill>
        <p:spPr bwMode="auto">
          <a:xfrm>
            <a:off x="406788" y="1093665"/>
            <a:ext cx="3835840" cy="2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14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</p:spTree>
    <p:extLst>
      <p:ext uri="{BB962C8B-B14F-4D97-AF65-F5344CB8AC3E}">
        <p14:creationId xmlns:p14="http://schemas.microsoft.com/office/powerpoint/2010/main" val="396825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473</Words>
  <Application>Microsoft Office PowerPoint</Application>
  <PresentationFormat>와이드스크린</PresentationFormat>
  <Paragraphs>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김윤</cp:lastModifiedBy>
  <cp:revision>28</cp:revision>
  <dcterms:created xsi:type="dcterms:W3CDTF">2023-06-11T02:32:20Z</dcterms:created>
  <dcterms:modified xsi:type="dcterms:W3CDTF">2023-06-27T12:07:38Z</dcterms:modified>
</cp:coreProperties>
</file>