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5" r:id="rId8"/>
    <p:sldId id="26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564B"/>
    <a:srgbClr val="1772B1"/>
    <a:srgbClr val="56B356"/>
    <a:srgbClr val="FF7700"/>
    <a:srgbClr val="9062BB"/>
    <a:srgbClr val="E272BF"/>
    <a:srgbClr val="D41E1F"/>
    <a:srgbClr val="FBE4D5"/>
    <a:srgbClr val="BE5812"/>
    <a:srgbClr val="0275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373" autoAdjust="0"/>
    <p:restoredTop sz="94660"/>
  </p:normalViewPr>
  <p:slideViewPr>
    <p:cSldViewPr snapToGrid="0">
      <p:cViewPr>
        <p:scale>
          <a:sx n="100" d="100"/>
          <a:sy n="100" d="100"/>
        </p:scale>
        <p:origin x="192" y="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77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06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41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288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76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01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17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886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932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898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68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71B6D-55F6-4550-85C4-E25ACA6B0146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97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275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Group 2"/>
          <p:cNvGrpSpPr/>
          <p:nvPr/>
        </p:nvGrpSpPr>
        <p:grpSpPr>
          <a:xfrm>
            <a:off x="364853" y="364853"/>
            <a:ext cx="11462294" cy="6128294"/>
            <a:chOff x="0" y="0"/>
            <a:chExt cx="6272214" cy="3353428"/>
          </a:xfrm>
          <a:solidFill>
            <a:schemeClr val="bg1"/>
          </a:solidFill>
        </p:grpSpPr>
        <p:sp>
          <p:nvSpPr>
            <p:cNvPr id="6" name="Freeform 3"/>
            <p:cNvSpPr/>
            <p:nvPr/>
          </p:nvSpPr>
          <p:spPr>
            <a:xfrm>
              <a:off x="0" y="0"/>
              <a:ext cx="6272214" cy="3353427"/>
            </a:xfrm>
            <a:custGeom>
              <a:avLst/>
              <a:gdLst/>
              <a:ahLst/>
              <a:cxnLst/>
              <a:rect l="l" t="t" r="r" b="b"/>
              <a:pathLst>
                <a:path w="6272214" h="3353427">
                  <a:moveTo>
                    <a:pt x="0" y="0"/>
                  </a:moveTo>
                  <a:lnTo>
                    <a:pt x="0" y="3353427"/>
                  </a:lnTo>
                  <a:lnTo>
                    <a:pt x="6272214" y="3353427"/>
                  </a:lnTo>
                  <a:lnTo>
                    <a:pt x="6272214" y="0"/>
                  </a:lnTo>
                  <a:lnTo>
                    <a:pt x="0" y="0"/>
                  </a:lnTo>
                  <a:close/>
                  <a:moveTo>
                    <a:pt x="6211254" y="3292468"/>
                  </a:moveTo>
                  <a:lnTo>
                    <a:pt x="59690" y="3292468"/>
                  </a:lnTo>
                  <a:lnTo>
                    <a:pt x="59690" y="59690"/>
                  </a:lnTo>
                  <a:lnTo>
                    <a:pt x="6211254" y="59690"/>
                  </a:lnTo>
                  <a:lnTo>
                    <a:pt x="6211254" y="3292468"/>
                  </a:lnTo>
                  <a:close/>
                </a:path>
              </a:pathLst>
            </a:custGeom>
            <a:grpFill/>
          </p:spPr>
        </p:sp>
      </p:grpSp>
      <p:sp>
        <p:nvSpPr>
          <p:cNvPr id="7" name="직사각형 6"/>
          <p:cNvSpPr/>
          <p:nvPr/>
        </p:nvSpPr>
        <p:spPr>
          <a:xfrm>
            <a:off x="1133947" y="1691278"/>
            <a:ext cx="3860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대학교</a:t>
            </a:r>
            <a:endParaRPr lang="en-US" altLang="ko-KR" sz="3600" b="1" dirty="0">
              <a:solidFill>
                <a:schemeClr val="bg1"/>
              </a:solidFill>
            </a:endParaRPr>
          </a:p>
          <a:p>
            <a:r>
              <a:rPr lang="ko-KR" altLang="en-US" sz="3600" b="1" dirty="0">
                <a:solidFill>
                  <a:schemeClr val="bg1"/>
                </a:solidFill>
              </a:rPr>
              <a:t>계열별 미래 전망  </a:t>
            </a:r>
            <a:r>
              <a:rPr lang="ko-KR" altLang="en-US" sz="3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Freeform 5"/>
          <p:cNvSpPr/>
          <p:nvPr/>
        </p:nvSpPr>
        <p:spPr>
          <a:xfrm>
            <a:off x="6774543" y="2022022"/>
            <a:ext cx="4820220" cy="4056318"/>
          </a:xfrm>
          <a:custGeom>
            <a:avLst/>
            <a:gdLst/>
            <a:ahLst/>
            <a:cxnLst/>
            <a:rect l="l" t="t" r="r" b="b"/>
            <a:pathLst>
              <a:path w="7230330" h="6084477">
                <a:moveTo>
                  <a:pt x="0" y="0"/>
                </a:moveTo>
                <a:lnTo>
                  <a:pt x="7230330" y="0"/>
                </a:lnTo>
                <a:lnTo>
                  <a:pt x="7230330" y="6084478"/>
                </a:lnTo>
                <a:lnTo>
                  <a:pt x="0" y="60844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F8C181-8DD1-5FD5-4BF7-E2B426CC6C17}"/>
              </a:ext>
            </a:extLst>
          </p:cNvPr>
          <p:cNvSpPr txBox="1"/>
          <p:nvPr/>
        </p:nvSpPr>
        <p:spPr>
          <a:xfrm>
            <a:off x="1212678" y="3597062"/>
            <a:ext cx="15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E8F5FC"/>
                </a:solidFill>
              </a:rPr>
              <a:t>팀명</a:t>
            </a:r>
            <a:r>
              <a:rPr lang="ko-KR" altLang="en-US" dirty="0">
                <a:solidFill>
                  <a:srgbClr val="E8F5FC"/>
                </a:solidFill>
              </a:rPr>
              <a:t> </a:t>
            </a:r>
            <a:r>
              <a:rPr lang="en-US" altLang="ko-KR" dirty="0">
                <a:solidFill>
                  <a:srgbClr val="E8F5FC"/>
                </a:solidFill>
              </a:rPr>
              <a:t>: ______</a:t>
            </a:r>
            <a:endParaRPr lang="ko-KR" altLang="en-US" dirty="0">
              <a:solidFill>
                <a:srgbClr val="E8F5F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108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0" y="6400800"/>
            <a:ext cx="12192000" cy="464223"/>
          </a:xfrm>
          <a:prstGeom prst="rect">
            <a:avLst/>
          </a:prstGeom>
          <a:gradFill flip="none" rotWithShape="1">
            <a:gsLst>
              <a:gs pos="58000">
                <a:srgbClr val="0275D8"/>
              </a:gs>
              <a:gs pos="100000">
                <a:srgbClr val="59B3F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26404" y="1336185"/>
            <a:ext cx="284479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00" dirty="0"/>
          </a:p>
          <a:p>
            <a:r>
              <a:rPr lang="en-US" altLang="ko-KR" sz="1400" dirty="0"/>
              <a:t>2023</a:t>
            </a:r>
            <a:r>
              <a:rPr lang="ko-KR" altLang="en-US" sz="1400" dirty="0"/>
              <a:t>년 현재 다양한 학과의 통폐합이 진행되고 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내가 가고 싶은 학과는 무사할지 궁금하고 그 학과의 미래 상황은 어떨지 궁금해서 직접 데이터를 분석하여 계열별로 어떤 추이를 보이고 있는지 분석했다</a:t>
            </a:r>
            <a:r>
              <a:rPr lang="en-US" altLang="ko-KR" sz="1400" dirty="0"/>
              <a:t>. </a:t>
            </a:r>
            <a:r>
              <a:rPr lang="en-US" altLang="ko-KR" sz="1100" dirty="0"/>
              <a:t>		</a:t>
            </a:r>
          </a:p>
          <a:p>
            <a:endParaRPr lang="ko-KR" altLang="en-US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4591499" y="1336185"/>
            <a:ext cx="246652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00" b="1" dirty="0"/>
          </a:p>
          <a:p>
            <a:r>
              <a:rPr lang="ko-KR" altLang="en-US" sz="1400" dirty="0"/>
              <a:t>계열별로 분류하여 비교하면서 계열의 현 상황을 분석해보고 이를 바탕으로 계열별 미래 상황을 예측해 본다</a:t>
            </a:r>
            <a:r>
              <a:rPr lang="en-US" altLang="ko-KR" sz="1400" dirty="0"/>
              <a:t>.</a:t>
            </a:r>
          </a:p>
          <a:p>
            <a:endParaRPr lang="en-US" altLang="ko-KR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8280612" y="1336185"/>
            <a:ext cx="3655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계열은 </a:t>
            </a:r>
            <a:r>
              <a:rPr lang="en-US" altLang="ko-KR" sz="1200" dirty="0"/>
              <a:t>7</a:t>
            </a:r>
            <a:r>
              <a:rPr lang="ko-KR" altLang="en-US" sz="1200" dirty="0"/>
              <a:t>개로 분류한다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726404" y="879782"/>
            <a:ext cx="8611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srgbClr val="0275D8"/>
                </a:solidFill>
              </a:rPr>
              <a:t>동기</a:t>
            </a:r>
            <a:r>
              <a:rPr lang="ko-KR" altLang="en-US" sz="1600" dirty="0">
                <a:solidFill>
                  <a:srgbClr val="0275D8"/>
                </a:solidFill>
              </a:rPr>
              <a:t>  </a:t>
            </a:r>
            <a:endParaRPr lang="en-US" altLang="ko-KR" sz="1600" dirty="0">
              <a:solidFill>
                <a:srgbClr val="0275D8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574952" y="879782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srgbClr val="0275D8"/>
                </a:solidFill>
              </a:rPr>
              <a:t>목적</a:t>
            </a:r>
            <a:endParaRPr lang="en-US" altLang="ko-KR" sz="2000" b="1" dirty="0">
              <a:solidFill>
                <a:srgbClr val="0275D8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179249" y="874520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srgbClr val="0275D8"/>
                </a:solidFill>
              </a:rPr>
              <a:t>분류</a:t>
            </a:r>
            <a:endParaRPr lang="en-US" altLang="ko-KR" sz="2000" b="1" dirty="0">
              <a:solidFill>
                <a:srgbClr val="0275D8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4033027"/>
            <a:ext cx="5915851" cy="9621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" y="5215044"/>
            <a:ext cx="5915851" cy="9526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1" name="직사각형 30"/>
          <p:cNvSpPr/>
          <p:nvPr/>
        </p:nvSpPr>
        <p:spPr>
          <a:xfrm>
            <a:off x="619125" y="3443837"/>
            <a:ext cx="13003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>
                <a:solidFill>
                  <a:srgbClr val="0275D8"/>
                </a:solidFill>
              </a:rPr>
              <a:t>관련 기사</a:t>
            </a:r>
            <a:endParaRPr lang="en-US" altLang="ko-KR" sz="2000" b="1" dirty="0">
              <a:solidFill>
                <a:srgbClr val="0275D8"/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742950" y="1341447"/>
            <a:ext cx="2667000" cy="0"/>
          </a:xfrm>
          <a:prstGeom prst="line">
            <a:avLst/>
          </a:prstGeom>
          <a:ln w="19050">
            <a:solidFill>
              <a:srgbClr val="0275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4591499" y="1341447"/>
            <a:ext cx="2667000" cy="0"/>
          </a:xfrm>
          <a:prstGeom prst="line">
            <a:avLst/>
          </a:prstGeom>
          <a:ln w="19050">
            <a:solidFill>
              <a:srgbClr val="0275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179249" y="1341447"/>
            <a:ext cx="3638940" cy="0"/>
          </a:xfrm>
          <a:prstGeom prst="line">
            <a:avLst/>
          </a:prstGeom>
          <a:ln w="19050">
            <a:solidFill>
              <a:srgbClr val="0275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666913" y="3860653"/>
            <a:ext cx="5808572" cy="0"/>
          </a:xfrm>
          <a:prstGeom prst="line">
            <a:avLst/>
          </a:prstGeom>
          <a:ln w="19050">
            <a:solidFill>
              <a:srgbClr val="0275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9010" y="6495691"/>
            <a:ext cx="6551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1: https://news.nate.com/view/20220401n22281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2: https://news.mt.co.kr/mtview.php?no=2014041010113327536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258499" y="3474615"/>
            <a:ext cx="14879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>
                <a:solidFill>
                  <a:srgbClr val="0275D8"/>
                </a:solidFill>
              </a:rPr>
              <a:t>사용한 데이터</a:t>
            </a:r>
            <a:endParaRPr lang="en-US" altLang="ko-KR" sz="1600" b="1" dirty="0">
              <a:solidFill>
                <a:srgbClr val="0275D8"/>
              </a:solidFill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7258499" y="3860653"/>
            <a:ext cx="4559690" cy="0"/>
          </a:xfrm>
          <a:prstGeom prst="line">
            <a:avLst/>
          </a:prstGeom>
          <a:ln w="19050">
            <a:solidFill>
              <a:srgbClr val="0275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모서리가 둥근 직사각형 47"/>
          <p:cNvSpPr/>
          <p:nvPr/>
        </p:nvSpPr>
        <p:spPr>
          <a:xfrm>
            <a:off x="7375584" y="4033026"/>
            <a:ext cx="2031343" cy="203134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9786846" y="4033026"/>
            <a:ext cx="2031343" cy="203134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7390187" y="4147165"/>
            <a:ext cx="201674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/>
          </a:p>
          <a:p>
            <a:r>
              <a:rPr lang="ko-KR" altLang="en-US" sz="900" dirty="0"/>
              <a:t>고등교육기관 졸업자 취업통계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https://www.moe.go.kr/boardCnts/viewRenew.do?boardID=294&amp;boardSeq=90188&amp;lev=0&amp;searchType=null&amp;statusYN=W&amp;page=1&amp;s=moe&amp;m=020402&amp;opType=N</a:t>
            </a:r>
          </a:p>
          <a:p>
            <a:r>
              <a:rPr lang="en-US" altLang="ko-KR" sz="900" dirty="0"/>
              <a:t>https://www.kedi.re.kr/khome/main/announce/selectBroadAnnounceForm.do?selectTp=0&amp;board_sq_no=3&amp;article_sq_no=34905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865127" y="4194262"/>
            <a:ext cx="187478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창업진흥원</a:t>
            </a:r>
            <a:r>
              <a:rPr lang="en-US" altLang="ko-KR" sz="1000" dirty="0"/>
              <a:t> </a:t>
            </a:r>
            <a:r>
              <a:rPr lang="ko-KR" altLang="en-US" sz="1000" dirty="0"/>
              <a:t>창업기업</a:t>
            </a:r>
            <a:r>
              <a:rPr lang="ko-KR" altLang="en-US" sz="700" dirty="0"/>
              <a:t> </a:t>
            </a:r>
            <a:r>
              <a:rPr lang="ko-KR" altLang="en-US" sz="1000" dirty="0"/>
              <a:t>창업자의 전공정보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https://www.data.go.kr/data/15048999/fileData.do</a:t>
            </a:r>
          </a:p>
          <a:p>
            <a:endParaRPr lang="en-US" altLang="ko-KR" sz="1000" dirty="0"/>
          </a:p>
          <a:p>
            <a:r>
              <a:rPr lang="ko-KR" altLang="en-US" sz="1000" dirty="0"/>
              <a:t>한국교육개발원</a:t>
            </a:r>
            <a:r>
              <a:rPr lang="en-US" altLang="ko-KR" sz="1000" dirty="0"/>
              <a:t>_</a:t>
            </a:r>
            <a:r>
              <a:rPr lang="ko-KR" altLang="en-US" sz="1000" dirty="0"/>
              <a:t>대학별 학과별 모집인원 및 졸업자 현황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https://www.data.go.kr/data/15053809/fileData.do</a:t>
            </a:r>
          </a:p>
          <a:p>
            <a:endParaRPr lang="ko-KR" altLang="en-US" sz="700" dirty="0"/>
          </a:p>
        </p:txBody>
      </p:sp>
      <p:sp>
        <p:nvSpPr>
          <p:cNvPr id="63" name="직사각형 62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gradFill flip="none" rotWithShape="1">
            <a:gsLst>
              <a:gs pos="58000">
                <a:srgbClr val="0275D8"/>
              </a:gs>
              <a:gs pos="100000">
                <a:srgbClr val="59B3F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619125" y="0"/>
            <a:ext cx="222885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606551" y="35957"/>
            <a:ext cx="2255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bg1">
                    <a:lumMod val="50000"/>
                  </a:schemeClr>
                </a:solidFill>
              </a:rPr>
              <a:t>23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</a:rPr>
              <a:t>년 교육 공공데이터 분석활용대회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42950" y="29313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ㅇㅇㅇ학교 김준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B0E6C1-BFE3-EB44-14FC-FBB14A059A25}"/>
              </a:ext>
            </a:extLst>
          </p:cNvPr>
          <p:cNvSpPr/>
          <p:nvPr/>
        </p:nvSpPr>
        <p:spPr>
          <a:xfrm>
            <a:off x="8327267" y="1716603"/>
            <a:ext cx="1061049" cy="265741"/>
          </a:xfrm>
          <a:prstGeom prst="rect">
            <a:avLst/>
          </a:prstGeom>
          <a:solidFill>
            <a:srgbClr val="8C5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의약계열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7023216-CDC9-2212-3D99-D0022EBD30AA}"/>
              </a:ext>
            </a:extLst>
          </p:cNvPr>
          <p:cNvSpPr/>
          <p:nvPr/>
        </p:nvSpPr>
        <p:spPr>
          <a:xfrm>
            <a:off x="9596510" y="1716603"/>
            <a:ext cx="1061049" cy="265741"/>
          </a:xfrm>
          <a:prstGeom prst="rect">
            <a:avLst/>
          </a:prstGeom>
          <a:solidFill>
            <a:srgbClr val="D41E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교육계열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D68524F-4158-A853-5957-AE75900474C2}"/>
              </a:ext>
            </a:extLst>
          </p:cNvPr>
          <p:cNvSpPr/>
          <p:nvPr/>
        </p:nvSpPr>
        <p:spPr>
          <a:xfrm>
            <a:off x="9596510" y="2152943"/>
            <a:ext cx="1080179" cy="265741"/>
          </a:xfrm>
          <a:prstGeom prst="rect">
            <a:avLst/>
          </a:prstGeom>
          <a:solidFill>
            <a:srgbClr val="E272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예체능계열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16D4D7D-F4CB-60F9-3B15-7F5836BA6D26}"/>
              </a:ext>
            </a:extLst>
          </p:cNvPr>
          <p:cNvSpPr/>
          <p:nvPr/>
        </p:nvSpPr>
        <p:spPr>
          <a:xfrm>
            <a:off x="8327266" y="2168611"/>
            <a:ext cx="1061049" cy="265741"/>
          </a:xfrm>
          <a:prstGeom prst="rect">
            <a:avLst/>
          </a:prstGeom>
          <a:solidFill>
            <a:srgbClr val="9062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자연계열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F216EB-C964-A146-E490-3AD4B6A0327E}"/>
              </a:ext>
            </a:extLst>
          </p:cNvPr>
          <p:cNvSpPr/>
          <p:nvPr/>
        </p:nvSpPr>
        <p:spPr>
          <a:xfrm>
            <a:off x="8327743" y="2601614"/>
            <a:ext cx="1061049" cy="265741"/>
          </a:xfrm>
          <a:prstGeom prst="rect">
            <a:avLst/>
          </a:prstGeom>
          <a:solidFill>
            <a:srgbClr val="FF7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사회계열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6A526D-6188-0194-BA46-B2968FE58043}"/>
              </a:ext>
            </a:extLst>
          </p:cNvPr>
          <p:cNvSpPr/>
          <p:nvPr/>
        </p:nvSpPr>
        <p:spPr>
          <a:xfrm>
            <a:off x="8327265" y="3022607"/>
            <a:ext cx="1061049" cy="265741"/>
          </a:xfrm>
          <a:prstGeom prst="rect">
            <a:avLst/>
          </a:prstGeom>
          <a:solidFill>
            <a:srgbClr val="56B3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공학계열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33F161-BE9C-A12E-552F-048EFFFDC59A}"/>
              </a:ext>
            </a:extLst>
          </p:cNvPr>
          <p:cNvSpPr/>
          <p:nvPr/>
        </p:nvSpPr>
        <p:spPr>
          <a:xfrm>
            <a:off x="9596510" y="2601614"/>
            <a:ext cx="1061049" cy="265741"/>
          </a:xfrm>
          <a:prstGeom prst="rect">
            <a:avLst/>
          </a:prstGeom>
          <a:solidFill>
            <a:srgbClr val="1772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인문계열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15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A54766E-B47E-FB76-1E3A-17A94EDECBD6}"/>
              </a:ext>
            </a:extLst>
          </p:cNvPr>
          <p:cNvSpPr txBox="1"/>
          <p:nvPr/>
        </p:nvSpPr>
        <p:spPr>
          <a:xfrm>
            <a:off x="749411" y="707821"/>
            <a:ext cx="422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solidFill>
                  <a:srgbClr val="0275D8"/>
                </a:solidFill>
              </a:rPr>
              <a:t>계획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9CF42C1-74F5-E79F-E8E9-71359DF9C90B}"/>
              </a:ext>
            </a:extLst>
          </p:cNvPr>
          <p:cNvSpPr/>
          <p:nvPr/>
        </p:nvSpPr>
        <p:spPr>
          <a:xfrm>
            <a:off x="632156" y="1267225"/>
            <a:ext cx="2087280" cy="102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대학이 </a:t>
            </a:r>
            <a:endParaRPr lang="en-US" altLang="ko-KR" dirty="0"/>
          </a:p>
          <a:p>
            <a:pPr algn="ctr"/>
            <a:r>
              <a:rPr lang="ko-KR" altLang="en-US" dirty="0"/>
              <a:t>필요로 하는 계열</a:t>
            </a:r>
            <a:endParaRPr lang="en-US" altLang="ko-KR" dirty="0"/>
          </a:p>
          <a:p>
            <a:pPr algn="ctr"/>
            <a:r>
              <a:rPr lang="ko-KR" altLang="en-US" dirty="0"/>
              <a:t>시각화  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E47EF79-C370-FF3D-EF2B-252B1AD3F689}"/>
              </a:ext>
            </a:extLst>
          </p:cNvPr>
          <p:cNvSpPr/>
          <p:nvPr/>
        </p:nvSpPr>
        <p:spPr>
          <a:xfrm>
            <a:off x="606551" y="3280391"/>
            <a:ext cx="2112885" cy="10477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취업률과 </a:t>
            </a:r>
            <a:r>
              <a:rPr lang="ko-KR" altLang="en-US" dirty="0" err="1"/>
              <a:t>창업률</a:t>
            </a:r>
            <a:endParaRPr lang="en-US" altLang="ko-KR" dirty="0"/>
          </a:p>
          <a:p>
            <a:pPr algn="ctr"/>
            <a:r>
              <a:rPr lang="ko-KR" altLang="en-US" dirty="0"/>
              <a:t>관련해 비교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EE55FD7-F094-D3FA-8B42-26AD19D51206}"/>
              </a:ext>
            </a:extLst>
          </p:cNvPr>
          <p:cNvSpPr/>
          <p:nvPr/>
        </p:nvSpPr>
        <p:spPr>
          <a:xfrm>
            <a:off x="619125" y="5211337"/>
            <a:ext cx="2112885" cy="1043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앞서 나온 결과를</a:t>
            </a:r>
            <a:endParaRPr lang="en-US" altLang="ko-KR" dirty="0"/>
          </a:p>
          <a:p>
            <a:pPr algn="ctr"/>
            <a:r>
              <a:rPr lang="ko-KR" altLang="en-US" dirty="0"/>
              <a:t>가지고 미래전망 </a:t>
            </a:r>
            <a:endParaRPr lang="en-US" altLang="ko-KR" dirty="0"/>
          </a:p>
          <a:p>
            <a:pPr algn="ctr"/>
            <a:r>
              <a:rPr lang="ko-KR" altLang="en-US" dirty="0"/>
              <a:t>예측해보기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836824-2726-7703-8FC8-3E8948FA5A3C}"/>
              </a:ext>
            </a:extLst>
          </p:cNvPr>
          <p:cNvSpPr txBox="1"/>
          <p:nvPr/>
        </p:nvSpPr>
        <p:spPr>
          <a:xfrm>
            <a:off x="3503983" y="710446"/>
            <a:ext cx="224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solidFill>
                  <a:srgbClr val="0275D8"/>
                </a:solidFill>
              </a:rPr>
              <a:t>활동 전 결과 예상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DBDC6D-73E8-F52E-12F4-D7FA510B8B42}"/>
              </a:ext>
            </a:extLst>
          </p:cNvPr>
          <p:cNvSpPr txBox="1"/>
          <p:nvPr/>
        </p:nvSpPr>
        <p:spPr>
          <a:xfrm>
            <a:off x="3646025" y="1251306"/>
            <a:ext cx="210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미래전망 좋음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B7A4CD-E4D2-2B79-79B8-18A9B2E826E5}"/>
              </a:ext>
            </a:extLst>
          </p:cNvPr>
          <p:cNvSpPr txBox="1"/>
          <p:nvPr/>
        </p:nvSpPr>
        <p:spPr>
          <a:xfrm>
            <a:off x="6518826" y="1217986"/>
            <a:ext cx="224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미래전망 변화 없음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C00A3F-3BCC-B7FC-A129-F5F1EAD2014B}"/>
              </a:ext>
            </a:extLst>
          </p:cNvPr>
          <p:cNvSpPr txBox="1"/>
          <p:nvPr/>
        </p:nvSpPr>
        <p:spPr>
          <a:xfrm>
            <a:off x="9569138" y="1190533"/>
            <a:ext cx="210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미래전망 나쁨</a:t>
            </a:r>
          </a:p>
        </p:txBody>
      </p:sp>
      <p:sp>
        <p:nvSpPr>
          <p:cNvPr id="3" name="아래쪽 화살표 2"/>
          <p:cNvSpPr/>
          <p:nvPr/>
        </p:nvSpPr>
        <p:spPr>
          <a:xfrm>
            <a:off x="1269978" y="2442262"/>
            <a:ext cx="734553" cy="6639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gradFill flip="none" rotWithShape="1">
            <a:gsLst>
              <a:gs pos="58000">
                <a:srgbClr val="0275D8"/>
              </a:gs>
              <a:gs pos="100000">
                <a:srgbClr val="59B3F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619125" y="0"/>
            <a:ext cx="222885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606551" y="35957"/>
            <a:ext cx="2255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bg1">
                    <a:lumMod val="50000"/>
                  </a:schemeClr>
                </a:solidFill>
              </a:rPr>
              <a:t>23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</a:rPr>
              <a:t>년 교육 공공데이터 분석활용대회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42950" y="29313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ㅇㅇㅇ학교 김준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466FFAF-5FB1-9AE3-250A-01B62DDA1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25" y="1845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아래쪽 화살표 2">
            <a:extLst>
              <a:ext uri="{FF2B5EF4-FFF2-40B4-BE49-F238E27FC236}">
                <a16:creationId xmlns:a16="http://schemas.microsoft.com/office/drawing/2014/main" id="{1584387C-17D5-78A5-C5AF-7C4CC99CF8F0}"/>
              </a:ext>
            </a:extLst>
          </p:cNvPr>
          <p:cNvSpPr/>
          <p:nvPr/>
        </p:nvSpPr>
        <p:spPr>
          <a:xfrm>
            <a:off x="1269978" y="4452249"/>
            <a:ext cx="734553" cy="6639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1983473-CFFF-DBED-CCDA-5BB413D0B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371" y="3323797"/>
            <a:ext cx="3167547" cy="293125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6225455-523C-9CB0-7F36-25CE31A03FD4}"/>
              </a:ext>
            </a:extLst>
          </p:cNvPr>
          <p:cNvSpPr/>
          <p:nvPr/>
        </p:nvSpPr>
        <p:spPr>
          <a:xfrm>
            <a:off x="9331" y="6400800"/>
            <a:ext cx="12192000" cy="464223"/>
          </a:xfrm>
          <a:prstGeom prst="rect">
            <a:avLst/>
          </a:prstGeom>
          <a:gradFill flip="none" rotWithShape="1">
            <a:gsLst>
              <a:gs pos="58000">
                <a:srgbClr val="0275D8"/>
              </a:gs>
              <a:gs pos="100000">
                <a:srgbClr val="59B3F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/>
              <a:t>https://youthpress.net/xe/index.php?mid=kypnews_article_global&amp;document_srl=262410&amp;listStyle=viewer</a:t>
            </a:r>
            <a:endParaRPr lang="ko-KR" altLang="en-US" sz="9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967A48-E23F-8AB6-7CF2-73676FD8F650}"/>
              </a:ext>
            </a:extLst>
          </p:cNvPr>
          <p:cNvSpPr txBox="1"/>
          <p:nvPr/>
        </p:nvSpPr>
        <p:spPr>
          <a:xfrm>
            <a:off x="6555050" y="3377466"/>
            <a:ext cx="49671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대학교에 진학할 학생들이 가장 선호하는 학과 계열은 인문</a:t>
            </a:r>
            <a:r>
              <a:rPr lang="en-US" altLang="ko-KR" b="0" i="0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·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사회</a:t>
            </a:r>
            <a:r>
              <a:rPr lang="en-US" altLang="ko-KR" b="0" i="0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204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명중 </a:t>
            </a:r>
            <a:r>
              <a:rPr lang="en-US" altLang="ko-KR" b="0" i="0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84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명으로 </a:t>
            </a:r>
            <a:r>
              <a:rPr lang="en-US" altLang="ko-KR" b="0" i="0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41%,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자연</a:t>
            </a:r>
            <a:r>
              <a:rPr lang="en-US" altLang="ko-KR" b="0" i="0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·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과학은 </a:t>
            </a:r>
            <a:r>
              <a:rPr lang="en-US" altLang="ko-KR" b="0" i="0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25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명으로 </a:t>
            </a:r>
            <a:r>
              <a:rPr lang="en-US" altLang="ko-KR" b="0" i="0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12%,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예체능은 </a:t>
            </a:r>
            <a:r>
              <a:rPr lang="en-US" altLang="ko-KR" b="0" i="0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43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명으로 </a:t>
            </a:r>
            <a:r>
              <a:rPr lang="en-US" altLang="ko-KR" b="0" i="0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21%,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공학은 </a:t>
            </a:r>
            <a:r>
              <a:rPr lang="en-US" altLang="ko-KR" b="0" i="0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28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명으로 </a:t>
            </a:r>
            <a:r>
              <a:rPr lang="en-US" altLang="ko-KR" b="0" i="0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14%,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고민 중인 학생들은 </a:t>
            </a:r>
            <a:r>
              <a:rPr lang="en-US" altLang="ko-KR" b="0" i="0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24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명으로 </a:t>
            </a:r>
            <a:r>
              <a:rPr lang="en-US" altLang="ko-KR" b="0" i="0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12%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이다</a:t>
            </a:r>
            <a:r>
              <a:rPr lang="en-US" altLang="ko-KR" b="0" i="0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최근 많은 사람이 예체능에 많은 관심을 가지고 있으므로 예체능과 학생들이 점차 많아지는 추세이며 이번 조사에서 자연</a:t>
            </a:r>
            <a:r>
              <a:rPr lang="en-US" altLang="ko-KR" b="0" i="0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·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과학계열보다 더욱 많은 학생 수를 보였다</a:t>
            </a:r>
            <a:r>
              <a:rPr lang="en-US" altLang="ko-KR" b="0" i="0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그리고 인문</a:t>
            </a:r>
            <a:r>
              <a:rPr lang="en-US" altLang="ko-KR" b="0" i="0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·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사회계열이 자연</a:t>
            </a:r>
            <a:r>
              <a:rPr lang="en-US" altLang="ko-KR" b="0" i="0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·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과학 계열보다 약 </a:t>
            </a:r>
            <a:r>
              <a:rPr lang="en-US" altLang="ko-KR" b="0" i="0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30%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정도 더 많은 것으로 나타난다</a:t>
            </a:r>
            <a:r>
              <a:rPr lang="en-US" altLang="ko-KR" b="0" i="0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ko-KR" altLang="en-US" dirty="0">
              <a:latin typeface="+mj-lt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3D1A87E-8A70-0732-C9DC-F925044C890C}"/>
              </a:ext>
            </a:extLst>
          </p:cNvPr>
          <p:cNvSpPr/>
          <p:nvPr/>
        </p:nvSpPr>
        <p:spPr>
          <a:xfrm>
            <a:off x="3491119" y="1866577"/>
            <a:ext cx="1061049" cy="265741"/>
          </a:xfrm>
          <a:prstGeom prst="rect">
            <a:avLst/>
          </a:prstGeom>
          <a:solidFill>
            <a:srgbClr val="8C5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의약계열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9F17B4D-F5E3-C351-1522-FC0C1DC78B90}"/>
              </a:ext>
            </a:extLst>
          </p:cNvPr>
          <p:cNvSpPr/>
          <p:nvPr/>
        </p:nvSpPr>
        <p:spPr>
          <a:xfrm>
            <a:off x="9560093" y="1866577"/>
            <a:ext cx="1061049" cy="265741"/>
          </a:xfrm>
          <a:prstGeom prst="rect">
            <a:avLst/>
          </a:prstGeom>
          <a:solidFill>
            <a:srgbClr val="D41E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교육계열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4A9E9B7-D51F-1424-98A6-514439351BC3}"/>
              </a:ext>
            </a:extLst>
          </p:cNvPr>
          <p:cNvSpPr/>
          <p:nvPr/>
        </p:nvSpPr>
        <p:spPr>
          <a:xfrm>
            <a:off x="6559655" y="1859485"/>
            <a:ext cx="1080179" cy="265741"/>
          </a:xfrm>
          <a:prstGeom prst="rect">
            <a:avLst/>
          </a:prstGeom>
          <a:solidFill>
            <a:srgbClr val="E272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예체능계열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7667387-5C80-6121-D656-A019B4C52603}"/>
              </a:ext>
            </a:extLst>
          </p:cNvPr>
          <p:cNvSpPr/>
          <p:nvPr/>
        </p:nvSpPr>
        <p:spPr>
          <a:xfrm>
            <a:off x="10958871" y="1866577"/>
            <a:ext cx="1061049" cy="265741"/>
          </a:xfrm>
          <a:prstGeom prst="rect">
            <a:avLst/>
          </a:prstGeom>
          <a:solidFill>
            <a:srgbClr val="9062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자연계열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C0F05E7-21E9-5E3D-54A7-D99EB05FF77C}"/>
              </a:ext>
            </a:extLst>
          </p:cNvPr>
          <p:cNvSpPr/>
          <p:nvPr/>
        </p:nvSpPr>
        <p:spPr>
          <a:xfrm>
            <a:off x="7977563" y="1852490"/>
            <a:ext cx="1061049" cy="265741"/>
          </a:xfrm>
          <a:prstGeom prst="rect">
            <a:avLst/>
          </a:prstGeom>
          <a:solidFill>
            <a:srgbClr val="FF7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사회계열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9C531D-51C2-8A3A-BF65-7BD3F7EDD38B}"/>
              </a:ext>
            </a:extLst>
          </p:cNvPr>
          <p:cNvSpPr/>
          <p:nvPr/>
        </p:nvSpPr>
        <p:spPr>
          <a:xfrm>
            <a:off x="4835070" y="1866884"/>
            <a:ext cx="1061049" cy="265741"/>
          </a:xfrm>
          <a:prstGeom prst="rect">
            <a:avLst/>
          </a:prstGeom>
          <a:solidFill>
            <a:srgbClr val="56B3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공학계열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0CCA5F-0EDA-AEA8-C0DD-2F8FBA7DE811}"/>
              </a:ext>
            </a:extLst>
          </p:cNvPr>
          <p:cNvSpPr/>
          <p:nvPr/>
        </p:nvSpPr>
        <p:spPr>
          <a:xfrm>
            <a:off x="9569138" y="2277767"/>
            <a:ext cx="1061049" cy="265741"/>
          </a:xfrm>
          <a:prstGeom prst="rect">
            <a:avLst/>
          </a:prstGeom>
          <a:solidFill>
            <a:srgbClr val="1772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인문계열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80C275-A321-7F52-59E0-322337C97A82}"/>
              </a:ext>
            </a:extLst>
          </p:cNvPr>
          <p:cNvSpPr txBox="1"/>
          <p:nvPr/>
        </p:nvSpPr>
        <p:spPr>
          <a:xfrm>
            <a:off x="3811315" y="2807907"/>
            <a:ext cx="4846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solidFill>
                  <a:srgbClr val="0275D8"/>
                </a:solidFill>
              </a:rPr>
              <a:t>학생 학과 선호도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5051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135940D2-7E0F-513A-750C-260F3BCDE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7062" y="3876689"/>
            <a:ext cx="2820179" cy="216334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2EAEF58-5040-254C-943E-4A32CF28B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636" y="3934142"/>
            <a:ext cx="2909343" cy="22635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A54766E-B47E-FB76-1E3A-17A94EDECBD6}"/>
              </a:ext>
            </a:extLst>
          </p:cNvPr>
          <p:cNvSpPr txBox="1"/>
          <p:nvPr/>
        </p:nvSpPr>
        <p:spPr>
          <a:xfrm>
            <a:off x="317421" y="797225"/>
            <a:ext cx="422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전체 프리뷰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54766E-B47E-FB76-1E3A-17A94EDECBD6}"/>
              </a:ext>
            </a:extLst>
          </p:cNvPr>
          <p:cNvSpPr txBox="1"/>
          <p:nvPr/>
        </p:nvSpPr>
        <p:spPr>
          <a:xfrm>
            <a:off x="254907" y="1195336"/>
            <a:ext cx="422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Ipsum Loreasdfakjflkajfdkl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gradFill flip="none" rotWithShape="1">
            <a:gsLst>
              <a:gs pos="58000">
                <a:srgbClr val="0275D8"/>
              </a:gs>
              <a:gs pos="100000">
                <a:srgbClr val="59B3F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19125" y="0"/>
            <a:ext cx="222885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06551" y="35957"/>
            <a:ext cx="2255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bg1">
                    <a:lumMod val="50000"/>
                  </a:schemeClr>
                </a:solidFill>
              </a:rPr>
              <a:t>23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</a:rPr>
              <a:t>년 교육 공공데이터 분석활용대회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2950" y="29313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ㅇㅇㅇ학교 김준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E2122016-0A70-ABCC-0624-9AE5B554D2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6470" y="1576930"/>
            <a:ext cx="2833352" cy="2281561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CF59131D-2824-35C0-A921-76595F2EC6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4849" y="1588300"/>
            <a:ext cx="2944426" cy="225882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772AFB6F-3522-D0AA-1339-15BC088DE0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8765" y="3964078"/>
            <a:ext cx="2944426" cy="2313928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B19A274A-4C60-9C0B-01CE-839885D9DB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3777" y="1629723"/>
            <a:ext cx="2820179" cy="2281561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6E873084-AF47-8274-F6E8-D218C03E20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4907" y="4132793"/>
            <a:ext cx="2787767" cy="226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38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810DC0-6629-FD42-24CB-D8D5546E74A6}"/>
              </a:ext>
            </a:extLst>
          </p:cNvPr>
          <p:cNvSpPr txBox="1"/>
          <p:nvPr/>
        </p:nvSpPr>
        <p:spPr>
          <a:xfrm>
            <a:off x="604156" y="2661136"/>
            <a:ext cx="3135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공학계열과 의학계열의 비중은 꾸준히 증가하고 있다</a:t>
            </a:r>
            <a:r>
              <a:rPr lang="en-US" altLang="ko-KR"/>
              <a:t>. 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04156" y="5151258"/>
            <a:ext cx="41392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사회계열은 </a:t>
            </a:r>
            <a:r>
              <a:rPr lang="en-US" altLang="ko-KR"/>
              <a:t>2016</a:t>
            </a:r>
            <a:r>
              <a:rPr lang="ko-KR" altLang="en-US"/>
              <a:t>년 가장 많은 인원을 모집했지만 현재는 공학에 밀려 </a:t>
            </a:r>
            <a:r>
              <a:rPr lang="en-US" altLang="ko-KR"/>
              <a:t>2</a:t>
            </a:r>
            <a:r>
              <a:rPr lang="ko-KR" altLang="en-US"/>
              <a:t>위로 밀려났다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551965" y="2534593"/>
            <a:ext cx="31895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인문계열 또한 인원이 줄어들었다</a:t>
            </a:r>
            <a:r>
              <a:rPr lang="en-US" altLang="ko-KR"/>
              <a:t>. </a:t>
            </a:r>
            <a:r>
              <a:rPr lang="ko-KR" altLang="en-US"/>
              <a:t>전체적으로 문과계열이 감소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551965" y="5479703"/>
            <a:ext cx="35759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예체능</a:t>
            </a:r>
            <a:r>
              <a:rPr lang="en-US" altLang="ko-KR"/>
              <a:t>, </a:t>
            </a:r>
            <a:r>
              <a:rPr lang="ko-KR" altLang="en-US"/>
              <a:t>교육</a:t>
            </a:r>
            <a:r>
              <a:rPr lang="en-US" altLang="ko-KR"/>
              <a:t>, </a:t>
            </a:r>
            <a:r>
              <a:rPr lang="ko-KR" altLang="en-US"/>
              <a:t>자연계열은 </a:t>
            </a:r>
            <a:r>
              <a:rPr lang="en-US" altLang="ko-KR"/>
              <a:t>6</a:t>
            </a:r>
            <a:r>
              <a:rPr lang="ko-KR" altLang="en-US"/>
              <a:t>년째 비슷한 추이를 보이고 있다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54926" y="896993"/>
            <a:ext cx="4702899" cy="1764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96001" y="896992"/>
            <a:ext cx="5133974" cy="1764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799612" y="3759847"/>
            <a:ext cx="2694215" cy="1567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24591" y="3457923"/>
            <a:ext cx="2694215" cy="1567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gradFill flip="none" rotWithShape="1">
            <a:gsLst>
              <a:gs pos="58000">
                <a:srgbClr val="0275D8"/>
              </a:gs>
              <a:gs pos="100000">
                <a:srgbClr val="59B3F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19125" y="0"/>
            <a:ext cx="222885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06551" y="35957"/>
            <a:ext cx="2255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bg1">
                    <a:lumMod val="50000"/>
                  </a:schemeClr>
                </a:solidFill>
              </a:rPr>
              <a:t>23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</a:rPr>
              <a:t>년 교육 공공데이터 분석활용대회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2950" y="29313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ㅇㅇㅇ학교 김준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32706" y="6137018"/>
            <a:ext cx="115878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대학에서는 문과계열의 규모를 줄이고 이과계열의 규모를 늘리는 추세이다</a:t>
            </a:r>
            <a:r>
              <a:rPr lang="en-US" altLang="ko-KR"/>
              <a:t>. </a:t>
            </a:r>
            <a:r>
              <a:rPr lang="ko-KR" altLang="en-US"/>
              <a:t>이러한 변화에 취업시장도 변화가 있는지 알아보자</a:t>
            </a:r>
          </a:p>
        </p:txBody>
      </p:sp>
    </p:spTree>
    <p:extLst>
      <p:ext uri="{BB962C8B-B14F-4D97-AF65-F5344CB8AC3E}">
        <p14:creationId xmlns:p14="http://schemas.microsoft.com/office/powerpoint/2010/main" val="1025409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4310" y="3471450"/>
            <a:ext cx="3256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275D8"/>
                </a:solidFill>
              </a:rPr>
              <a:t>높은 취업률 </a:t>
            </a:r>
            <a:r>
              <a:rPr lang="en-US" altLang="ko-KR" sz="1050" b="1" dirty="0">
                <a:solidFill>
                  <a:srgbClr val="0275D8"/>
                </a:solidFill>
              </a:rPr>
              <a:t>66.9% </a:t>
            </a:r>
            <a:r>
              <a:rPr lang="ko-KR" altLang="en-US" sz="1050" b="1" dirty="0">
                <a:solidFill>
                  <a:srgbClr val="0275D8"/>
                </a:solidFill>
              </a:rPr>
              <a:t>이상</a:t>
            </a:r>
            <a:endParaRPr lang="en-US" altLang="ko-KR" dirty="0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gradFill flip="none" rotWithShape="1">
            <a:gsLst>
              <a:gs pos="58000">
                <a:srgbClr val="0275D8"/>
              </a:gs>
              <a:gs pos="100000">
                <a:srgbClr val="59B3F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19125" y="0"/>
            <a:ext cx="222885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06551" y="35957"/>
            <a:ext cx="2255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bg1">
                    <a:lumMod val="50000"/>
                  </a:schemeClr>
                </a:solidFill>
              </a:rPr>
              <a:t>23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</a:rPr>
              <a:t>년 교육 공공데이터 분석활용대회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2950" y="29313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ㅇㅇㅇ학교 김준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6788" y="724333"/>
            <a:ext cx="1028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275D8"/>
                </a:solidFill>
              </a:rPr>
              <a:t>취업률  </a:t>
            </a:r>
            <a:r>
              <a:rPr lang="ko-KR" altLang="en-US" sz="1200" dirty="0">
                <a:solidFill>
                  <a:srgbClr val="0275D8"/>
                </a:solidFill>
              </a:rPr>
              <a:t>최근 </a:t>
            </a:r>
            <a:r>
              <a:rPr lang="en-US" altLang="ko-KR" sz="1200" dirty="0">
                <a:solidFill>
                  <a:srgbClr val="0275D8"/>
                </a:solidFill>
              </a:rPr>
              <a:t>4</a:t>
            </a:r>
            <a:r>
              <a:rPr lang="ko-KR" altLang="en-US" sz="1200" dirty="0">
                <a:solidFill>
                  <a:srgbClr val="0275D8"/>
                </a:solidFill>
              </a:rPr>
              <a:t>년간의 평균 취업률인 </a:t>
            </a:r>
            <a:r>
              <a:rPr lang="en-US" altLang="ko-KR" sz="1200" dirty="0">
                <a:solidFill>
                  <a:srgbClr val="0275D8"/>
                </a:solidFill>
              </a:rPr>
              <a:t>66.9%</a:t>
            </a:r>
            <a:r>
              <a:rPr lang="ko-KR" altLang="en-US" sz="1200" dirty="0">
                <a:solidFill>
                  <a:srgbClr val="0275D8"/>
                </a:solidFill>
              </a:rPr>
              <a:t> 기준으로 나눔</a:t>
            </a:r>
            <a:r>
              <a:rPr lang="en-US" altLang="ko-KR" sz="1200" dirty="0">
                <a:solidFill>
                  <a:srgbClr val="0275D8"/>
                </a:solidFill>
              </a:rPr>
              <a:t>/ </a:t>
            </a:r>
            <a:r>
              <a:rPr lang="ko-KR" altLang="en-US" sz="1200" dirty="0">
                <a:solidFill>
                  <a:srgbClr val="0275D8"/>
                </a:solidFill>
              </a:rPr>
              <a:t>분류 기준은 최근 </a:t>
            </a:r>
            <a:r>
              <a:rPr lang="en-US" altLang="ko-KR" sz="1200" dirty="0">
                <a:solidFill>
                  <a:srgbClr val="0275D8"/>
                </a:solidFill>
              </a:rPr>
              <a:t>4</a:t>
            </a:r>
            <a:r>
              <a:rPr lang="ko-KR" altLang="en-US" sz="1200" dirty="0">
                <a:solidFill>
                  <a:srgbClr val="0275D8"/>
                </a:solidFill>
              </a:rPr>
              <a:t>년간의 취업률 평균으로 분류함</a:t>
            </a:r>
            <a:endParaRPr lang="en-US" altLang="ko-KR" sz="1200" dirty="0">
              <a:solidFill>
                <a:srgbClr val="0275D8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14310" y="4014056"/>
            <a:ext cx="1061049" cy="265741"/>
          </a:xfrm>
          <a:prstGeom prst="rect">
            <a:avLst/>
          </a:prstGeom>
          <a:solidFill>
            <a:srgbClr val="8C5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의약계열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549835" y="1140597"/>
            <a:ext cx="579392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전체 취업률에 현재 취업률을 대조해본 결과 의학계열과 공학계열만이 전체 평균 취업률보다 높은 것으로 나왔다</a:t>
            </a:r>
            <a:r>
              <a:rPr lang="en-US" altLang="ko-KR" dirty="0"/>
              <a:t>. </a:t>
            </a:r>
            <a:r>
              <a:rPr lang="ko-KR" altLang="en-US" dirty="0"/>
              <a:t>특히 의약계열은 </a:t>
            </a:r>
            <a:r>
              <a:rPr lang="en-US" altLang="ko-KR" dirty="0"/>
              <a:t>14</a:t>
            </a:r>
            <a:r>
              <a:rPr lang="ko-KR" altLang="en-US" dirty="0"/>
              <a:t>년도부터 </a:t>
            </a:r>
            <a:r>
              <a:rPr lang="en-US" altLang="ko-KR" dirty="0"/>
              <a:t>80%</a:t>
            </a:r>
            <a:r>
              <a:rPr lang="ko-KR" altLang="en-US" dirty="0"/>
              <a:t>대를 유지하며 공학계열과 약 </a:t>
            </a:r>
            <a:r>
              <a:rPr lang="en-US" altLang="ko-KR" dirty="0"/>
              <a:t>10%</a:t>
            </a:r>
            <a:r>
              <a:rPr lang="ko-KR" altLang="en-US" dirty="0"/>
              <a:t>정도 차이가 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이외의 교육</a:t>
            </a:r>
            <a:r>
              <a:rPr lang="en-US" altLang="ko-KR" dirty="0"/>
              <a:t>, </a:t>
            </a:r>
            <a:r>
              <a:rPr lang="ko-KR" altLang="en-US" dirty="0"/>
              <a:t>자연</a:t>
            </a:r>
            <a:r>
              <a:rPr lang="en-US" altLang="ko-KR" dirty="0"/>
              <a:t>, </a:t>
            </a:r>
            <a:r>
              <a:rPr lang="ko-KR" altLang="en-US" dirty="0"/>
              <a:t>예체능</a:t>
            </a:r>
            <a:r>
              <a:rPr lang="en-US" altLang="ko-KR" dirty="0"/>
              <a:t>, </a:t>
            </a:r>
            <a:r>
              <a:rPr lang="ko-KR" altLang="en-US" dirty="0"/>
              <a:t>사회</a:t>
            </a:r>
            <a:r>
              <a:rPr lang="en-US" altLang="ko-KR" dirty="0"/>
              <a:t>, </a:t>
            </a:r>
            <a:r>
              <a:rPr lang="ko-KR" altLang="en-US" dirty="0"/>
              <a:t>인문 계열은 평균 취업률보다 낮은 형태로 나타났다</a:t>
            </a:r>
            <a:r>
              <a:rPr lang="en-US" altLang="ko-KR" dirty="0"/>
              <a:t>. </a:t>
            </a:r>
            <a:r>
              <a:rPr lang="ko-KR" altLang="en-US" dirty="0"/>
              <a:t>특히 인문계열은 </a:t>
            </a:r>
            <a:r>
              <a:rPr lang="en-US" altLang="ko-KR" dirty="0"/>
              <a:t>7</a:t>
            </a:r>
            <a:r>
              <a:rPr lang="ko-KR" altLang="en-US" dirty="0"/>
              <a:t>개의 계열 중 유일하게 </a:t>
            </a:r>
            <a:r>
              <a:rPr lang="en-US" altLang="ko-KR" dirty="0"/>
              <a:t>50%</a:t>
            </a:r>
            <a:r>
              <a:rPr lang="ko-KR" altLang="en-US" dirty="0"/>
              <a:t>대를 기록했다</a:t>
            </a:r>
            <a:r>
              <a:rPr lang="en-US" altLang="ko-KR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8D00115-0FF8-3E8B-684B-4F8211DDC7D9}"/>
              </a:ext>
            </a:extLst>
          </p:cNvPr>
          <p:cNvSpPr/>
          <p:nvPr/>
        </p:nvSpPr>
        <p:spPr>
          <a:xfrm>
            <a:off x="5896119" y="3829980"/>
            <a:ext cx="1061049" cy="265741"/>
          </a:xfrm>
          <a:prstGeom prst="rect">
            <a:avLst/>
          </a:prstGeom>
          <a:solidFill>
            <a:srgbClr val="D41E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교육계열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28CF05-849E-B93E-7501-3C79B3EEBFA0}"/>
              </a:ext>
            </a:extLst>
          </p:cNvPr>
          <p:cNvSpPr/>
          <p:nvPr/>
        </p:nvSpPr>
        <p:spPr>
          <a:xfrm>
            <a:off x="8243040" y="3842361"/>
            <a:ext cx="1080179" cy="265741"/>
          </a:xfrm>
          <a:prstGeom prst="rect">
            <a:avLst/>
          </a:prstGeom>
          <a:solidFill>
            <a:srgbClr val="E272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예체능계열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10CC52A-81AB-54F3-57F4-1C839ABA6FBA}"/>
              </a:ext>
            </a:extLst>
          </p:cNvPr>
          <p:cNvSpPr/>
          <p:nvPr/>
        </p:nvSpPr>
        <p:spPr>
          <a:xfrm>
            <a:off x="7065478" y="3830309"/>
            <a:ext cx="1061049" cy="265741"/>
          </a:xfrm>
          <a:prstGeom prst="rect">
            <a:avLst/>
          </a:prstGeom>
          <a:solidFill>
            <a:srgbClr val="9062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자연계열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FD7459-CC38-6E2E-05B9-0A8D343E22F2}"/>
              </a:ext>
            </a:extLst>
          </p:cNvPr>
          <p:cNvSpPr/>
          <p:nvPr/>
        </p:nvSpPr>
        <p:spPr>
          <a:xfrm>
            <a:off x="5896119" y="4162818"/>
            <a:ext cx="1061049" cy="265741"/>
          </a:xfrm>
          <a:prstGeom prst="rect">
            <a:avLst/>
          </a:prstGeom>
          <a:solidFill>
            <a:srgbClr val="FF7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사회계열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BA3D47-29B7-2EC7-5EF3-701C3EE603FD}"/>
              </a:ext>
            </a:extLst>
          </p:cNvPr>
          <p:cNvSpPr/>
          <p:nvPr/>
        </p:nvSpPr>
        <p:spPr>
          <a:xfrm>
            <a:off x="2336113" y="4014056"/>
            <a:ext cx="1061049" cy="265741"/>
          </a:xfrm>
          <a:prstGeom prst="rect">
            <a:avLst/>
          </a:prstGeom>
          <a:solidFill>
            <a:srgbClr val="56B3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공학계열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B9FD895-4720-A3F5-540A-06DFB1F57E47}"/>
              </a:ext>
            </a:extLst>
          </p:cNvPr>
          <p:cNvSpPr/>
          <p:nvPr/>
        </p:nvSpPr>
        <p:spPr>
          <a:xfrm>
            <a:off x="7065477" y="4175582"/>
            <a:ext cx="1061049" cy="265741"/>
          </a:xfrm>
          <a:prstGeom prst="rect">
            <a:avLst/>
          </a:prstGeom>
          <a:solidFill>
            <a:srgbClr val="1772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인문계열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5F2900-2751-8C40-6B09-1326A0FB7219}"/>
              </a:ext>
            </a:extLst>
          </p:cNvPr>
          <p:cNvSpPr txBox="1"/>
          <p:nvPr/>
        </p:nvSpPr>
        <p:spPr>
          <a:xfrm>
            <a:off x="5896119" y="3397923"/>
            <a:ext cx="3891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275D8"/>
                </a:solidFill>
              </a:rPr>
              <a:t>낮은 취업률 </a:t>
            </a:r>
            <a:r>
              <a:rPr lang="en-US" altLang="ko-KR" sz="1050" b="1" dirty="0">
                <a:solidFill>
                  <a:srgbClr val="0275D8"/>
                </a:solidFill>
              </a:rPr>
              <a:t>66.9% </a:t>
            </a:r>
            <a:r>
              <a:rPr lang="ko-KR" altLang="en-US" sz="1050" b="1" dirty="0">
                <a:solidFill>
                  <a:srgbClr val="0275D8"/>
                </a:solidFill>
              </a:rPr>
              <a:t>이하</a:t>
            </a:r>
            <a:endParaRPr lang="en-US" altLang="ko-KR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F4A25F52-1788-EFE2-3518-BA6C946EA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017" y="4529373"/>
            <a:ext cx="3654202" cy="2163906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681FC598-9E95-FA4A-996D-0367C093B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17" y="4524156"/>
            <a:ext cx="3701136" cy="2184863"/>
          </a:xfrm>
          <a:prstGeom prst="rect">
            <a:avLst/>
          </a:prstGeom>
        </p:spPr>
      </p:pic>
      <p:pic>
        <p:nvPicPr>
          <p:cNvPr id="40" name="_x403747616">
            <a:extLst>
              <a:ext uri="{FF2B5EF4-FFF2-40B4-BE49-F238E27FC236}">
                <a16:creationId xmlns:a16="http://schemas.microsoft.com/office/drawing/2014/main" id="{FFC51AAE-CF74-1995-93FD-026DCBED3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" t="1631" r="1746" b="2019"/>
          <a:stretch>
            <a:fillRect/>
          </a:stretch>
        </p:blipFill>
        <p:spPr bwMode="auto">
          <a:xfrm>
            <a:off x="406788" y="1093665"/>
            <a:ext cx="3835840" cy="230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142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gradFill flip="none" rotWithShape="1">
            <a:gsLst>
              <a:gs pos="58000">
                <a:srgbClr val="0275D8"/>
              </a:gs>
              <a:gs pos="100000">
                <a:srgbClr val="59B3F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19125" y="0"/>
            <a:ext cx="222885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606551" y="35957"/>
            <a:ext cx="2255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bg1">
                    <a:lumMod val="50000"/>
                  </a:schemeClr>
                </a:solidFill>
              </a:rPr>
              <a:t>23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</a:rPr>
              <a:t>년 교육 공공데이터 분석활용대회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2950" y="29313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ㅇㅇㅇ학교 김준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C02C3C-17D6-429B-8033-5F208C4F9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750" y="2117199"/>
            <a:ext cx="2184479" cy="162435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40BD9CD-E3CE-7617-BD1E-2E6A4AFE4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194" y="2131560"/>
            <a:ext cx="2176476" cy="16683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A8202A0-78D3-2086-1B29-987980CFB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6410" y="5050717"/>
            <a:ext cx="2144470" cy="16603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D679B0E-4C8D-D069-436A-6051B636DA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310" y="2082426"/>
            <a:ext cx="2188479" cy="166836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F0F4371-B883-0640-8096-21A9FC04C2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5518" y="5050717"/>
            <a:ext cx="2240490" cy="165236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16DC8F4-B8EC-B924-BAB3-762480786F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1197" y="5050717"/>
            <a:ext cx="2152471" cy="166036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A06436C-C40E-7643-3006-4764DCBC03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3618" y="5080679"/>
            <a:ext cx="2172475" cy="166836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90BC033-2FF4-DB64-E99D-E0EE31C1AF74}"/>
              </a:ext>
            </a:extLst>
          </p:cNvPr>
          <p:cNvSpPr txBox="1"/>
          <p:nvPr/>
        </p:nvSpPr>
        <p:spPr>
          <a:xfrm>
            <a:off x="406788" y="724333"/>
            <a:ext cx="1028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0275D8"/>
                </a:solidFill>
              </a:rPr>
              <a:t>창업률</a:t>
            </a:r>
            <a:r>
              <a:rPr lang="ko-KR" altLang="en-US" dirty="0">
                <a:solidFill>
                  <a:srgbClr val="0275D8"/>
                </a:solidFill>
              </a:rPr>
              <a:t>  </a:t>
            </a:r>
            <a:r>
              <a:rPr lang="en-US" altLang="ko-KR" sz="1200" dirty="0">
                <a:solidFill>
                  <a:srgbClr val="0275D8"/>
                </a:solidFill>
              </a:rPr>
              <a:t>2022</a:t>
            </a:r>
            <a:r>
              <a:rPr lang="ko-KR" altLang="en-US" sz="1200" dirty="0">
                <a:solidFill>
                  <a:srgbClr val="0275D8"/>
                </a:solidFill>
              </a:rPr>
              <a:t>년도의 평균 </a:t>
            </a:r>
            <a:r>
              <a:rPr lang="ko-KR" altLang="en-US" sz="1200" dirty="0" err="1">
                <a:solidFill>
                  <a:srgbClr val="0275D8"/>
                </a:solidFill>
              </a:rPr>
              <a:t>창업률인</a:t>
            </a:r>
            <a:r>
              <a:rPr lang="ko-KR" altLang="en-US" sz="1200" dirty="0">
                <a:solidFill>
                  <a:srgbClr val="0275D8"/>
                </a:solidFill>
              </a:rPr>
              <a:t> </a:t>
            </a:r>
            <a:r>
              <a:rPr lang="en-US" altLang="ko-KR" sz="1200" dirty="0">
                <a:solidFill>
                  <a:srgbClr val="0275D8"/>
                </a:solidFill>
              </a:rPr>
              <a:t>7.2%</a:t>
            </a:r>
            <a:r>
              <a:rPr lang="ko-KR" altLang="en-US" sz="1200" dirty="0">
                <a:solidFill>
                  <a:srgbClr val="0275D8"/>
                </a:solidFill>
              </a:rPr>
              <a:t> 기준으로 나눔</a:t>
            </a:r>
            <a:r>
              <a:rPr lang="en-US" altLang="ko-KR" sz="1200" dirty="0">
                <a:solidFill>
                  <a:srgbClr val="0275D8"/>
                </a:solidFill>
              </a:rPr>
              <a:t>/ </a:t>
            </a:r>
            <a:r>
              <a:rPr lang="ko-KR" altLang="en-US" sz="1200" dirty="0">
                <a:solidFill>
                  <a:srgbClr val="0275D8"/>
                </a:solidFill>
              </a:rPr>
              <a:t>분류 기준은 </a:t>
            </a:r>
            <a:r>
              <a:rPr lang="en-US" altLang="ko-KR" sz="1200" dirty="0">
                <a:solidFill>
                  <a:srgbClr val="0275D8"/>
                </a:solidFill>
              </a:rPr>
              <a:t>2022</a:t>
            </a:r>
            <a:r>
              <a:rPr lang="ko-KR" altLang="en-US" sz="1200" dirty="0">
                <a:solidFill>
                  <a:srgbClr val="0275D8"/>
                </a:solidFill>
              </a:rPr>
              <a:t>년도의 </a:t>
            </a:r>
            <a:r>
              <a:rPr lang="ko-KR" altLang="en-US" sz="1200" dirty="0" err="1">
                <a:solidFill>
                  <a:srgbClr val="0275D8"/>
                </a:solidFill>
              </a:rPr>
              <a:t>창업률</a:t>
            </a:r>
            <a:r>
              <a:rPr lang="ko-KR" altLang="en-US" sz="1200" dirty="0">
                <a:solidFill>
                  <a:srgbClr val="0275D8"/>
                </a:solidFill>
              </a:rPr>
              <a:t> 평균으로 분류함</a:t>
            </a:r>
            <a:endParaRPr lang="en-US" altLang="ko-KR" sz="1200" dirty="0">
              <a:solidFill>
                <a:srgbClr val="0275D8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1298B6-F030-88FF-D698-C448A05F6072}"/>
              </a:ext>
            </a:extLst>
          </p:cNvPr>
          <p:cNvSpPr txBox="1"/>
          <p:nvPr/>
        </p:nvSpPr>
        <p:spPr>
          <a:xfrm>
            <a:off x="406788" y="1237569"/>
            <a:ext cx="3256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275D8"/>
                </a:solidFill>
              </a:rPr>
              <a:t>높은 </a:t>
            </a:r>
            <a:r>
              <a:rPr lang="ko-KR" altLang="en-US" b="1" dirty="0" err="1">
                <a:solidFill>
                  <a:srgbClr val="0275D8"/>
                </a:solidFill>
              </a:rPr>
              <a:t>창업률</a:t>
            </a:r>
            <a:r>
              <a:rPr lang="ko-KR" altLang="en-US" b="1" dirty="0">
                <a:solidFill>
                  <a:srgbClr val="0275D8"/>
                </a:solidFill>
              </a:rPr>
              <a:t> </a:t>
            </a:r>
            <a:r>
              <a:rPr lang="en-US" altLang="ko-KR" sz="1050" b="1" dirty="0">
                <a:solidFill>
                  <a:srgbClr val="0275D8"/>
                </a:solidFill>
              </a:rPr>
              <a:t>7.2% </a:t>
            </a:r>
            <a:r>
              <a:rPr lang="ko-KR" altLang="en-US" sz="1050" b="1" dirty="0">
                <a:solidFill>
                  <a:srgbClr val="0275D8"/>
                </a:solidFill>
              </a:rPr>
              <a:t>이상</a:t>
            </a:r>
            <a:endParaRPr lang="en-US" altLang="ko-KR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FF11B81-F4FA-634D-FB19-131179E7DF7D}"/>
              </a:ext>
            </a:extLst>
          </p:cNvPr>
          <p:cNvSpPr/>
          <p:nvPr/>
        </p:nvSpPr>
        <p:spPr>
          <a:xfrm>
            <a:off x="5716907" y="4741800"/>
            <a:ext cx="1061049" cy="265741"/>
          </a:xfrm>
          <a:prstGeom prst="rect">
            <a:avLst/>
          </a:prstGeom>
          <a:solidFill>
            <a:srgbClr val="8C5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의약계열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A749F76-D726-8C3A-AE7C-601EF02A9D73}"/>
              </a:ext>
            </a:extLst>
          </p:cNvPr>
          <p:cNvSpPr/>
          <p:nvPr/>
        </p:nvSpPr>
        <p:spPr>
          <a:xfrm>
            <a:off x="3317975" y="4748920"/>
            <a:ext cx="1061049" cy="265741"/>
          </a:xfrm>
          <a:prstGeom prst="rect">
            <a:avLst/>
          </a:prstGeom>
          <a:solidFill>
            <a:srgbClr val="D41E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교육계열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CACB50-ADFA-51AC-35EF-219D7CAAF5D7}"/>
              </a:ext>
            </a:extLst>
          </p:cNvPr>
          <p:cNvSpPr/>
          <p:nvPr/>
        </p:nvSpPr>
        <p:spPr>
          <a:xfrm>
            <a:off x="758123" y="4772496"/>
            <a:ext cx="1080179" cy="265741"/>
          </a:xfrm>
          <a:prstGeom prst="rect">
            <a:avLst/>
          </a:prstGeom>
          <a:solidFill>
            <a:srgbClr val="E272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예체능계열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BBC152C-B9D6-1C91-90FB-F6B81C1F4D5B}"/>
              </a:ext>
            </a:extLst>
          </p:cNvPr>
          <p:cNvSpPr/>
          <p:nvPr/>
        </p:nvSpPr>
        <p:spPr>
          <a:xfrm>
            <a:off x="8125238" y="4748920"/>
            <a:ext cx="1061049" cy="265741"/>
          </a:xfrm>
          <a:prstGeom prst="rect">
            <a:avLst/>
          </a:prstGeom>
          <a:solidFill>
            <a:srgbClr val="9062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자연계열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9D53306-8AFC-64EE-26D5-4F7AD9B4825D}"/>
              </a:ext>
            </a:extLst>
          </p:cNvPr>
          <p:cNvSpPr/>
          <p:nvPr/>
        </p:nvSpPr>
        <p:spPr>
          <a:xfrm>
            <a:off x="5296907" y="1802765"/>
            <a:ext cx="1061049" cy="265741"/>
          </a:xfrm>
          <a:prstGeom prst="rect">
            <a:avLst/>
          </a:prstGeom>
          <a:solidFill>
            <a:srgbClr val="FF7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사회계열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9817CFA-ED25-6B16-86CE-C034BABA9D12}"/>
              </a:ext>
            </a:extLst>
          </p:cNvPr>
          <p:cNvSpPr/>
          <p:nvPr/>
        </p:nvSpPr>
        <p:spPr>
          <a:xfrm>
            <a:off x="758123" y="1802764"/>
            <a:ext cx="1061049" cy="265741"/>
          </a:xfrm>
          <a:prstGeom prst="rect">
            <a:avLst/>
          </a:prstGeom>
          <a:solidFill>
            <a:srgbClr val="56B3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공학계열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5A9171F-4C12-9F08-6730-33A44736C17A}"/>
              </a:ext>
            </a:extLst>
          </p:cNvPr>
          <p:cNvSpPr/>
          <p:nvPr/>
        </p:nvSpPr>
        <p:spPr>
          <a:xfrm>
            <a:off x="3029465" y="1802765"/>
            <a:ext cx="1061049" cy="265741"/>
          </a:xfrm>
          <a:prstGeom prst="rect">
            <a:avLst/>
          </a:prstGeom>
          <a:solidFill>
            <a:srgbClr val="1772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인문계열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FE8A2C-8545-EEC5-9DDB-7571C54D63C9}"/>
              </a:ext>
            </a:extLst>
          </p:cNvPr>
          <p:cNvSpPr txBox="1"/>
          <p:nvPr/>
        </p:nvSpPr>
        <p:spPr>
          <a:xfrm>
            <a:off x="440942" y="4270633"/>
            <a:ext cx="3891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275D8"/>
                </a:solidFill>
              </a:rPr>
              <a:t>낮은 </a:t>
            </a:r>
            <a:r>
              <a:rPr lang="ko-KR" altLang="en-US" b="1" dirty="0" err="1">
                <a:solidFill>
                  <a:srgbClr val="0275D8"/>
                </a:solidFill>
              </a:rPr>
              <a:t>창업률</a:t>
            </a:r>
            <a:r>
              <a:rPr lang="ko-KR" altLang="en-US" b="1" dirty="0">
                <a:solidFill>
                  <a:srgbClr val="0275D8"/>
                </a:solidFill>
              </a:rPr>
              <a:t> </a:t>
            </a:r>
            <a:r>
              <a:rPr lang="en-US" altLang="ko-KR" sz="1050" b="1" dirty="0">
                <a:solidFill>
                  <a:srgbClr val="0275D8"/>
                </a:solidFill>
              </a:rPr>
              <a:t>7.2% </a:t>
            </a:r>
            <a:r>
              <a:rPr lang="ko-KR" altLang="en-US" sz="1050" b="1" dirty="0">
                <a:solidFill>
                  <a:srgbClr val="0275D8"/>
                </a:solidFill>
              </a:rPr>
              <a:t>이하</a:t>
            </a:r>
            <a:endParaRPr lang="en-US" altLang="ko-KR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5B6283A-EC40-14A3-473E-3DD8B0B3DB12}"/>
              </a:ext>
            </a:extLst>
          </p:cNvPr>
          <p:cNvSpPr txBox="1"/>
          <p:nvPr/>
        </p:nvSpPr>
        <p:spPr>
          <a:xfrm>
            <a:off x="7504480" y="1628631"/>
            <a:ext cx="41366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앞선 결과들과 달리 대표적인 문과계열들이 강세를 보였다</a:t>
            </a:r>
            <a:r>
              <a:rPr lang="en-US" altLang="ko-KR" dirty="0"/>
              <a:t>. </a:t>
            </a:r>
            <a:r>
              <a:rPr lang="ko-KR" altLang="en-US" dirty="0"/>
              <a:t>특히 낮은 모집인원과 낮은 취업률 지표를 보여주던 인문계열이 </a:t>
            </a:r>
            <a:r>
              <a:rPr lang="ko-KR" altLang="en-US" dirty="0" err="1"/>
              <a:t>창업률</a:t>
            </a:r>
            <a:r>
              <a:rPr lang="ko-KR" altLang="en-US" dirty="0"/>
              <a:t> 상위권을 기록했다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압도적으로 높은 취업률을 보여주던 의학계열이 가장 낮은 취업률을 기록했다</a:t>
            </a:r>
            <a:r>
              <a:rPr lang="en-US" altLang="ko-KR" dirty="0"/>
              <a:t>. </a:t>
            </a:r>
            <a:r>
              <a:rPr lang="ko-KR" altLang="en-US" dirty="0"/>
              <a:t>또한 교육계열 역시 대부분 </a:t>
            </a:r>
            <a:endParaRPr lang="en-US" altLang="ko-KR" dirty="0"/>
          </a:p>
          <a:p>
            <a:r>
              <a:rPr lang="en-US" altLang="ko-KR" dirty="0"/>
              <a:t>1~2%</a:t>
            </a:r>
            <a:r>
              <a:rPr lang="ko-KR" altLang="en-US" dirty="0"/>
              <a:t>사이를 유지했다</a:t>
            </a:r>
            <a:r>
              <a:rPr lang="en-US" altLang="ko-KR" dirty="0"/>
              <a:t>.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8256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BEB5F9-C4FA-E84D-FCA7-5452B6E30D8B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gradFill flip="none" rotWithShape="1">
            <a:gsLst>
              <a:gs pos="58000">
                <a:srgbClr val="0275D8"/>
              </a:gs>
              <a:gs pos="100000">
                <a:srgbClr val="59B3F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88B4ABF-FA06-9CF7-ADEC-7688489E6C58}"/>
              </a:ext>
            </a:extLst>
          </p:cNvPr>
          <p:cNvSpPr/>
          <p:nvPr/>
        </p:nvSpPr>
        <p:spPr>
          <a:xfrm>
            <a:off x="619125" y="0"/>
            <a:ext cx="222885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0221A8-D844-F67A-889E-C6E8D1488EAE}"/>
              </a:ext>
            </a:extLst>
          </p:cNvPr>
          <p:cNvSpPr txBox="1"/>
          <p:nvPr/>
        </p:nvSpPr>
        <p:spPr>
          <a:xfrm>
            <a:off x="606551" y="35957"/>
            <a:ext cx="2255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bg1">
                    <a:lumMod val="50000"/>
                  </a:schemeClr>
                </a:solidFill>
              </a:rPr>
              <a:t>23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</a:rPr>
              <a:t>년 교육 공공데이터 분석활용대회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436CBD-70C1-11EE-3DCC-721C04BACCBF}"/>
              </a:ext>
            </a:extLst>
          </p:cNvPr>
          <p:cNvSpPr txBox="1"/>
          <p:nvPr/>
        </p:nvSpPr>
        <p:spPr>
          <a:xfrm>
            <a:off x="742950" y="29313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ㅇㅇㅇ학교 김준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99EFDF-D68C-ABE9-6336-B99EE9CB699F}"/>
              </a:ext>
            </a:extLst>
          </p:cNvPr>
          <p:cNvSpPr txBox="1"/>
          <p:nvPr/>
        </p:nvSpPr>
        <p:spPr>
          <a:xfrm>
            <a:off x="726404" y="1430000"/>
            <a:ext cx="809374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/>
              <a:t>의약계열 </a:t>
            </a:r>
            <a:r>
              <a:rPr lang="en-US" altLang="ko-KR" sz="1100" dirty="0"/>
              <a:t>: </a:t>
            </a:r>
            <a:r>
              <a:rPr lang="ko-KR" altLang="en-US" sz="1100" dirty="0"/>
              <a:t>직업의 특성상 이러한 자료 가지고는 정확한 통계가 </a:t>
            </a:r>
            <a:r>
              <a:rPr lang="ko-KR" altLang="en-US" sz="1100" dirty="0" err="1"/>
              <a:t>불가능한것</a:t>
            </a:r>
            <a:r>
              <a:rPr lang="ko-KR" altLang="en-US" sz="1100" dirty="0"/>
              <a:t> 같다</a:t>
            </a:r>
            <a:r>
              <a:rPr lang="en-US" altLang="ko-KR" sz="11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100" dirty="0"/>
              <a:t>교육계열</a:t>
            </a:r>
            <a:r>
              <a:rPr lang="en-US" altLang="ko-KR" sz="1100" dirty="0"/>
              <a:t> : </a:t>
            </a:r>
            <a:r>
              <a:rPr lang="ko-KR" altLang="en-US" sz="1100" dirty="0"/>
              <a:t>모집인원</a:t>
            </a:r>
            <a:r>
              <a:rPr lang="en-US" altLang="ko-KR" sz="1100" dirty="0"/>
              <a:t>, </a:t>
            </a:r>
            <a:r>
              <a:rPr lang="ko-KR" altLang="en-US" sz="1100" dirty="0"/>
              <a:t>취업률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창업률</a:t>
            </a:r>
            <a:r>
              <a:rPr lang="ko-KR" altLang="en-US" sz="1100" dirty="0"/>
              <a:t> 수치가 모두 좋지 않았다</a:t>
            </a:r>
            <a:r>
              <a:rPr lang="en-US" altLang="ko-KR" sz="1100" dirty="0"/>
              <a:t>. </a:t>
            </a:r>
            <a:r>
              <a:rPr lang="ko-KR" altLang="en-US" sz="1100" dirty="0"/>
              <a:t>특히 </a:t>
            </a:r>
            <a:r>
              <a:rPr lang="ko-KR" altLang="en-US" sz="1100" dirty="0" err="1"/>
              <a:t>창업률은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바닦을</a:t>
            </a:r>
            <a:r>
              <a:rPr lang="ko-KR" altLang="en-US" sz="1100" dirty="0"/>
              <a:t> 뚫고 지나가고 있다</a:t>
            </a:r>
            <a:r>
              <a:rPr lang="en-US" altLang="ko-KR" sz="11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100" dirty="0"/>
              <a:t>자연계열 </a:t>
            </a:r>
            <a:r>
              <a:rPr lang="en-US" altLang="ko-KR" sz="1100" dirty="0"/>
              <a:t>: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920641-18F4-2EEC-A538-AB18AFD39D4E}"/>
              </a:ext>
            </a:extLst>
          </p:cNvPr>
          <p:cNvSpPr/>
          <p:nvPr/>
        </p:nvSpPr>
        <p:spPr>
          <a:xfrm>
            <a:off x="726404" y="879782"/>
            <a:ext cx="7697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srgbClr val="0275D8"/>
                </a:solidFill>
              </a:rPr>
              <a:t>결과</a:t>
            </a:r>
            <a:r>
              <a:rPr lang="ko-KR" altLang="en-US" sz="1600" dirty="0">
                <a:solidFill>
                  <a:srgbClr val="0275D8"/>
                </a:solidFill>
              </a:rPr>
              <a:t> </a:t>
            </a:r>
            <a:endParaRPr lang="en-US" altLang="ko-KR" sz="1600" dirty="0">
              <a:solidFill>
                <a:srgbClr val="0275D8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ABB9442-E355-741A-4DA9-6228F90EF1D1}"/>
              </a:ext>
            </a:extLst>
          </p:cNvPr>
          <p:cNvCxnSpPr>
            <a:cxnSpLocks/>
          </p:cNvCxnSpPr>
          <p:nvPr/>
        </p:nvCxnSpPr>
        <p:spPr>
          <a:xfrm>
            <a:off x="742950" y="1341447"/>
            <a:ext cx="6210300" cy="0"/>
          </a:xfrm>
          <a:prstGeom prst="line">
            <a:avLst/>
          </a:prstGeom>
          <a:ln w="19050">
            <a:solidFill>
              <a:srgbClr val="0275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998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6122</TotalTime>
  <Words>707</Words>
  <Application>Microsoft Office PowerPoint</Application>
  <PresentationFormat>와이드스크린</PresentationFormat>
  <Paragraphs>110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김윤</cp:lastModifiedBy>
  <cp:revision>31</cp:revision>
  <dcterms:created xsi:type="dcterms:W3CDTF">2023-06-11T02:32:20Z</dcterms:created>
  <dcterms:modified xsi:type="dcterms:W3CDTF">2023-06-29T11:12:41Z</dcterms:modified>
</cp:coreProperties>
</file>