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2" r:id="rId6"/>
    <p:sldId id="273" r:id="rId7"/>
    <p:sldId id="263" r:id="rId8"/>
    <p:sldId id="264" r:id="rId9"/>
    <p:sldId id="270" r:id="rId10"/>
    <p:sldId id="271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27FA-96F2-4585-AC38-8365A279DEE8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80EF-BB58-41CB-BC0F-EBF5A2676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BF57-E155-4CCE-9822-592CE1FE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392E-2A37-45C6-A677-5E620F1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B78C-DF74-46C2-BBFB-93AD4EE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DE40-181E-4C8C-B5F3-CE9FC6BD649E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A645C-A54E-44EF-993E-BEB02E7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1B863-D2BD-4C61-9653-E77A931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CF9-7713-44ED-96F7-6A7F0013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D53-13AB-4446-9CDD-A87CFC7B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6524F-CAA7-4F40-8146-B0DCA0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9845-78A7-492D-99C7-762DFE0DE946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D436-4A76-42A0-8F90-6ADF9AE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406F-AA53-4791-99D4-57FD369B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57AC00-9882-46DD-BB97-75A1985F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CA3B5-16BA-4FB1-A49B-AA94AC22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D0D29-4E1B-488E-B5DB-80ADA069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34E5-2E4B-4446-9026-764435A86229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C60C-7804-4F58-B648-5C3F368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74817-1789-4A54-B268-E9F71803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757A-E143-4BAE-8690-7A1720212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"/>
            <a:ext cx="12191999" cy="11223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516C5-8CBB-418A-9769-D6F1CFD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04309-BECE-4ED7-B8DC-F35D3DF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2CD8-8055-4089-B45B-85EEA88992D4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2EA6D-4808-4EE5-8EF8-50ABB0EC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8242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532B1-DAC0-4B78-8A79-CAA44D62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8" y="648393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4EA935F0-8334-4551-BE06-663268227FA8}" type="slidenum">
              <a:rPr lang="ko-KR" altLang="en-US" smtClean="0"/>
              <a:pPr/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BC0460-F8AA-4825-A84E-C21EC8FD7A4D}"/>
              </a:ext>
            </a:extLst>
          </p:cNvPr>
          <p:cNvCxnSpPr/>
          <p:nvPr userDrawn="1"/>
        </p:nvCxnSpPr>
        <p:spPr>
          <a:xfrm>
            <a:off x="0" y="1122363"/>
            <a:ext cx="12192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6049-925A-4080-8BE7-B521CEE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7059F-B168-48C4-BAC4-C045C7B2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3A3-A9F7-4B89-92C8-1DC8B66B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BDEB-EDE5-466E-9007-6ACEFE8B5251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75EB0-BB28-41BC-94AE-C60CE12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18024-4168-4840-BBCC-D78A9FD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90CED-5955-4C93-8A0D-0DF1C3A6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F238E-A31B-45E0-9C0C-BDDDED4E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08378-BDF7-4630-BD9F-18C8DBC5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AC7AF-46A6-420F-A6BB-5140355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2377-24BC-4D7A-9895-CBDC6A418DE6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4F03D-3146-469C-8F86-C95226FA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2B9A3-A728-463F-894E-F49034F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B0A4-9CC5-41BE-B4FC-F6FE3079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EEC24-AF93-4AFD-A661-BC6D259A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E09070-947B-45A7-9620-410EBAC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3FCAD-2B85-423A-BD66-9CFFBB73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EA5E5-230F-4A74-A28C-3041CD2D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ECF95E-4AAA-4C62-99B4-E082D75C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37D5-4FDA-4C83-A770-0E79630E1E5C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43095-788A-42A2-91FB-77B288F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DFF92-AA7D-42B1-911C-DB9B8EC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9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0FEB-D1D8-496F-B76D-6FCDED0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C7A68-1E3B-4A6E-9A59-49CBDC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0FC-B0A7-4D93-9C83-EA72411F93AE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125819-2CE5-4234-A0A8-59B3B8AB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A7C403-3C73-46A4-9070-875999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7B741-5EF4-43A3-81A0-F8628F22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0EA1-A9F2-4426-9DB8-D17EDA7F0A82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7A06-981E-43A7-8E2C-2C892D6A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36229-EEE8-4A13-98F7-5895C868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3CF3-859A-40C4-BAE6-F31A57C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B6F7-7819-414D-953D-B412C9F4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DDC4C-02A1-4C23-9066-C0E6EDF1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54AA7-3349-45CA-821D-980E8F1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118B-2C2A-4914-9440-8FF605880C83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81A86-BEE5-4A53-A070-3FFD7CA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18D82-FB0E-4BA3-9A04-B6A580E2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D8EE-B325-425A-AD8D-B32C9B7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26049-E8D0-4F62-A8B3-B3D19FC65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CFA56-E3FB-43AC-9182-7D289B725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BD6A-2D88-41AE-BC7B-D372DB4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87E6-EA90-446E-BBC6-DDB3852FB28B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49D74-583B-4B8C-A53F-083E31B8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69029-6344-4A7D-8AF8-50853637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B935D-8A9E-4A5D-9401-DC826611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5EAF-B5ED-44B6-86D7-1862F083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E03E-9291-4663-96E2-5E6466D2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9CC1-C2E7-4A3A-A0B3-1893900C7297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960B6-DBA6-4052-9012-8BA09A4E8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685A7-8238-4FAB-8FE2-E631DF15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35F0-8334-4551-BE06-663268227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2814-5998-4DF5-98AB-A0713F1E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8"/>
            <a:ext cx="9144000" cy="2387600"/>
          </a:xfrm>
        </p:spPr>
        <p:txBody>
          <a:bodyPr/>
          <a:lstStyle/>
          <a:p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캡스톤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디자인</a:t>
            </a:r>
            <a:b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10F4C-49D0-4322-BDF0-08376F8B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095" y="487530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팀명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Semi-Colon</a:t>
            </a: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201611035 </a:t>
            </a:r>
            <a:r>
              <a:rPr lang="ko-KR" altLang="en-US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장연수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201710923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문준식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201710973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장혜진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D7E73F-C752-4B80-ADBF-46830CEB13EE}"/>
              </a:ext>
            </a:extLst>
          </p:cNvPr>
          <p:cNvCxnSpPr/>
          <p:nvPr/>
        </p:nvCxnSpPr>
        <p:spPr>
          <a:xfrm>
            <a:off x="0" y="1265798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6DEB77-6ED2-4F30-8E2F-EFEBCAE14A43}"/>
              </a:ext>
            </a:extLst>
          </p:cNvPr>
          <p:cNvCxnSpPr/>
          <p:nvPr/>
        </p:nvCxnSpPr>
        <p:spPr>
          <a:xfrm>
            <a:off x="0" y="4143469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9531FD5-A02D-4A50-8E3C-8F218575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계획 </a:t>
            </a:r>
            <a:r>
              <a:rPr lang="en-US" altLang="ko-KR" dirty="0"/>
              <a:t>– Motion Detector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03838-5B0B-47B0-8226-5C032FAF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371600"/>
            <a:ext cx="7962900" cy="5095875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9818CFD-244D-43B7-BDCF-E943D69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10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48221"/>
      </p:ext>
    </p:extLst>
  </p:cSld>
  <p:clrMapOvr>
    <a:masterClrMapping/>
  </p:clrMapOvr>
  <p:transition spd="slow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3D0E-2B63-4205-A28D-BCF00EC9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기대효과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13B0E6C-FF21-42FD-B696-66A91287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6330"/>
            <a:ext cx="10609729" cy="467378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ERP(Enterprise Resource Planning)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시간과 공간의 개념을 뛰어넘는 의사소통 및 정보 공유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업무처리에 대한 비용 부담 감소</a:t>
            </a:r>
            <a:r>
              <a:rPr lang="en-US" altLang="ko-KR" dirty="0"/>
              <a:t>, </a:t>
            </a:r>
            <a:r>
              <a:rPr lang="ko-KR" altLang="en-US" dirty="0"/>
              <a:t>업무처리 방식의 간소화 및 재구성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경영 환경 변화에 대한 신속한 대응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ERP </a:t>
            </a:r>
            <a:r>
              <a:rPr lang="ko-KR" altLang="en-US" dirty="0"/>
              <a:t>정보 활용을 통한 차별화된 서비스를 창출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각종 데이터 분석을 위한 정보가 일목요연하게 정리되어 일처리의 가속 및 간편화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기업의 낭비요소 파악 용이</a:t>
            </a:r>
            <a:r>
              <a:rPr lang="en-US" altLang="ko-KR" dirty="0"/>
              <a:t>, </a:t>
            </a:r>
            <a:r>
              <a:rPr lang="ko-KR" altLang="en-US" dirty="0"/>
              <a:t>신속한 경영 판단의 도구로 사용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합리적인 생산 계획 설계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생산 데이터 관리를 통한 마케팅 활용</a:t>
            </a:r>
            <a:br>
              <a:rPr lang="en-US" altLang="ko-KR" dirty="0"/>
            </a:br>
            <a:endParaRPr lang="en-US" altLang="ko-KR" sz="500" dirty="0"/>
          </a:p>
          <a:p>
            <a:r>
              <a:rPr lang="en-US" altLang="ko-KR" dirty="0"/>
              <a:t>Motion Detector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무인 탐지 시스템의 역할 수행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감시관 등 인적 자원으로의 투자 감소로 인한 타 자원 투자 증가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사고 발생 시 객관적인 입장에서의 판단 </a:t>
            </a:r>
            <a:r>
              <a:rPr lang="ko-KR" altLang="en-US" dirty="0" err="1"/>
              <a:t>자료로써의</a:t>
            </a:r>
            <a:r>
              <a:rPr lang="ko-KR" altLang="en-US" dirty="0"/>
              <a:t> 활용</a:t>
            </a:r>
            <a:endParaRPr lang="en-US" altLang="ko-KR" b="1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08E9F6C-C281-48D4-9AFF-92BA8929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11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6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247324"/>
            <a:ext cx="10609729" cy="25154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9900" b="1"/>
              <a:t>Q&amp;A</a:t>
            </a:r>
            <a:endParaRPr lang="en-US" altLang="ko-KR" sz="19900" b="1" dirty="0"/>
          </a:p>
        </p:txBody>
      </p:sp>
    </p:spTree>
    <p:extLst>
      <p:ext uri="{BB962C8B-B14F-4D97-AF65-F5344CB8AC3E}">
        <p14:creationId xmlns:p14="http://schemas.microsoft.com/office/powerpoint/2010/main" val="177713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1253404-CA53-48A4-AE75-30AC63236431}"/>
              </a:ext>
            </a:extLst>
          </p:cNvPr>
          <p:cNvSpPr txBox="1">
            <a:spLocks/>
          </p:cNvSpPr>
          <p:nvPr/>
        </p:nvSpPr>
        <p:spPr>
          <a:xfrm>
            <a:off x="791133" y="2737309"/>
            <a:ext cx="10609729" cy="13833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9600" b="1" dirty="0"/>
              <a:t>감사합니다</a:t>
            </a:r>
            <a:r>
              <a:rPr lang="en-US" altLang="ko-KR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A599B-FB30-4FB4-AE0E-732A762A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목차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720B8-77F3-495A-8F81-F9253379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프로젝트 주제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프로젝트 계획</a:t>
            </a:r>
            <a:endParaRPr lang="en-US" altLang="ko-KR" sz="44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ko-KR" altLang="en-US" sz="4400" dirty="0"/>
              <a:t>기대효과</a:t>
            </a:r>
            <a:endParaRPr lang="en-US" altLang="ko-KR" sz="44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22C2D2E-B8C4-481F-AC27-70D16E7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2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2E673-C427-41E2-BB76-03FE2DF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17AC5-B6CB-4243-AC76-AF56FA25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9436"/>
            <a:ext cx="1060972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ERP(Enterprise Resource Planning)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조직에서 회계</a:t>
            </a:r>
            <a:r>
              <a:rPr lang="en-US" altLang="ko-KR" dirty="0"/>
              <a:t>, </a:t>
            </a:r>
            <a:r>
              <a:rPr lang="ko-KR" altLang="en-US" dirty="0"/>
              <a:t>조달</a:t>
            </a:r>
            <a:r>
              <a:rPr lang="en-US" altLang="ko-KR" dirty="0"/>
              <a:t>, </a:t>
            </a:r>
            <a:r>
              <a:rPr lang="ko-KR" altLang="en-US" dirty="0"/>
              <a:t>프로젝트 관리</a:t>
            </a:r>
            <a:r>
              <a:rPr lang="en-US" altLang="ko-KR" dirty="0"/>
              <a:t>, </a:t>
            </a:r>
            <a:r>
              <a:rPr lang="ko-KR" altLang="en-US" dirty="0"/>
              <a:t>위험 관리 및 규정 준수</a:t>
            </a:r>
            <a:r>
              <a:rPr lang="en-US" altLang="ko-KR" dirty="0"/>
              <a:t>, </a:t>
            </a:r>
            <a:r>
              <a:rPr lang="ko-KR" altLang="en-US" dirty="0"/>
              <a:t>공급망 운영과 </a:t>
            </a:r>
            <a:br>
              <a:rPr lang="en-US" altLang="ko-KR" dirty="0"/>
            </a:br>
            <a:r>
              <a:rPr lang="ko-KR" altLang="en-US" dirty="0"/>
              <a:t>같은 일상적인 비즈니스 활동을 관리하기 위해 사용하는 소프트웨어 제품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제</a:t>
            </a:r>
            <a:r>
              <a:rPr lang="en-US" altLang="ko-KR" dirty="0"/>
              <a:t> 4</a:t>
            </a:r>
            <a:r>
              <a:rPr lang="ko-KR" altLang="en-US" dirty="0"/>
              <a:t>차 산업혁명 시대의 한 분야인 스마트공장에서 사용되는 주요 시스템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조직에서 다루는 전체적인 시스템을 이해하여 사회에서 경쟁력 있는 인재로 </a:t>
            </a:r>
            <a:br>
              <a:rPr lang="en-US" altLang="ko-KR" dirty="0"/>
            </a:br>
            <a:r>
              <a:rPr lang="ko-KR" altLang="en-US" dirty="0"/>
              <a:t>성장하기 위해 해당 주제를 선정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00" dirty="0"/>
          </a:p>
          <a:p>
            <a:r>
              <a:rPr lang="en-US" altLang="ko-KR" dirty="0"/>
              <a:t>Motion Detector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주요 공간에서의 움직임을 감지하여 물리적 손실을 예방하는 무인 탐지 시스템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영상처리 분야의 지식을 함양하고 </a:t>
            </a:r>
            <a:r>
              <a:rPr lang="en-US" altLang="ko-KR" b="1" dirty="0"/>
              <a:t>SW</a:t>
            </a:r>
            <a:r>
              <a:rPr lang="ko-KR" altLang="en-US" b="1" dirty="0"/>
              <a:t>개발</a:t>
            </a:r>
            <a:r>
              <a:rPr lang="en-US" altLang="ko-KR" b="1" dirty="0"/>
              <a:t>, </a:t>
            </a:r>
            <a:r>
              <a:rPr lang="ko-KR" altLang="en-US" b="1" dirty="0"/>
              <a:t>인공지능</a:t>
            </a:r>
            <a:r>
              <a:rPr lang="en-US" altLang="ko-KR" b="1" dirty="0"/>
              <a:t>, </a:t>
            </a:r>
            <a:r>
              <a:rPr lang="ko-KR" altLang="en-US" b="1" dirty="0"/>
              <a:t>보안 등의 다양한 분야로 진출하기 위해 해당 주제를 선정</a:t>
            </a:r>
            <a:endParaRPr lang="en-US" altLang="ko-KR" b="1" dirty="0"/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14C1607E-6592-490C-A444-3CA3B137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3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8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/>
              <a:t>조직도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분산형 조직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7B4368-58F8-49E6-8903-67EDA312F110}"/>
              </a:ext>
            </a:extLst>
          </p:cNvPr>
          <p:cNvGrpSpPr/>
          <p:nvPr/>
        </p:nvGrpSpPr>
        <p:grpSpPr>
          <a:xfrm>
            <a:off x="4334346" y="1347912"/>
            <a:ext cx="6391925" cy="5333996"/>
            <a:chOff x="2537011" y="788896"/>
            <a:chExt cx="6391925" cy="533399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30D4CDA-5A31-4034-ACD7-6EF85E299A66}"/>
                </a:ext>
              </a:extLst>
            </p:cNvPr>
            <p:cNvSpPr/>
            <p:nvPr/>
          </p:nvSpPr>
          <p:spPr>
            <a:xfrm>
              <a:off x="3305017" y="1326775"/>
              <a:ext cx="4796117" cy="47961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788749-6D1C-4C95-AB9D-72834189F328}"/>
                </a:ext>
              </a:extLst>
            </p:cNvPr>
            <p:cNvGrpSpPr/>
            <p:nvPr/>
          </p:nvGrpSpPr>
          <p:grpSpPr>
            <a:xfrm>
              <a:off x="4667653" y="788896"/>
              <a:ext cx="2130642" cy="1210321"/>
              <a:chOff x="4842417" y="722972"/>
              <a:chExt cx="2130642" cy="121032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192DE2B-78D9-4E59-A53B-1A35634089B2}"/>
                  </a:ext>
                </a:extLst>
              </p:cNvPr>
              <p:cNvSpPr/>
              <p:nvPr/>
            </p:nvSpPr>
            <p:spPr>
              <a:xfrm>
                <a:off x="4842418" y="722972"/>
                <a:ext cx="2130641" cy="6036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/>
                  <a:t>문준식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D31E87E-F82A-4507-B795-3F7A97B4A47D}"/>
                  </a:ext>
                </a:extLst>
              </p:cNvPr>
              <p:cNvSpPr/>
              <p:nvPr/>
            </p:nvSpPr>
            <p:spPr>
              <a:xfrm>
                <a:off x="4842417" y="1329612"/>
                <a:ext cx="2130641" cy="603681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PM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C9FB92-FE4B-438E-B519-2E4FFCB70C61}"/>
                </a:ext>
              </a:extLst>
            </p:cNvPr>
            <p:cNvGrpSpPr/>
            <p:nvPr/>
          </p:nvGrpSpPr>
          <p:grpSpPr>
            <a:xfrm>
              <a:off x="6798294" y="3839894"/>
              <a:ext cx="2130642" cy="1210321"/>
              <a:chOff x="4842417" y="722972"/>
              <a:chExt cx="2130642" cy="121032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0177BFA-A728-4CF8-BF01-3B3B9461FE67}"/>
                  </a:ext>
                </a:extLst>
              </p:cNvPr>
              <p:cNvSpPr/>
              <p:nvPr/>
            </p:nvSpPr>
            <p:spPr>
              <a:xfrm>
                <a:off x="4842418" y="722972"/>
                <a:ext cx="2130641" cy="6036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/>
                  <a:t>장혜진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A86EB46-B4BD-47A9-9249-0B610D8A49AD}"/>
                  </a:ext>
                </a:extLst>
              </p:cNvPr>
              <p:cNvSpPr/>
              <p:nvPr/>
            </p:nvSpPr>
            <p:spPr>
              <a:xfrm>
                <a:off x="4842417" y="1329612"/>
                <a:ext cx="2130641" cy="603681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개발 및 테스팅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27264AA-FE70-495A-A957-10AE23C1C9DE}"/>
                </a:ext>
              </a:extLst>
            </p:cNvPr>
            <p:cNvGrpSpPr/>
            <p:nvPr/>
          </p:nvGrpSpPr>
          <p:grpSpPr>
            <a:xfrm>
              <a:off x="2537011" y="3838414"/>
              <a:ext cx="2130642" cy="1210321"/>
              <a:chOff x="4842417" y="722972"/>
              <a:chExt cx="2130642" cy="121032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1701D8F-44FD-4AC9-8631-E3E34344652D}"/>
                  </a:ext>
                </a:extLst>
              </p:cNvPr>
              <p:cNvSpPr/>
              <p:nvPr/>
            </p:nvSpPr>
            <p:spPr>
              <a:xfrm>
                <a:off x="4842418" y="722972"/>
                <a:ext cx="2130641" cy="6036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err="1"/>
                  <a:t>장연수</a:t>
                </a:r>
                <a:endParaRPr lang="ko-KR" altLang="en-US" sz="2400" b="1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A15A7CF-28B8-4831-9F19-6A8619830A7B}"/>
                  </a:ext>
                </a:extLst>
              </p:cNvPr>
              <p:cNvSpPr/>
              <p:nvPr/>
            </p:nvSpPr>
            <p:spPr>
              <a:xfrm>
                <a:off x="4842417" y="1329612"/>
                <a:ext cx="2130641" cy="603681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개발 및 </a:t>
                </a:r>
                <a:br>
                  <a:rPr lang="en-US" altLang="ko-KR" b="1" dirty="0">
                    <a:solidFill>
                      <a:schemeClr val="tx1"/>
                    </a:solidFill>
                  </a:rPr>
                </a:br>
                <a:r>
                  <a:rPr lang="ko-KR" altLang="en-US" b="1" dirty="0">
                    <a:solidFill>
                      <a:schemeClr val="tx1"/>
                    </a:solidFill>
                  </a:rPr>
                  <a:t>산출물 관리</a:t>
                </a:r>
              </a:p>
            </p:txBody>
          </p:sp>
        </p:grpSp>
      </p:grp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6226448B-42DC-4CE9-B4D6-294EEC84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4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0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5A090-7E80-4FE9-B594-09EF90C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357006"/>
            <a:ext cx="10515600" cy="4351338"/>
          </a:xfrm>
        </p:spPr>
        <p:txBody>
          <a:bodyPr/>
          <a:lstStyle/>
          <a:p>
            <a:r>
              <a:rPr lang="ko-KR" altLang="en-US" dirty="0"/>
              <a:t>생명주기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폭포수 모델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DE05C1-9D8B-4408-85DB-51F55B73EBE4}"/>
              </a:ext>
            </a:extLst>
          </p:cNvPr>
          <p:cNvGrpSpPr/>
          <p:nvPr/>
        </p:nvGrpSpPr>
        <p:grpSpPr>
          <a:xfrm>
            <a:off x="4085229" y="1404284"/>
            <a:ext cx="7423605" cy="4820773"/>
            <a:chOff x="396144" y="1019524"/>
            <a:chExt cx="7423605" cy="482077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6FC8FD-546D-4A19-8DE3-9DFFF62BC828}"/>
                </a:ext>
              </a:extLst>
            </p:cNvPr>
            <p:cNvSpPr/>
            <p:nvPr/>
          </p:nvSpPr>
          <p:spPr>
            <a:xfrm>
              <a:off x="396144" y="1019524"/>
              <a:ext cx="2130641" cy="603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요구사항분석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1DE910-0FB0-42C4-AA27-7539BEFBB1F0}"/>
                </a:ext>
              </a:extLst>
            </p:cNvPr>
            <p:cNvSpPr/>
            <p:nvPr/>
          </p:nvSpPr>
          <p:spPr>
            <a:xfrm>
              <a:off x="1712117" y="2101603"/>
              <a:ext cx="2130641" cy="603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설계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63ED78-5388-4734-9346-AC0743A458A8}"/>
                </a:ext>
              </a:extLst>
            </p:cNvPr>
            <p:cNvSpPr/>
            <p:nvPr/>
          </p:nvSpPr>
          <p:spPr>
            <a:xfrm>
              <a:off x="3025651" y="3146607"/>
              <a:ext cx="2130641" cy="603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구현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F95107-DA09-43A9-84D9-CE6196E89F3A}"/>
                </a:ext>
              </a:extLst>
            </p:cNvPr>
            <p:cNvSpPr/>
            <p:nvPr/>
          </p:nvSpPr>
          <p:spPr>
            <a:xfrm>
              <a:off x="4355978" y="4191611"/>
              <a:ext cx="2130641" cy="603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테스팅</a:t>
              </a:r>
              <a:endParaRPr lang="ko-KR" altLang="en-US" sz="24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2DA030-E5C2-4141-92A5-4E01E8AF6359}"/>
                </a:ext>
              </a:extLst>
            </p:cNvPr>
            <p:cNvSpPr/>
            <p:nvPr/>
          </p:nvSpPr>
          <p:spPr>
            <a:xfrm>
              <a:off x="5689108" y="5236615"/>
              <a:ext cx="2130641" cy="603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유지보수</a:t>
              </a: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DD8CCEBB-BC70-4DE5-B653-ACDF02109BA8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>
              <a:off x="2526785" y="1321365"/>
              <a:ext cx="250653" cy="78023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47DEFD5-8E52-4ABE-9D73-07CED166B7AC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>
              <a:off x="3842758" y="2403444"/>
              <a:ext cx="248214" cy="74316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1794A4AF-870D-47F6-961A-BF1A2BC7731D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>
              <a:off x="5156292" y="3448448"/>
              <a:ext cx="265007" cy="74316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D0DB0C1-8099-4E0E-9F3D-0FB8AF869FEA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486619" y="4493452"/>
              <a:ext cx="267810" cy="74316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19456F1-4457-4063-BFA6-319E0B2E0184}"/>
                </a:ext>
              </a:extLst>
            </p:cNvPr>
            <p:cNvCxnSpPr>
              <a:cxnSpLocks/>
              <a:stCxn id="9" idx="2"/>
              <a:endCxn id="5" idx="2"/>
            </p:cNvCxnSpPr>
            <p:nvPr/>
          </p:nvCxnSpPr>
          <p:spPr>
            <a:xfrm rot="5400000" flipH="1">
              <a:off x="1999401" y="1085269"/>
              <a:ext cx="4217091" cy="5292964"/>
            </a:xfrm>
            <a:prstGeom prst="bentConnector3">
              <a:avLst>
                <a:gd name="adj1" fmla="val -542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05E9B85-1DA7-4DCD-9F65-79D6E8527980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>
            <a:xfrm rot="5400000" flipH="1">
              <a:off x="3198428" y="2284295"/>
              <a:ext cx="3135012" cy="3976991"/>
            </a:xfrm>
            <a:prstGeom prst="bentConnector3">
              <a:avLst>
                <a:gd name="adj1" fmla="val -729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8076DD52-26F2-4445-A7E4-C80E0E407532}"/>
                </a:ext>
              </a:extLst>
            </p:cNvPr>
            <p:cNvCxnSpPr>
              <a:cxnSpLocks/>
              <a:stCxn id="9" idx="2"/>
              <a:endCxn id="7" idx="2"/>
            </p:cNvCxnSpPr>
            <p:nvPr/>
          </p:nvCxnSpPr>
          <p:spPr>
            <a:xfrm rot="5400000" flipH="1">
              <a:off x="4377697" y="3463564"/>
              <a:ext cx="2090008" cy="2663457"/>
            </a:xfrm>
            <a:prstGeom prst="bentConnector3">
              <a:avLst>
                <a:gd name="adj1" fmla="val -1093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F986737-4CFC-44F2-92B5-5468A7C72DC3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rot="5400000" flipH="1">
              <a:off x="5565362" y="4651229"/>
              <a:ext cx="1045004" cy="1333130"/>
            </a:xfrm>
            <a:prstGeom prst="bentConnector3">
              <a:avLst>
                <a:gd name="adj1" fmla="val -218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C0C47D5F-00FE-48A2-BDD7-82498C38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5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2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microsoft officeì ëí ì´ë¯¸ì§ ê²ìê²°ê³¼">
            <a:extLst>
              <a:ext uri="{FF2B5EF4-FFF2-40B4-BE49-F238E27FC236}">
                <a16:creationId xmlns:a16="http://schemas.microsoft.com/office/drawing/2014/main" id="{F7ED6A77-95D0-43D0-9A53-5B061028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38" y="3639344"/>
            <a:ext cx="962046" cy="5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프로젝트 계획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FF269D77-6F88-4B9C-B454-B96E467E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75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산출물 관련 도구</a:t>
            </a:r>
            <a:endParaRPr lang="en-US" altLang="ko-KR" dirty="0"/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Trello: </a:t>
            </a:r>
            <a:r>
              <a:rPr lang="ko-KR" altLang="ko-KR" sz="2000" dirty="0"/>
              <a:t>이슈 관리 및 추적 시스템</a:t>
            </a:r>
            <a:endParaRPr lang="en-US" altLang="ko-KR" sz="2000" dirty="0"/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Github</a:t>
            </a:r>
            <a:r>
              <a:rPr lang="en-US" altLang="ko-KR" sz="2000" dirty="0"/>
              <a:t>: </a:t>
            </a:r>
            <a:r>
              <a:rPr lang="ko-KR" altLang="ko-KR" sz="2000" dirty="0"/>
              <a:t>분산 버전 관리 시스템</a:t>
            </a:r>
            <a:endParaRPr lang="en-US" altLang="ko-KR" sz="2000" dirty="0"/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Microsoft Office: </a:t>
            </a:r>
            <a:r>
              <a:rPr lang="ko-KR" altLang="en-US" sz="2000" dirty="0"/>
              <a:t>문서 산출물 제작</a:t>
            </a:r>
            <a:endParaRPr lang="en-US" altLang="ko-KR" sz="2000" dirty="0"/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Eclipse: JAVA</a:t>
            </a:r>
            <a:r>
              <a:rPr lang="ko-KR" altLang="en-US" sz="2000" dirty="0"/>
              <a:t>언어 기반 프로그램 개발 </a:t>
            </a:r>
            <a:r>
              <a:rPr lang="en-US" altLang="ko-KR" sz="2000" dirty="0"/>
              <a:t>IDE</a:t>
            </a:r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MySQL: DATABASE </a:t>
            </a:r>
            <a:r>
              <a:rPr lang="ko-KR" altLang="en-US" sz="2000" dirty="0"/>
              <a:t>개발 및 관리</a:t>
            </a:r>
            <a:endParaRPr lang="en-US" altLang="ko-KR" sz="2000" dirty="0"/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Cloud Server: </a:t>
            </a:r>
            <a:r>
              <a:rPr lang="ko-KR" altLang="en-US" sz="2000" dirty="0"/>
              <a:t>완성 프로그램 배포용 시스템</a:t>
            </a:r>
            <a:endParaRPr lang="en-US" altLang="ko-KR" sz="2000" dirty="0"/>
          </a:p>
        </p:txBody>
      </p:sp>
      <p:pic>
        <p:nvPicPr>
          <p:cNvPr id="2062" name="Picture 14" descr="mysqlì ëí ì´ë¯¸ì§ ê²ìê²°ê³¼">
            <a:extLst>
              <a:ext uri="{FF2B5EF4-FFF2-40B4-BE49-F238E27FC236}">
                <a16:creationId xmlns:a16="http://schemas.microsoft.com/office/drawing/2014/main" id="{6CD65DF8-5FE5-4BFB-80A4-5429FF53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66" y="4946744"/>
            <a:ext cx="986118" cy="5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relloì ëí ì´ë¯¸ì§ ê²ìê²°ê³¼">
            <a:extLst>
              <a:ext uri="{FF2B5EF4-FFF2-40B4-BE49-F238E27FC236}">
                <a16:creationId xmlns:a16="http://schemas.microsoft.com/office/drawing/2014/main" id="{211D68B2-8660-4FAF-A034-781DE615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88" y="2421900"/>
            <a:ext cx="1301596" cy="3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LOUDì ëí ì´ë¯¸ì§ ê²ìê²°ê³¼">
            <a:extLst>
              <a:ext uri="{FF2B5EF4-FFF2-40B4-BE49-F238E27FC236}">
                <a16:creationId xmlns:a16="http://schemas.microsoft.com/office/drawing/2014/main" id="{EEE9A79F-A0A9-4AAA-9958-F5190E64E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t="29307" r="14131" b="28027"/>
          <a:stretch/>
        </p:blipFill>
        <p:spPr bwMode="auto">
          <a:xfrm>
            <a:off x="2267341" y="5603763"/>
            <a:ext cx="864142" cy="5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Eclipseì ëí ì´ë¯¸ì§ ê²ìê²°ê³¼">
            <a:extLst>
              <a:ext uri="{FF2B5EF4-FFF2-40B4-BE49-F238E27FC236}">
                <a16:creationId xmlns:a16="http://schemas.microsoft.com/office/drawing/2014/main" id="{08182B39-77DA-4BA7-A9C0-72242C91A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08" y="4236640"/>
            <a:ext cx="1324175" cy="52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ithubì ëí ì´ë¯¸ì§ ê²ìê²°ê³¼">
            <a:extLst>
              <a:ext uri="{FF2B5EF4-FFF2-40B4-BE49-F238E27FC236}">
                <a16:creationId xmlns:a16="http://schemas.microsoft.com/office/drawing/2014/main" id="{FD43A291-49C3-4F25-9EDC-23996ACC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4" r="10108" b="18295"/>
          <a:stretch/>
        </p:blipFill>
        <p:spPr bwMode="auto">
          <a:xfrm>
            <a:off x="1605915" y="3071068"/>
            <a:ext cx="1525569" cy="3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4CDAE641-CF7D-4FBF-9BAA-B75B3C4C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6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0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122362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계획 </a:t>
            </a:r>
            <a:r>
              <a:rPr lang="en-US" altLang="ko-KR" dirty="0"/>
              <a:t>- ERP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F6EBAD-ED35-45F5-AC4D-2E33EAAB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4" y="1424917"/>
            <a:ext cx="8443912" cy="4775857"/>
          </a:xfrm>
          <a:prstGeom prst="rect">
            <a:avLst/>
          </a:prstGeom>
        </p:spPr>
      </p:pic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CD77BFA-47E3-45A1-BB0F-4DD4CC25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7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계획 </a:t>
            </a:r>
            <a:r>
              <a:rPr lang="en-US" altLang="ko-KR" dirty="0"/>
              <a:t>- ERP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A45FF6-8E40-41D1-A96A-1BF0AB02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2" y="1435381"/>
            <a:ext cx="8443912" cy="4770156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7C451D-4A39-4220-B2FF-6E4FF4FC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8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505789"/>
      </p:ext>
    </p:extLst>
  </p:cSld>
  <p:clrMapOvr>
    <a:masterClrMapping/>
  </p:clrMapOvr>
  <p:transition spd="slow"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F01-A85D-42E0-9658-59DA9E4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계획 </a:t>
            </a:r>
            <a:r>
              <a:rPr lang="en-US" altLang="ko-KR" dirty="0"/>
              <a:t>– Motion Detector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98D97A-3947-4D2B-83AC-7F7C6223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362075"/>
            <a:ext cx="7953375" cy="51054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11C0C-9E0C-460D-94F5-4945A1AF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35F0-8334-4551-BE06-663268227FA8}" type="slidenum">
              <a:rPr lang="ko-KR" altLang="en-US" smtClean="0"/>
              <a:pPr/>
              <a:t>9</a:t>
            </a:fld>
            <a:r>
              <a:rPr lang="en-US" altLang="ko-KR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75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239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나눔스퀘어라운드 ExtraBold</vt:lpstr>
      <vt:lpstr>맑은 고딕</vt:lpstr>
      <vt:lpstr>Arial</vt:lpstr>
      <vt:lpstr>Wingdings</vt:lpstr>
      <vt:lpstr>Office 테마</vt:lpstr>
      <vt:lpstr>캡스톤 디자인 프로젝트 개요</vt:lpstr>
      <vt:lpstr>  목차</vt:lpstr>
      <vt:lpstr>  프로젝트 주제</vt:lpstr>
      <vt:lpstr> 프로젝트 계획</vt:lpstr>
      <vt:lpstr> 프로젝트 계획</vt:lpstr>
      <vt:lpstr> 프로젝트 계획</vt:lpstr>
      <vt:lpstr> 프로젝트 계획 - ERP</vt:lpstr>
      <vt:lpstr> 프로젝트 계획 - ERP</vt:lpstr>
      <vt:lpstr> 프로젝트 계획 – Motion Detector</vt:lpstr>
      <vt:lpstr> 프로젝트 계획 – Motion Detector</vt:lpstr>
      <vt:lpstr> 기대효과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준식 문</dc:creator>
  <cp:lastModifiedBy>준식 문</cp:lastModifiedBy>
  <cp:revision>58</cp:revision>
  <dcterms:created xsi:type="dcterms:W3CDTF">2019-09-20T10:13:33Z</dcterms:created>
  <dcterms:modified xsi:type="dcterms:W3CDTF">2019-09-20T12:33:43Z</dcterms:modified>
</cp:coreProperties>
</file>