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2"/>
  </p:notesMasterIdLst>
  <p:handoutMasterIdLst>
    <p:handoutMasterId r:id="rId43"/>
  </p:handoutMasterIdLst>
  <p:sldIdLst>
    <p:sldId id="256" r:id="rId2"/>
    <p:sldId id="339" r:id="rId3"/>
    <p:sldId id="337" r:id="rId4"/>
    <p:sldId id="338" r:id="rId5"/>
    <p:sldId id="353" r:id="rId6"/>
    <p:sldId id="341" r:id="rId7"/>
    <p:sldId id="358" r:id="rId8"/>
    <p:sldId id="360" r:id="rId9"/>
    <p:sldId id="361" r:id="rId10"/>
    <p:sldId id="368" r:id="rId11"/>
    <p:sldId id="369" r:id="rId12"/>
    <p:sldId id="370" r:id="rId13"/>
    <p:sldId id="371" r:id="rId14"/>
    <p:sldId id="355" r:id="rId15"/>
    <p:sldId id="362" r:id="rId16"/>
    <p:sldId id="363" r:id="rId17"/>
    <p:sldId id="366" r:id="rId18"/>
    <p:sldId id="367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57" r:id="rId33"/>
    <p:sldId id="388" r:id="rId34"/>
    <p:sldId id="389" r:id="rId35"/>
    <p:sldId id="390" r:id="rId36"/>
    <p:sldId id="391" r:id="rId37"/>
    <p:sldId id="392" r:id="rId38"/>
    <p:sldId id="393" r:id="rId39"/>
    <p:sldId id="386" r:id="rId40"/>
    <p:sldId id="387" r:id="rId4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FFFFFF"/>
    <a:srgbClr val="0081E2"/>
    <a:srgbClr val="CFBFD3"/>
    <a:srgbClr val="C0BED4"/>
    <a:srgbClr val="BFD5BD"/>
    <a:srgbClr val="333399"/>
    <a:srgbClr val="BCD6D3"/>
    <a:srgbClr val="BCCFD6"/>
    <a:srgbClr val="D6E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0370" autoAdjust="0"/>
  </p:normalViewPr>
  <p:slideViewPr>
    <p:cSldViewPr snapToGrid="0" snapToObjects="1" showGuides="1">
      <p:cViewPr>
        <p:scale>
          <a:sx n="75" d="100"/>
          <a:sy n="75" d="100"/>
        </p:scale>
        <p:origin x="1068" y="3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8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1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ERP SYSTEM</a:t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ko-KR" altLang="en-US" dirty="0" smtClean="0">
                <a:latin typeface="+mj-ea"/>
                <a:ea typeface="+mj-ea"/>
              </a:rPr>
              <a:t>화면 </a:t>
            </a:r>
            <a:r>
              <a:rPr lang="ko-KR" altLang="en-US" dirty="0">
                <a:latin typeface="+mj-ea"/>
                <a:ea typeface="+mj-ea"/>
              </a:rPr>
              <a:t>설계</a:t>
            </a:r>
            <a:r>
              <a:rPr lang="en-US" altLang="ko-KR" dirty="0">
                <a:latin typeface="+mj-ea"/>
                <a:ea typeface="+mj-ea"/>
              </a:rPr>
              <a:t>(UI </a:t>
            </a:r>
            <a:r>
              <a:rPr lang="ko-KR" altLang="en-US" dirty="0">
                <a:latin typeface="+mj-ea"/>
                <a:ea typeface="+mj-ea"/>
              </a:rPr>
              <a:t>명세서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64021" y="6110204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&lt;Semi-Colon&gt;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구매 정보를 관리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000925"/>
            <a:chOff x="4614126" y="1746882"/>
            <a:chExt cx="4183813" cy="200092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6539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 생성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체크박스를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구매코드가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자동으로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생성된다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자재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1’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자재 목록이 뜨고 원하는 자재를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/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선택할 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있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거래처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거래처 목록이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뜨고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원하는 거래처를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선택할 수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사원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사원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목록이 뜨고 원하는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사원을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구매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구매 정보가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단가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단가가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76472"/>
            <a:ext cx="4183813" cy="2486304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구매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908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Picture 4" descr="https://lh4.googleusercontent.com/xjomd2fqff68ZGF9qDVHO3ULu4bs28kJnMDjZW76wIR67jJBWME-R43vyhFm27JNXYGtmNa604rGgvKs_8pMcGFz4PA3Did72GEYut3nNiRbPwANEfr3DforSzYnaPh8y4PtqvKRvk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7" t="16184" r="58709" b="5737"/>
          <a:stretch/>
        </p:blipFill>
        <p:spPr bwMode="auto">
          <a:xfrm>
            <a:off x="850980" y="1107432"/>
            <a:ext cx="2971212" cy="520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91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4576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685905"/>
              </p:ext>
            </p:extLst>
          </p:nvPr>
        </p:nvGraphicFramePr>
        <p:xfrm>
          <a:off x="4623752" y="1222736"/>
          <a:ext cx="4050032" cy="5066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7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7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 관리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7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구매코드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구매수량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Label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구매단가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Label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구매금액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Label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거래일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Edit text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검색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검색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구매수량 입력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검색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자동 생성 체크박스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</a:t>
                      </a:r>
                      <a:r>
                        <a:rPr lang="ko-KR" altLang="en-US" sz="7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</a:t>
                      </a:r>
                      <a:r>
                        <a:rPr lang="ko-KR" altLang="en-US" sz="7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</a:t>
                      </a:r>
                      <a:r>
                        <a:rPr lang="ko-KR" altLang="en-US" sz="7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구매단가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미정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구매금액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미정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 등록 버튼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737405" y="1107432"/>
            <a:ext cx="3084787" cy="5208527"/>
            <a:chOff x="737405" y="1107432"/>
            <a:chExt cx="3084787" cy="5208527"/>
          </a:xfrm>
        </p:grpSpPr>
        <p:pic>
          <p:nvPicPr>
            <p:cNvPr id="30" name="Picture 4" descr="https://lh4.googleusercontent.com/xjomd2fqff68ZGF9qDVHO3ULu4bs28kJnMDjZW76wIR67jJBWME-R43vyhFm27JNXYGtmNa604rGgvKs_8pMcGFz4PA3Did72GEYut3nNiRbPwANEfr3DforSzYnaPh8y4PtqvKRvk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37" t="16184" r="58709" b="5737"/>
            <a:stretch/>
          </p:blipFill>
          <p:spPr bwMode="auto">
            <a:xfrm>
              <a:off x="850980" y="1107432"/>
              <a:ext cx="2971212" cy="5208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95342" y="111476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3125" y="157183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24432" y="593582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22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0980" y="297097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6788" y="242963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0903" y="511707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7405" y="4502813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59723" y="334222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5110" y="276007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82951" y="297531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64663" y="532695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689" y="1705713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3652" y="532766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8712" y="392764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2476" y="3349663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2161" y="1846288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3981" y="218297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8114" y="3557923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41797" y="355210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6787" y="4712693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3652" y="416291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21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95553" y="237729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9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등록한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구매 관리 정보를 검색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검색하고자 하는 내용을 입력하고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검색결과가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19209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Picture 2" descr="https://lh3.googleusercontent.com/BP0U424DT5ViZrJRR9zNOe7LPcs_ZV2PT97EOfmEIv96K_4cdvOZTt-UeCLtomywA968biPijREh1Hyzbb8d9qoQM2ikrRX5P4vr2C11rzL8C9iabiKVXSzNjmgvUaDnUeoMe137W2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4" t="13306" r="24065" b="48646"/>
          <a:stretch/>
        </p:blipFill>
        <p:spPr bwMode="auto">
          <a:xfrm>
            <a:off x="361790" y="2572873"/>
            <a:ext cx="4031101" cy="252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lh4.googleusercontent.com/xjomd2fqff68ZGF9qDVHO3ULu4bs28kJnMDjZW76wIR67jJBWME-R43vyhFm27JNXYGtmNa604rGgvKs_8pMcGFz4PA3Did72GEYut3nNiRbPwANEfr3DforSzYnaPh8y4PtqvKRvk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7" t="12785" r="18122" b="55151"/>
          <a:stretch/>
        </p:blipFill>
        <p:spPr bwMode="auto">
          <a:xfrm>
            <a:off x="216345" y="2572873"/>
            <a:ext cx="4200487" cy="186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5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35793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942287"/>
              </p:ext>
            </p:extLst>
          </p:nvPr>
        </p:nvGraphicFramePr>
        <p:xfrm>
          <a:off x="4623752" y="1222736"/>
          <a:ext cx="4050032" cy="3342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95582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97596" y="2534977"/>
            <a:ext cx="4319236" cy="1902016"/>
            <a:chOff x="97596" y="2534977"/>
            <a:chExt cx="4319236" cy="1902016"/>
          </a:xfrm>
        </p:grpSpPr>
        <p:pic>
          <p:nvPicPr>
            <p:cNvPr id="12" name="Picture 4" descr="https://lh4.googleusercontent.com/xjomd2fqff68ZGF9qDVHO3ULu4bs28kJnMDjZW76wIR67jJBWME-R43vyhFm27JNXYGtmNa604rGgvKs_8pMcGFz4PA3Did72GEYut3nNiRbPwANEfr3DforSzYnaPh8y4PtqvKRvk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37" t="12785" r="18122" b="55151"/>
            <a:stretch/>
          </p:blipFill>
          <p:spPr bwMode="auto">
            <a:xfrm>
              <a:off x="216345" y="2572873"/>
              <a:ext cx="4200487" cy="186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3998" y="287730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4931" y="253497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7596" y="287743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48540" y="357086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1405" y="338273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43317" y="288772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8662" y="309760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434" y="387295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10851" y="309929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3896" y="309455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739" y="358227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1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1377" y="2588506"/>
            <a:ext cx="6900863" cy="1306837"/>
          </a:xfrm>
        </p:spPr>
        <p:txBody>
          <a:bodyPr/>
          <a:lstStyle/>
          <a:p>
            <a:pPr algn="ctr"/>
            <a:r>
              <a:rPr lang="ko-KR" altLang="en-US" sz="6000" dirty="0" smtClean="0">
                <a:effectLst/>
              </a:rPr>
              <a:t>제품생산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65636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제품을 등록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자동 생성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체크박스를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제품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코드가 자동으로 생성된다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제품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제품이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제품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6835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Picture 2" descr="https://lh4.googleusercontent.com/GF8Vyf_Deg435r1ZBRsZPj9qVlpes7pUAkTFyeWrYzO0OlB4_XHjW_WAhukAxaz7Gd5CEj9kFcXXsz77xSrthtTkX8k7awbS0iN444hIehGaNiAJMkm2tI0-kGA1bFhNMP6M2Jfvx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7" t="13003" r="57658" b="49828"/>
          <a:stretch/>
        </p:blipFill>
        <p:spPr bwMode="auto">
          <a:xfrm>
            <a:off x="350254" y="2077507"/>
            <a:ext cx="4025621" cy="318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26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18815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473504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제품코드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자동 생성 체크박스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등록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955829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50254" y="2077507"/>
            <a:ext cx="4025621" cy="3186260"/>
            <a:chOff x="350254" y="2077507"/>
            <a:chExt cx="4025621" cy="3186260"/>
          </a:xfrm>
        </p:grpSpPr>
        <p:pic>
          <p:nvPicPr>
            <p:cNvPr id="19" name="Picture 2" descr="https://lh4.googleusercontent.com/GF8Vyf_Deg435r1ZBRsZPj9qVlpes7pUAkTFyeWrYzO0OlB4_XHjW_WAhukAxaz7Gd5CEj9kFcXXsz77xSrthtTkX8k7awbS0iN444hIehGaNiAJMkm2tI0-kGA1bFhNMP6M2JfvxRY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27" t="13003" r="57658" b="49828"/>
            <a:stretch/>
          </p:blipFill>
          <p:spPr bwMode="auto">
            <a:xfrm>
              <a:off x="350254" y="2077507"/>
              <a:ext cx="4025621" cy="318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7215" y="2320253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801" y="407522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6175" y="297633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58756" y="314753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00260" y="468486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2876" y="373018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7816" y="332401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0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등록한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자재를 검색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자동 생성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체크박스를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자재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코드가 자동으로 생성된다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자재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자재가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자재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73605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2" descr="https://lh4.googleusercontent.com/GF8Vyf_Deg435r1ZBRsZPj9qVlpes7pUAkTFyeWrYzO0OlB4_XHjW_WAhukAxaz7Gd5CEj9kFcXXsz77xSrthtTkX8k7awbS0iN444hIehGaNiAJMkm2tI0-kGA1bFhNMP6M2Jfvx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1" t="13003" r="21599" b="61594"/>
          <a:stretch/>
        </p:blipFill>
        <p:spPr bwMode="auto">
          <a:xfrm>
            <a:off x="223063" y="2690406"/>
            <a:ext cx="4230445" cy="164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7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2446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662464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제품코드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955829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27267" y="2659804"/>
            <a:ext cx="4326241" cy="1678550"/>
            <a:chOff x="127267" y="2659804"/>
            <a:chExt cx="4326241" cy="1678550"/>
          </a:xfrm>
        </p:grpSpPr>
        <p:pic>
          <p:nvPicPr>
            <p:cNvPr id="12" name="Picture 2" descr="https://lh4.googleusercontent.com/GF8Vyf_Deg435r1ZBRsZPj9qVlpes7pUAkTFyeWrYzO0OlB4_XHjW_WAhukAxaz7Gd5CEj9kFcXXsz77xSrthtTkX8k7awbS0iN444hIehGaNiAJMkm2tI0-kGA1bFhNMP6M2JfvxRY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21" t="13003" r="21599" b="61594"/>
            <a:stretch/>
          </p:blipFill>
          <p:spPr bwMode="auto">
            <a:xfrm>
              <a:off x="223063" y="2690406"/>
              <a:ext cx="4230445" cy="1647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3558" y="324413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3558" y="265980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7267" y="295197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7151" y="355781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75187" y="323597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75187" y="293466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1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생산 목록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관리하는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제품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1’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제품들 목록이 뜨고 원하는 제품을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선택할 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있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자재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자재들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목록이 뜨고 원하는 제품을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선택할 수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생산목록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선택한 제품에 자재가 추가된다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 생성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체크박스를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생산코드가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자동으로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생성된다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생산목록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7093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목록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Picture 2" descr="https://lh5.googleusercontent.com/aHTt3Vnxklt9z62VYJe4wf_wwgf4QLmDwqJnBtUsnzbGN3kl7_-XeOwijYdQynHCHWQXPe-S-9kQeS_6Mq-cz3e5LaPMw8Mn7a8ZSEl2GjOFYofEQ2mnif9DXpTKvSOvRGEp97Vw7t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8" t="15667" r="57520" b="38222"/>
          <a:stretch/>
        </p:blipFill>
        <p:spPr bwMode="auto">
          <a:xfrm>
            <a:off x="436626" y="1857363"/>
            <a:ext cx="38957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04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987573"/>
              </p:ext>
            </p:extLst>
          </p:nvPr>
        </p:nvGraphicFramePr>
        <p:xfrm>
          <a:off x="280988" y="1025525"/>
          <a:ext cx="8582024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2020-03-28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설계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장연수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2020-04-13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Map,</a:t>
                      </a:r>
                    </a:p>
                    <a:p>
                      <a:pPr algn="ctr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설계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전면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장연수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3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9739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939693"/>
              </p:ext>
            </p:extLst>
          </p:nvPr>
        </p:nvGraphicFramePr>
        <p:xfrm>
          <a:off x="4623752" y="1222736"/>
          <a:ext cx="4050032" cy="3844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목록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생산코드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수량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추가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자동 생성 체크박스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327513" y="1847801"/>
            <a:ext cx="4004838" cy="3962437"/>
            <a:chOff x="327513" y="1847801"/>
            <a:chExt cx="4004838" cy="3962437"/>
          </a:xfrm>
        </p:grpSpPr>
        <p:pic>
          <p:nvPicPr>
            <p:cNvPr id="16" name="Picture 2" descr="https://lh5.googleusercontent.com/aHTt3Vnxklt9z62VYJe4wf_wwgf4QLmDwqJnBtUsnzbGN3kl7_-XeOwijYdQynHCHWQXPe-S-9kQeS_6Mq-cz3e5LaPMw8Mn7a8ZSEl2GjOFYofEQ2mnif9DXpTKvSOvRGEp97Vw7t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18" t="15667" r="57520" b="38222"/>
            <a:stretch/>
          </p:blipFill>
          <p:spPr bwMode="auto">
            <a:xfrm>
              <a:off x="436626" y="1857363"/>
              <a:ext cx="3895725" cy="395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4814" y="184780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686" y="264588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956" y="302200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25081" y="412312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9874" y="340303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956" y="372400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30021" y="446849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7513" y="412312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9874" y="446849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53581" y="446849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25081" y="271261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05390" y="531872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28213" y="361906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1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s://lh5.googleusercontent.com/aHTt3Vnxklt9z62VYJe4wf_wwgf4QLmDwqJnBtUsnzbGN3kl7_-XeOwijYdQynHCHWQXPe-S-9kQeS_6Mq-cz3e5LaPMw8Mn7a8ZSEl2GjOFYofEQ2mnif9DXpTKvSOvRGEp97Vw7t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9" t="13444" r="23648" b="64667"/>
          <a:stretch/>
        </p:blipFill>
        <p:spPr bwMode="auto">
          <a:xfrm>
            <a:off x="244221" y="2705625"/>
            <a:ext cx="4245483" cy="150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등록한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생산 정보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검색하고자 하는 내용을 입력하고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검색결과가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63025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UC004-1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36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69187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UC004-1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61854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생산코드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검색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955829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92363" y="2627196"/>
            <a:ext cx="4370494" cy="1588188"/>
            <a:chOff x="192363" y="2627196"/>
            <a:chExt cx="4370494" cy="1588188"/>
          </a:xfrm>
        </p:grpSpPr>
        <p:pic>
          <p:nvPicPr>
            <p:cNvPr id="12" name="Picture 2" descr="https://lh5.googleusercontent.com/aHTt3Vnxklt9z62VYJe4wf_wwgf4QLmDwqJnBtUsnzbGN3kl7_-XeOwijYdQynHCHWQXPe-S-9kQeS_6Mq-cz3e5LaPMw8Mn7a8ZSEl2GjOFYofEQ2mnif9DXpTKvSOvRGEp97Vw7t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30" t="13444" r="23051" b="64667"/>
            <a:stretch/>
          </p:blipFill>
          <p:spPr bwMode="auto">
            <a:xfrm>
              <a:off x="244221" y="2705625"/>
              <a:ext cx="4318636" cy="1509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7058" y="336481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1614" y="262719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2363" y="296852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2363" y="373762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66779" y="335556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66779" y="2976163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01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생산을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관리하는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생산 제품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목록이 뜨고 원하는 제품을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선택할 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있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사원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사원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들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목록이 뜨고 원하는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사원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선택할 수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생산관리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선택한 제품에 자재가 추가된다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생산관리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4236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4" descr="https://lh5.googleusercontent.com/jw8lz-9zOkvVv81Iz5zLfRcNEuqBBLfStGj6aBb_kjgXS1HXbXo9GkoesZ_KZPu_xPnlZdPa2EhugpW5dkgZ1p5nPi3kTcVm-O-Lu5CJIZgcxrsemf1OSZ8gMfpKadSnqGc4jz5WFF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2" t="16112" r="57593" b="39888"/>
          <a:stretch/>
        </p:blipFill>
        <p:spPr bwMode="auto">
          <a:xfrm>
            <a:off x="440435" y="1947851"/>
            <a:ext cx="3905251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9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97106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0225931"/>
              </p:ext>
            </p:extLst>
          </p:nvPr>
        </p:nvGraphicFramePr>
        <p:xfrm>
          <a:off x="4623752" y="1222736"/>
          <a:ext cx="4050032" cy="3593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제품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생산수량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생산목록 검색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생산수량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검색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생산관리 등록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33956" y="1847801"/>
            <a:ext cx="4011730" cy="3871950"/>
            <a:chOff x="333956" y="1847801"/>
            <a:chExt cx="4011730" cy="3871950"/>
          </a:xfrm>
        </p:grpSpPr>
        <p:pic>
          <p:nvPicPr>
            <p:cNvPr id="19" name="Picture 4" descr="https://lh5.googleusercontent.com/jw8lz-9zOkvVv81Iz5zLfRcNEuqBBLfStGj6aBb_kjgXS1HXbXo9GkoesZ_KZPu_xPnlZdPa2EhugpW5dkgZ1p5nPi3kTcVm-O-Lu5CJIZgcxrsemf1OSZ8gMfpKadSnqGc4jz5WFF8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82" t="16112" r="57593" b="39888"/>
            <a:stretch/>
          </p:blipFill>
          <p:spPr bwMode="auto">
            <a:xfrm>
              <a:off x="440435" y="1947851"/>
              <a:ext cx="3905251" cy="3771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4814" y="184780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830" y="270989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956" y="3058583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8497" y="421456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9018" y="345789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956" y="379715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08229" y="380098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56313" y="346475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9018" y="454164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37357" y="454690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32822" y="525471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37357" y="307042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36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등록한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생산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관리 정보를 검색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검색하고자 하는 내용을 입력하고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검색결과가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41345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UC005-1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Picture 4" descr="https://lh5.googleusercontent.com/jw8lz-9zOkvVv81Iz5zLfRcNEuqBBLfStGj6aBb_kjgXS1HXbXo9GkoesZ_KZPu_xPnlZdPa2EhugpW5dkgZ1p5nPi3kTcVm-O-Lu5CJIZgcxrsemf1OSZ8gMfpKadSnqGc4jz5WFF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34" t="14002" r="18533" b="54606"/>
          <a:stretch/>
        </p:blipFill>
        <p:spPr bwMode="auto">
          <a:xfrm>
            <a:off x="220474" y="2728806"/>
            <a:ext cx="4287518" cy="191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80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21342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068593"/>
              </p:ext>
            </p:extLst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생산목록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95582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88051" y="2646457"/>
            <a:ext cx="4601129" cy="2002320"/>
            <a:chOff x="88051" y="2646457"/>
            <a:chExt cx="4601129" cy="2002320"/>
          </a:xfrm>
        </p:grpSpPr>
        <p:pic>
          <p:nvPicPr>
            <p:cNvPr id="18" name="Picture 4" descr="https://lh5.googleusercontent.com/jw8lz-9zOkvVv81Iz5zLfRcNEuqBBLfStGj6aBb_kjgXS1HXbXo9GkoesZ_KZPu_xPnlZdPa2EhugpW5dkgZ1p5nPi3kTcVm-O-Lu5CJIZgcxrsemf1OSZ8gMfpKadSnqGc4jz5WFF8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34" t="14002" r="18533" b="54606"/>
            <a:stretch/>
          </p:blipFill>
          <p:spPr bwMode="auto">
            <a:xfrm>
              <a:off x="220474" y="2728806"/>
              <a:ext cx="4287518" cy="191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051" y="348888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4935" y="264645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7596" y="291401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1405" y="327300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49157" y="291515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63846" y="327207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211" y="379423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98720" y="380778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6163" y="405776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454820" y="3275112"/>
              <a:ext cx="2343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 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454820" y="3275112"/>
              <a:ext cx="2343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1377" y="2588506"/>
            <a:ext cx="6900863" cy="1306837"/>
          </a:xfrm>
        </p:spPr>
        <p:txBody>
          <a:bodyPr/>
          <a:lstStyle/>
          <a:p>
            <a:pPr algn="ctr"/>
            <a:r>
              <a:rPr lang="ko-KR" altLang="en-US" sz="6000" dirty="0" smtClean="0">
                <a:effectLst/>
              </a:rPr>
              <a:t>판매관리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81951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https://lh3.googleusercontent.com/MGqlmOonAiaNCpxSgkRlcZeO8vQsFno6JofDTJlrV1D3GPhQzCwyDvRp1uov9iWkumCv8g5OavFiLRw0ilOR_ol5RKvdieOIAyZyt7i3e91dKJAqSH-dz1Z5DkuCk_3S0q_9bL-Hp4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14702" r="58843" b="9139"/>
          <a:stretch/>
        </p:blipFill>
        <p:spPr bwMode="auto">
          <a:xfrm>
            <a:off x="855980" y="1108311"/>
            <a:ext cx="2996543" cy="524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판매 정보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관리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000925"/>
            <a:chOff x="4614126" y="1746882"/>
            <a:chExt cx="4183813" cy="200092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6539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 생성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체크박스를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판매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코드가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자동으로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생성된다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제품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제품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목록이 뜨고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원하는 제품을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거래처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거래처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목록이 뜨고 해당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거래처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선택할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있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사원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사원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목록이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뜨고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사원을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선택할 수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판매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판매 정보가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단가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단가가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76472"/>
            <a:ext cx="4183813" cy="2486304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판매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0540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4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8824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650773"/>
              </p:ext>
            </p:extLst>
          </p:nvPr>
        </p:nvGraphicFramePr>
        <p:xfrm>
          <a:off x="4623752" y="1123763"/>
          <a:ext cx="4050032" cy="5194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546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4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6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6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 관리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6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판매코드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생산단가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Label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판매수량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Label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판매단가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Label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판매금액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판매수량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판매단가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순수익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거래일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검색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검색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구매수량 입력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구매단가 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검색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생산단가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미정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판매금액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미정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순수익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미정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자동 생성 체크박스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</a:t>
                      </a:r>
                      <a:r>
                        <a:rPr lang="ko-KR" altLang="en-US" sz="6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</a:t>
                      </a:r>
                      <a:r>
                        <a:rPr lang="ko-KR" altLang="en-US" sz="6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</a:t>
                      </a:r>
                      <a:r>
                        <a:rPr lang="ko-KR" altLang="en-US" sz="6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Dropdown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6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 등록 버튼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720005" y="1108311"/>
            <a:ext cx="3132518" cy="5241689"/>
            <a:chOff x="720005" y="1108311"/>
            <a:chExt cx="3132518" cy="5241689"/>
          </a:xfrm>
        </p:grpSpPr>
        <p:pic>
          <p:nvPicPr>
            <p:cNvPr id="31" name="Picture 6" descr="https://lh3.googleusercontent.com/MGqlmOonAiaNCpxSgkRlcZeO8vQsFno6JofDTJlrV1D3GPhQzCwyDvRp1uov9iWkumCv8g5OavFiLRw0ilOR_ol5RKvdieOIAyZyt7i3e91dKJAqSH-dz1Z5DkuCk_3S0q_9bL-Hp4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67" t="14702" r="58843" b="9139"/>
            <a:stretch/>
          </p:blipFill>
          <p:spPr bwMode="auto">
            <a:xfrm>
              <a:off x="855980" y="1108311"/>
              <a:ext cx="2996543" cy="5241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0965" y="1134394"/>
              <a:ext cx="144000" cy="144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0485" y="1591594"/>
              <a:ext cx="144000" cy="144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0325" y="2058954"/>
              <a:ext cx="144000" cy="144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0165" y="2536474"/>
              <a:ext cx="144000" cy="144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0485" y="3024154"/>
              <a:ext cx="144000" cy="144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0485" y="3481354"/>
              <a:ext cx="144000" cy="144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33845" y="3501674"/>
              <a:ext cx="144000" cy="144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20005" y="3958874"/>
              <a:ext cx="144000" cy="144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20005" y="4456714"/>
              <a:ext cx="144000" cy="144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20005" y="4944394"/>
              <a:ext cx="144000" cy="144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0485" y="5442234"/>
              <a:ext cx="144000" cy="144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1445" y="1784634"/>
              <a:ext cx="144000" cy="144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01285" y="2262154"/>
              <a:ext cx="144000" cy="144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91125" y="3227354"/>
              <a:ext cx="144000" cy="144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14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0965" y="3694714"/>
              <a:ext cx="144000" cy="144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15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44005" y="3694714"/>
              <a:ext cx="144000" cy="144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16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1445" y="5665754"/>
              <a:ext cx="144000" cy="144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17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0805" y="5147594"/>
              <a:ext cx="144000" cy="144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18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0805" y="2729514"/>
              <a:ext cx="144000" cy="144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19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0805" y="4192554"/>
              <a:ext cx="144000" cy="144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0645" y="4659914"/>
              <a:ext cx="144000" cy="144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01205" y="1611914"/>
              <a:ext cx="144000" cy="144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74485" y="2262154"/>
              <a:ext cx="144000" cy="144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74485" y="3227354"/>
              <a:ext cx="144000" cy="144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74485" y="5655594"/>
              <a:ext cx="144000" cy="144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65365" y="6153434"/>
              <a:ext cx="144000" cy="144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76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6025" y="2045036"/>
            <a:ext cx="896814" cy="21544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63769" y="1345222"/>
            <a:ext cx="8832681" cy="2876176"/>
            <a:chOff x="263769" y="1345222"/>
            <a:chExt cx="8832681" cy="2876176"/>
          </a:xfrm>
        </p:grpSpPr>
        <p:sp>
          <p:nvSpPr>
            <p:cNvPr id="7" name="TextBox 6"/>
            <p:cNvSpPr txBox="1"/>
            <p:nvPr/>
          </p:nvSpPr>
          <p:spPr>
            <a:xfrm>
              <a:off x="3508131" y="1345222"/>
              <a:ext cx="1266092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Semi-ERP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1004" y="2691721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65374" y="204503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메인화면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12719" y="266257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회사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73397" y="2654560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61079" y="2645980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 생산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99636" y="264669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10683" y="2631228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7" name="꺾인 연결선 46"/>
            <p:cNvCxnSpPr>
              <a:stCxn id="7" idx="2"/>
              <a:endCxn id="23" idx="0"/>
            </p:cNvCxnSpPr>
            <p:nvPr/>
          </p:nvCxnSpPr>
          <p:spPr bwMode="auto">
            <a:xfrm rot="16200000" flipH="1">
              <a:off x="5185294" y="516549"/>
              <a:ext cx="484370" cy="2572604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꺾인 연결선 50"/>
            <p:cNvCxnSpPr>
              <a:stCxn id="7" idx="2"/>
              <a:endCxn id="20" idx="0"/>
            </p:cNvCxnSpPr>
            <p:nvPr/>
          </p:nvCxnSpPr>
          <p:spPr bwMode="auto">
            <a:xfrm rot="5400000">
              <a:off x="2115620" y="19479"/>
              <a:ext cx="484370" cy="3566745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꺾인 연결선 53"/>
            <p:cNvCxnSpPr>
              <a:endCxn id="19" idx="1"/>
            </p:cNvCxnSpPr>
            <p:nvPr/>
          </p:nvCxnSpPr>
          <p:spPr bwMode="auto">
            <a:xfrm rot="16200000" flipH="1">
              <a:off x="82916" y="2431354"/>
              <a:ext cx="548941" cy="18723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7" name="꺾인 연결선 1076"/>
            <p:cNvCxnSpPr/>
            <p:nvPr/>
          </p:nvCxnSpPr>
          <p:spPr bwMode="auto">
            <a:xfrm rot="16200000" flipH="1">
              <a:off x="5790405" y="3010420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2" name="꺾인 연결선 1091"/>
            <p:cNvCxnSpPr>
              <a:stCxn id="23" idx="2"/>
              <a:endCxn id="27" idx="0"/>
            </p:cNvCxnSpPr>
            <p:nvPr/>
          </p:nvCxnSpPr>
          <p:spPr bwMode="auto">
            <a:xfrm rot="16200000" flipH="1">
              <a:off x="7487804" y="1486457"/>
              <a:ext cx="386216" cy="1934262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4" name="꺾인 연결선 1093"/>
            <p:cNvCxnSpPr>
              <a:stCxn id="23" idx="2"/>
              <a:endCxn id="24" idx="0"/>
            </p:cNvCxnSpPr>
            <p:nvPr/>
          </p:nvCxnSpPr>
          <p:spPr bwMode="auto">
            <a:xfrm rot="16200000" flipH="1">
              <a:off x="6886405" y="2087855"/>
              <a:ext cx="402096" cy="747345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8" name="꺾인 연결선 1097"/>
            <p:cNvCxnSpPr>
              <a:stCxn id="23" idx="2"/>
              <a:endCxn id="25" idx="0"/>
            </p:cNvCxnSpPr>
            <p:nvPr/>
          </p:nvCxnSpPr>
          <p:spPr bwMode="auto">
            <a:xfrm rot="5400000">
              <a:off x="6270753" y="2211532"/>
              <a:ext cx="394080" cy="491977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0" name="꺾인 연결선 1099"/>
            <p:cNvCxnSpPr>
              <a:stCxn id="23" idx="2"/>
              <a:endCxn id="26" idx="0"/>
            </p:cNvCxnSpPr>
            <p:nvPr/>
          </p:nvCxnSpPr>
          <p:spPr bwMode="auto">
            <a:xfrm rot="5400000">
              <a:off x="5668884" y="1601083"/>
              <a:ext cx="385500" cy="1704295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2" name="꺾인 연결선 1101"/>
            <p:cNvCxnSpPr>
              <a:stCxn id="23" idx="2"/>
              <a:endCxn id="29" idx="0"/>
            </p:cNvCxnSpPr>
            <p:nvPr/>
          </p:nvCxnSpPr>
          <p:spPr bwMode="auto">
            <a:xfrm rot="5400000">
              <a:off x="5051062" y="968509"/>
              <a:ext cx="370748" cy="2954691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직선 화살표 연결선 145"/>
            <p:cNvCxnSpPr/>
            <p:nvPr/>
          </p:nvCxnSpPr>
          <p:spPr bwMode="auto">
            <a:xfrm>
              <a:off x="7461126" y="2456517"/>
              <a:ext cx="0" cy="2060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6061745" y="3181222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1" name="꺾인 연결선 60"/>
            <p:cNvCxnSpPr/>
            <p:nvPr/>
          </p:nvCxnSpPr>
          <p:spPr bwMode="auto">
            <a:xfrm rot="16200000" flipH="1">
              <a:off x="3081650" y="3198583"/>
              <a:ext cx="786802" cy="12482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꺾인 연결선 61"/>
            <p:cNvCxnSpPr/>
            <p:nvPr/>
          </p:nvCxnSpPr>
          <p:spPr bwMode="auto">
            <a:xfrm rot="16200000" flipH="1">
              <a:off x="3269663" y="2988148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3541003" y="3158950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33812" y="3570705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9" name="꺾인 연결선 68"/>
            <p:cNvCxnSpPr/>
            <p:nvPr/>
          </p:nvCxnSpPr>
          <p:spPr bwMode="auto">
            <a:xfrm rot="16200000" flipH="1">
              <a:off x="4357446" y="3220854"/>
              <a:ext cx="786802" cy="12482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꺾인 연결선 69"/>
            <p:cNvCxnSpPr/>
            <p:nvPr/>
          </p:nvCxnSpPr>
          <p:spPr bwMode="auto">
            <a:xfrm rot="16200000" flipH="1">
              <a:off x="4545460" y="3010420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4816800" y="3181222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09609" y="3592977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 목록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꺾인 연결선 72"/>
            <p:cNvCxnSpPr/>
            <p:nvPr/>
          </p:nvCxnSpPr>
          <p:spPr bwMode="auto">
            <a:xfrm rot="16200000" flipH="1">
              <a:off x="6803749" y="3222543"/>
              <a:ext cx="786802" cy="12482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꺾인 연결선 73"/>
            <p:cNvCxnSpPr/>
            <p:nvPr/>
          </p:nvCxnSpPr>
          <p:spPr bwMode="auto">
            <a:xfrm rot="16200000" flipH="1">
              <a:off x="6991763" y="3012109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7263103" y="3182911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거래처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255912" y="3594666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사원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07437" y="4005954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0" name="꺾인 연결선 79"/>
            <p:cNvCxnSpPr/>
            <p:nvPr/>
          </p:nvCxnSpPr>
          <p:spPr bwMode="auto">
            <a:xfrm rot="16200000" flipH="1">
              <a:off x="4362781" y="3667421"/>
              <a:ext cx="786802" cy="12482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207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등록한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판매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관리 정보를 검색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검색하고자 하는 내용을 입력하고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검색결과가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6867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UC006-1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Picture 6" descr="https://lh3.googleusercontent.com/MGqlmOonAiaNCpxSgkRlcZeO8vQsFno6JofDTJlrV1D3GPhQzCwyDvRp1uov9iWkumCv8g5OavFiLRw0ilOR_ol5RKvdieOIAyZyt7i3e91dKJAqSH-dz1Z5DkuCk_3S0q_9bL-Hp4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4" t="12333" r="20158" b="54595"/>
          <a:stretch/>
        </p:blipFill>
        <p:spPr bwMode="auto">
          <a:xfrm>
            <a:off x="173737" y="2733382"/>
            <a:ext cx="4370831" cy="21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19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17895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351559"/>
              </p:ext>
            </p:extLst>
          </p:nvPr>
        </p:nvGraphicFramePr>
        <p:xfrm>
          <a:off x="4623752" y="1222736"/>
          <a:ext cx="4050032" cy="3342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95582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15884" y="2681281"/>
            <a:ext cx="4428685" cy="2167261"/>
            <a:chOff x="115884" y="2681281"/>
            <a:chExt cx="4428685" cy="2167261"/>
          </a:xfrm>
        </p:grpSpPr>
        <p:pic>
          <p:nvPicPr>
            <p:cNvPr id="18" name="Picture 6" descr="https://lh3.googleusercontent.com/MGqlmOonAiaNCpxSgkRlcZeO8vQsFno6JofDTJlrV1D3GPhQzCwyDvRp1uov9iWkumCv8g5OavFiLRw0ilOR_ol5RKvdieOIAyZyt7i3e91dKJAqSH-dz1Z5DkuCk_3S0q_9bL-Hp4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55" t="12333" r="21055" b="54595"/>
            <a:stretch/>
          </p:blipFill>
          <p:spPr bwMode="auto">
            <a:xfrm>
              <a:off x="275689" y="2735967"/>
              <a:ext cx="4268880" cy="211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78902" y="298703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6643" y="268128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5884" y="295973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7724" y="362572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9693" y="341931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4485" y="297916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8662" y="318904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722" y="3882098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02875" y="319073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20512" y="319513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1883" y="362799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3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1377" y="2588506"/>
            <a:ext cx="6900863" cy="1306837"/>
          </a:xfrm>
        </p:spPr>
        <p:txBody>
          <a:bodyPr/>
          <a:lstStyle/>
          <a:p>
            <a:pPr algn="ctr"/>
            <a:r>
              <a:rPr lang="ko-KR" altLang="en-US" sz="6000" dirty="0" smtClean="0">
                <a:effectLst/>
              </a:rPr>
              <a:t>회사관리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13999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거래처를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관리하는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 생성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체크박스를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거래처 코드가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생성된다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거래처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839891"/>
              </p:ext>
            </p:extLst>
          </p:nvPr>
        </p:nvGraphicFramePr>
        <p:xfrm>
          <a:off x="11176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거래처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8" descr="https://lh6.googleusercontent.com/ZcLQsl6WksTkBJi6sjTbJZaj84sf2MNor8W1N6bXVbv7jAmq--P8CyAQ06PAmPDK3iW4UYAA99_ebCoi6xOpsspr8nuEVzk3EwChvls9srENNLgjbLNiq0lgWnmkHAZdc3xSLnHw3t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1" t="16180" r="58729" b="21807"/>
          <a:stretch/>
        </p:blipFill>
        <p:spPr bwMode="auto">
          <a:xfrm>
            <a:off x="677566" y="1409442"/>
            <a:ext cx="3329380" cy="471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8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1570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거래처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380489"/>
              </p:ext>
            </p:extLst>
          </p:nvPr>
        </p:nvGraphicFramePr>
        <p:xfrm>
          <a:off x="4623752" y="1222736"/>
          <a:ext cx="4050032" cy="3844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코드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전화번호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거래처등록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자동 생성 체크박스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90073" y="1409442"/>
            <a:ext cx="3516873" cy="4717038"/>
            <a:chOff x="490073" y="1409442"/>
            <a:chExt cx="3516873" cy="4717038"/>
          </a:xfrm>
        </p:grpSpPr>
        <p:pic>
          <p:nvPicPr>
            <p:cNvPr id="19" name="Picture 8" descr="https://lh6.googleusercontent.com/ZcLQsl6WksTkBJi6sjTbJZaj84sf2MNor8W1N6bXVbv7jAmq--P8CyAQ06PAmPDK3iW4UYAA99_ebCoi6xOpsspr8nuEVzk3EwChvls9srENNLgjbLNiq0lgWnmkHAZdc3xSLnHw3t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51" t="16180" r="58729" b="21807"/>
            <a:stretch/>
          </p:blipFill>
          <p:spPr bwMode="auto">
            <a:xfrm>
              <a:off x="677566" y="1409442"/>
              <a:ext cx="3329380" cy="4717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7214" y="148204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5206" y="208708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6516" y="477968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0041" y="409264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2594" y="273247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8116" y="238288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4021" y="370649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0073" y="341192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3394" y="302577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6621" y="506793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94601" y="212333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83470" y="577592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1813" y="439122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5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등록한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거래처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검색하고자 하는 내용을 입력하고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검색결과가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3931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거래처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UC007-1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8" descr="https://lh6.googleusercontent.com/ZcLQsl6WksTkBJi6sjTbJZaj84sf2MNor8W1N6bXVbv7jAmq--P8CyAQ06PAmPDK3iW4UYAA99_ebCoi6xOpsspr8nuEVzk3EwChvls9srENNLgjbLNiq0lgWnmkHAZdc3xSLnHw3t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58" t="14069" r="30530" b="52034"/>
          <a:stretch/>
        </p:blipFill>
        <p:spPr bwMode="auto">
          <a:xfrm>
            <a:off x="304692" y="2428382"/>
            <a:ext cx="4114908" cy="281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61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5760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거래처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006761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회사명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955829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58835" y="2428382"/>
            <a:ext cx="4260765" cy="2810839"/>
            <a:chOff x="158835" y="2428382"/>
            <a:chExt cx="4260765" cy="2810839"/>
          </a:xfrm>
        </p:grpSpPr>
        <p:pic>
          <p:nvPicPr>
            <p:cNvPr id="12" name="Picture 8" descr="https://lh6.googleusercontent.com/ZcLQsl6WksTkBJi6sjTbJZaj84sf2MNor8W1N6bXVbv7jAmq--P8CyAQ06PAmPDK3iW4UYAA99_ebCoi6xOpsspr8nuEVzk3EwChvls9srENNLgjbLNiq0lgWnmkHAZdc3xSLnHw3t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58" t="14069" r="30530" b="52034"/>
            <a:stretch/>
          </p:blipFill>
          <p:spPr bwMode="auto">
            <a:xfrm>
              <a:off x="304692" y="2428382"/>
              <a:ext cx="4114908" cy="2810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954" y="3641443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2668" y="249738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835" y="288346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6687" y="319238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5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인사정보를 등록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000925"/>
            <a:chOff x="4614126" y="1746882"/>
            <a:chExt cx="4183813" cy="200092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6539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 생성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체크박스를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사원코드가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자동으로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생성된다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랜덤 암호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생성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체크박스를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랜덤 패스워드가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생성된다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인사관리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부서 목록이 뜨고 해당 사원의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부서를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선택할 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있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사원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직급 목록이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뜨고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사원의 직급을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선택할 수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사원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사원이 인사정보에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단가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단가가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76472"/>
            <a:ext cx="4183813" cy="2486304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사원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0191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Picture 10" descr="https://lh4.googleusercontent.com/lyVQWF9z5yT0fxi1bsI8yI8zrJ5yAEKw7EJkaX5foNMYy1AQnEQfBnvgmswiGOh_VEiZM_UTyD4-nlJnnxuDZmr8pBoi38gPb8YkWs7zGoCZanpkfM8rqQMktddhITV2Cc_cYzAtm3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4" t="16178" r="58666" b="23022"/>
          <a:stretch/>
        </p:blipFill>
        <p:spPr bwMode="auto">
          <a:xfrm>
            <a:off x="521028" y="1126947"/>
            <a:ext cx="3718560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43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574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5959570"/>
              </p:ext>
            </p:extLst>
          </p:nvPr>
        </p:nvGraphicFramePr>
        <p:xfrm>
          <a:off x="4623752" y="1222736"/>
          <a:ext cx="4050032" cy="4655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7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7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관리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7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사원코드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패스워드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Label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부서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Label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직급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Label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입사일자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호봉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</a:t>
                      </a: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패스워드 입력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전화번호 입력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호봉 입력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입사 연도</a:t>
                      </a: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자동 생성 체크박스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랜덤 암호 생성 체크박스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Checkbox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인사관리 </a:t>
                      </a:r>
                      <a:r>
                        <a:rPr lang="ko-KR" altLang="en-US" sz="7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</a:t>
                      </a:r>
                      <a:r>
                        <a:rPr lang="ko-KR" altLang="en-US" sz="7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Dropdown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등록 버튼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76017" y="1126947"/>
            <a:ext cx="3863571" cy="5212080"/>
            <a:chOff x="376017" y="1126947"/>
            <a:chExt cx="3863571" cy="5212080"/>
          </a:xfrm>
        </p:grpSpPr>
        <p:pic>
          <p:nvPicPr>
            <p:cNvPr id="30" name="Picture 10" descr="https://lh4.googleusercontent.com/lyVQWF9z5yT0fxi1bsI8yI8zrJ5yAEKw7EJkaX5foNMYy1AQnEQfBnvgmswiGOh_VEiZM_UTyD4-nlJnnxuDZmr8pBoi38gPb8YkWs7zGoCZanpkfM8rqQMktddhITV2Cc_cYzAtm3c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34" t="16178" r="58666" b="23022"/>
            <a:stretch/>
          </p:blipFill>
          <p:spPr bwMode="auto">
            <a:xfrm>
              <a:off x="521028" y="1126947"/>
              <a:ext cx="3718560" cy="5212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9584" y="1235523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870" y="190933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96288" y="5900988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6863" y="369223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6293" y="294936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11789" y="483897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870" y="483274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6017" y="407895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5692" y="336811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8473" y="442324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16729" y="441399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08330" y="206168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6863" y="517703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02862" y="409744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11789" y="336225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0885" y="222062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5532" y="263937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63605" y="369153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63605" y="5179338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08330" y="280380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5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등록한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사원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관리 정보를 검색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검색하고자 하는 내용을 입력하고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검색결과가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인사관리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클릭하면 부서 목록이 뜨고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부서를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15055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UC008-1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Picture 10" descr="https://lh4.googleusercontent.com/lyVQWF9z5yT0fxi1bsI8yI8zrJ5yAEKw7EJkaX5foNMYy1AQnEQfBnvgmswiGOh_VEiZM_UTyD4-nlJnnxuDZmr8pBoi38gPb8YkWs7zGoCZanpkfM8rqQMktddhITV2Cc_cYzAtm3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3" t="13808" r="17628" b="44887"/>
          <a:stretch/>
        </p:blipFill>
        <p:spPr bwMode="auto">
          <a:xfrm>
            <a:off x="172723" y="2519446"/>
            <a:ext cx="4368798" cy="251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5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63769" y="2260480"/>
            <a:ext cx="8734484" cy="3766158"/>
            <a:chOff x="126025" y="2260480"/>
            <a:chExt cx="8734484" cy="3766158"/>
          </a:xfrm>
        </p:grpSpPr>
        <p:cxnSp>
          <p:nvCxnSpPr>
            <p:cNvPr id="8" name="직선 연결선 7"/>
            <p:cNvCxnSpPr/>
            <p:nvPr/>
          </p:nvCxnSpPr>
          <p:spPr bwMode="auto">
            <a:xfrm>
              <a:off x="8860508" y="2861424"/>
              <a:ext cx="0" cy="31525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꺾인 연결선 9"/>
            <p:cNvCxnSpPr/>
            <p:nvPr/>
          </p:nvCxnSpPr>
          <p:spPr bwMode="auto">
            <a:xfrm rot="10800000" flipV="1">
              <a:off x="126026" y="6026637"/>
              <a:ext cx="8734483" cy="1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화살표 연결선 11"/>
            <p:cNvCxnSpPr/>
            <p:nvPr/>
          </p:nvCxnSpPr>
          <p:spPr bwMode="auto">
            <a:xfrm flipV="1">
              <a:off x="126025" y="2260480"/>
              <a:ext cx="1" cy="37534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57" name="직선 화살표 연결선 56"/>
          <p:cNvCxnSpPr/>
          <p:nvPr/>
        </p:nvCxnSpPr>
        <p:spPr bwMode="auto">
          <a:xfrm>
            <a:off x="1022839" y="2152758"/>
            <a:ext cx="524253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grpSp>
        <p:nvGrpSpPr>
          <p:cNvPr id="63" name="그룹 62"/>
          <p:cNvGrpSpPr/>
          <p:nvPr/>
        </p:nvGrpSpPr>
        <p:grpSpPr>
          <a:xfrm>
            <a:off x="263769" y="1345222"/>
            <a:ext cx="8832681" cy="2876176"/>
            <a:chOff x="263769" y="1345222"/>
            <a:chExt cx="8832681" cy="2876176"/>
          </a:xfrm>
        </p:grpSpPr>
        <p:sp>
          <p:nvSpPr>
            <p:cNvPr id="64" name="TextBox 63"/>
            <p:cNvSpPr txBox="1"/>
            <p:nvPr/>
          </p:nvSpPr>
          <p:spPr>
            <a:xfrm>
              <a:off x="3508131" y="1345222"/>
              <a:ext cx="1266092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Semi-ERP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1004" y="2691721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65374" y="204503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메인화면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012719" y="266257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회사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73397" y="2654560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61079" y="2645980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 생산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199636" y="264669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10683" y="2631228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2" name="꺾인 연결선 71"/>
            <p:cNvCxnSpPr>
              <a:stCxn id="64" idx="2"/>
              <a:endCxn id="66" idx="0"/>
            </p:cNvCxnSpPr>
            <p:nvPr/>
          </p:nvCxnSpPr>
          <p:spPr bwMode="auto">
            <a:xfrm rot="16200000" flipH="1">
              <a:off x="5185294" y="516549"/>
              <a:ext cx="484370" cy="2572604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꺾인 연결선 72"/>
            <p:cNvCxnSpPr>
              <a:stCxn id="64" idx="2"/>
            </p:cNvCxnSpPr>
            <p:nvPr/>
          </p:nvCxnSpPr>
          <p:spPr bwMode="auto">
            <a:xfrm rot="5400000">
              <a:off x="2115620" y="19479"/>
              <a:ext cx="484370" cy="3566745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꺾인 연결선 73"/>
            <p:cNvCxnSpPr>
              <a:endCxn id="65" idx="1"/>
            </p:cNvCxnSpPr>
            <p:nvPr/>
          </p:nvCxnSpPr>
          <p:spPr bwMode="auto">
            <a:xfrm rot="16200000" flipH="1">
              <a:off x="82916" y="2431354"/>
              <a:ext cx="548941" cy="18723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꺾인 연결선 74"/>
            <p:cNvCxnSpPr/>
            <p:nvPr/>
          </p:nvCxnSpPr>
          <p:spPr bwMode="auto">
            <a:xfrm rot="16200000" flipH="1">
              <a:off x="5790405" y="3010420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꺾인 연결선 75"/>
            <p:cNvCxnSpPr>
              <a:stCxn id="66" idx="2"/>
              <a:endCxn id="70" idx="0"/>
            </p:cNvCxnSpPr>
            <p:nvPr/>
          </p:nvCxnSpPr>
          <p:spPr bwMode="auto">
            <a:xfrm rot="16200000" flipH="1">
              <a:off x="7487804" y="1486457"/>
              <a:ext cx="386216" cy="1934262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꺾인 연결선 76"/>
            <p:cNvCxnSpPr>
              <a:stCxn id="66" idx="2"/>
              <a:endCxn id="67" idx="0"/>
            </p:cNvCxnSpPr>
            <p:nvPr/>
          </p:nvCxnSpPr>
          <p:spPr bwMode="auto">
            <a:xfrm rot="16200000" flipH="1">
              <a:off x="6886405" y="2087855"/>
              <a:ext cx="402096" cy="747345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꺾인 연결선 77"/>
            <p:cNvCxnSpPr>
              <a:stCxn id="66" idx="2"/>
              <a:endCxn id="68" idx="0"/>
            </p:cNvCxnSpPr>
            <p:nvPr/>
          </p:nvCxnSpPr>
          <p:spPr bwMode="auto">
            <a:xfrm rot="5400000">
              <a:off x="6270753" y="2211532"/>
              <a:ext cx="394080" cy="491977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꺾인 연결선 78"/>
            <p:cNvCxnSpPr>
              <a:stCxn id="66" idx="2"/>
              <a:endCxn id="69" idx="0"/>
            </p:cNvCxnSpPr>
            <p:nvPr/>
          </p:nvCxnSpPr>
          <p:spPr bwMode="auto">
            <a:xfrm rot="5400000">
              <a:off x="5668884" y="1601083"/>
              <a:ext cx="385500" cy="1704295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꺾인 연결선 79"/>
            <p:cNvCxnSpPr>
              <a:stCxn id="66" idx="2"/>
              <a:endCxn id="71" idx="0"/>
            </p:cNvCxnSpPr>
            <p:nvPr/>
          </p:nvCxnSpPr>
          <p:spPr bwMode="auto">
            <a:xfrm rot="5400000">
              <a:off x="5051062" y="968509"/>
              <a:ext cx="370748" cy="2954691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직선 화살표 연결선 80"/>
            <p:cNvCxnSpPr/>
            <p:nvPr/>
          </p:nvCxnSpPr>
          <p:spPr bwMode="auto">
            <a:xfrm>
              <a:off x="7461126" y="2456517"/>
              <a:ext cx="0" cy="2060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6061745" y="3181222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3" name="꺾인 연결선 82"/>
            <p:cNvCxnSpPr/>
            <p:nvPr/>
          </p:nvCxnSpPr>
          <p:spPr bwMode="auto">
            <a:xfrm rot="16200000" flipH="1">
              <a:off x="3081650" y="3198583"/>
              <a:ext cx="786802" cy="12482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꺾인 연결선 83"/>
            <p:cNvCxnSpPr/>
            <p:nvPr/>
          </p:nvCxnSpPr>
          <p:spPr bwMode="auto">
            <a:xfrm rot="16200000" flipH="1">
              <a:off x="3269663" y="2988148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3541003" y="3158950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533812" y="3570705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7" name="꺾인 연결선 86"/>
            <p:cNvCxnSpPr/>
            <p:nvPr/>
          </p:nvCxnSpPr>
          <p:spPr bwMode="auto">
            <a:xfrm rot="16200000" flipH="1">
              <a:off x="4357446" y="3220854"/>
              <a:ext cx="786802" cy="12482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꺾인 연결선 87"/>
            <p:cNvCxnSpPr/>
            <p:nvPr/>
          </p:nvCxnSpPr>
          <p:spPr bwMode="auto">
            <a:xfrm rot="16200000" flipH="1">
              <a:off x="4545460" y="3010420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4816800" y="3181222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09609" y="3592977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 목록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1" name="꺾인 연결선 90"/>
            <p:cNvCxnSpPr/>
            <p:nvPr/>
          </p:nvCxnSpPr>
          <p:spPr bwMode="auto">
            <a:xfrm rot="16200000" flipH="1">
              <a:off x="6803749" y="3222543"/>
              <a:ext cx="786802" cy="12482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꺾인 연결선 91"/>
            <p:cNvCxnSpPr/>
            <p:nvPr/>
          </p:nvCxnSpPr>
          <p:spPr bwMode="auto">
            <a:xfrm rot="16200000" flipH="1">
              <a:off x="6991763" y="3012109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7263103" y="3182911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거래처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255912" y="3594666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사원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07437" y="4005954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 관리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꺾인 연결선 95"/>
            <p:cNvCxnSpPr/>
            <p:nvPr/>
          </p:nvCxnSpPr>
          <p:spPr bwMode="auto">
            <a:xfrm rot="16200000" flipH="1">
              <a:off x="4362781" y="3667421"/>
              <a:ext cx="786802" cy="12482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31" name="TextBox 130"/>
          <p:cNvSpPr txBox="1"/>
          <p:nvPr/>
        </p:nvSpPr>
        <p:spPr>
          <a:xfrm>
            <a:off x="126025" y="2045036"/>
            <a:ext cx="896814" cy="21544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11785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19885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1777887"/>
              </p:ext>
            </p:extLst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부서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입사일자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인사관리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95582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88051" y="2439548"/>
            <a:ext cx="4601129" cy="2592497"/>
            <a:chOff x="88051" y="2439548"/>
            <a:chExt cx="4601129" cy="2592497"/>
          </a:xfrm>
        </p:grpSpPr>
        <p:pic>
          <p:nvPicPr>
            <p:cNvPr id="19" name="Picture 10" descr="https://lh4.googleusercontent.com/lyVQWF9z5yT0fxi1bsI8yI8zrJ5yAEKw7EJkaX5foNMYy1AQnEQfBnvgmswiGOh_VEiZM_UTyD4-nlJnnxuDZmr8pBoi38gPb8YkWs7zGoCZanpkfM8rqQMktddhITV2Cc_cYzAtm3c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73" t="13808" r="18286" b="44887"/>
            <a:stretch/>
          </p:blipFill>
          <p:spPr bwMode="auto">
            <a:xfrm>
              <a:off x="233683" y="2519446"/>
              <a:ext cx="4297677" cy="2512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051" y="335680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6323" y="2439548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134" y="275150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3138" y="307290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49157" y="270527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74006" y="306887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9531" y="359798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98720" y="360458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6163" y="405776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454820" y="3275112"/>
              <a:ext cx="2343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 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454820" y="3275112"/>
              <a:ext cx="2343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52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1377" y="2588506"/>
            <a:ext cx="6900863" cy="1306837"/>
          </a:xfrm>
        </p:spPr>
        <p:txBody>
          <a:bodyPr/>
          <a:lstStyle/>
          <a:p>
            <a:pPr algn="ctr"/>
            <a:r>
              <a:rPr lang="ko-KR" altLang="en-US" sz="6000" dirty="0">
                <a:effectLst/>
              </a:rPr>
              <a:t>자재구매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0179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자재를 등록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자동 생성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체크박스를 클릭하면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자재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코드가 자동으로 생성된다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자재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클릭하면 자재가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자재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8811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자재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" name="Picture 2" descr="https://lh3.googleusercontent.com/BP0U424DT5ViZrJRR9zNOe7LPcs_ZV2PT97EOfmEIv96K_4cdvOZTt-UeCLtomywA968biPijREh1Hyzbb8d9qoQM2ikrRX5P4vr2C11rzL8C9iabiKVXSzNjmgvUaDnUeoMe137W2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5" t="13306" r="58775" b="48646"/>
          <a:stretch/>
        </p:blipFill>
        <p:spPr bwMode="auto">
          <a:xfrm>
            <a:off x="626055" y="2181540"/>
            <a:ext cx="3675795" cy="326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0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88977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자재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976673"/>
              </p:ext>
            </p:extLst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자재코드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입고단가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자재명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입고단가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자동 생성 체크박스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등록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955829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21115" y="2181540"/>
            <a:ext cx="3780735" cy="3261674"/>
            <a:chOff x="521115" y="2181540"/>
            <a:chExt cx="3780735" cy="3261674"/>
          </a:xfrm>
        </p:grpSpPr>
        <p:pic>
          <p:nvPicPr>
            <p:cNvPr id="24" name="Picture 2" descr="https://lh3.googleusercontent.com/BP0U424DT5ViZrJRR9zNOe7LPcs_ZV2PT97EOfmEIv96K_4cdvOZTt-UeCLtomywA968biPijREh1Hyzbb8d9qoQM2ikrRX5P4vr2C11rzL8C9iabiKVXSzNjmgvUaDnUeoMe137W20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05" t="13306" r="58775" b="48646"/>
            <a:stretch/>
          </p:blipFill>
          <p:spPr bwMode="auto">
            <a:xfrm>
              <a:off x="626055" y="2181540"/>
              <a:ext cx="3675795" cy="3261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1115" y="240260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1770" y="338249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1115" y="301384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47241" y="321080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2756" y="410879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59012" y="410879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1299" y="381237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44354" y="381237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56829" y="4863788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54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등록한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자재를 검색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검색하고자 하는 내용을 입력하고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검색결과가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메뉴 이름은 제주고딕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1555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자재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Picture 2" descr="https://lh3.googleusercontent.com/BP0U424DT5ViZrJRR9zNOe7LPcs_ZV2PT97EOfmEIv96K_4cdvOZTt-UeCLtomywA968biPijREh1Hyzbb8d9qoQM2ikrRX5P4vr2C11rzL8C9iabiKVXSzNjmgvUaDnUeoMe137W2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4" t="13306" r="24065" b="48646"/>
          <a:stretch/>
        </p:blipFill>
        <p:spPr bwMode="auto">
          <a:xfrm>
            <a:off x="361790" y="2572873"/>
            <a:ext cx="4031101" cy="252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54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8924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자재 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904638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자재코드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자재명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955829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11235" y="2507545"/>
            <a:ext cx="4081656" cy="2587184"/>
            <a:chOff x="311235" y="2507545"/>
            <a:chExt cx="4081656" cy="2587184"/>
          </a:xfrm>
        </p:grpSpPr>
        <p:pic>
          <p:nvPicPr>
            <p:cNvPr id="19" name="Picture 2" descr="https://lh3.googleusercontent.com/BP0U424DT5ViZrJRR9zNOe7LPcs_ZV2PT97EOfmEIv96K_4cdvOZTt-UeCLtomywA968biPijREh1Hyzbb8d9qoQM2ikrRX5P4vr2C11rzL8C9iabiKVXSzNjmgvUaDnUeoMe137W20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24" t="13306" r="24065" b="48646"/>
            <a:stretch/>
          </p:blipFill>
          <p:spPr bwMode="auto">
            <a:xfrm>
              <a:off x="361790" y="2572873"/>
              <a:ext cx="4031101" cy="2521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9854" y="312411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1235" y="250754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1235" y="281234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1235" y="343587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66779" y="309760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66779" y="281312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4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13354</TotalTime>
  <Words>3584</Words>
  <Application>Microsoft Office PowerPoint</Application>
  <PresentationFormat>화면 슬라이드 쇼(4:3)</PresentationFormat>
  <Paragraphs>1744</Paragraphs>
  <Slides>40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ERP SYSTEM 화면 설계(UI 명세서)</vt:lpstr>
      <vt:lpstr>변경 이력</vt:lpstr>
      <vt:lpstr>System Map</vt:lpstr>
      <vt:lpstr>System Process 정의</vt:lpstr>
      <vt:lpstr>자재구매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제품생산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판매관리</vt:lpstr>
      <vt:lpstr>PowerPoint 프레젠테이션</vt:lpstr>
      <vt:lpstr>PowerPoint 프레젠테이션</vt:lpstr>
      <vt:lpstr>PowerPoint 프레젠테이션</vt:lpstr>
      <vt:lpstr>PowerPoint 프레젠테이션</vt:lpstr>
      <vt:lpstr>회사관리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Microsoft 계정</cp:lastModifiedBy>
  <cp:revision>988</cp:revision>
  <cp:lastPrinted>2001-07-23T08:42:52Z</cp:lastPrinted>
  <dcterms:created xsi:type="dcterms:W3CDTF">2011-02-22T01:37:12Z</dcterms:created>
  <dcterms:modified xsi:type="dcterms:W3CDTF">2020-04-19T09:34:56Z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