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69"/>
  </p:notesMasterIdLst>
  <p:handoutMasterIdLst>
    <p:handoutMasterId r:id="rId70"/>
  </p:handoutMasterIdLst>
  <p:sldIdLst>
    <p:sldId id="256" r:id="rId2"/>
    <p:sldId id="339" r:id="rId3"/>
    <p:sldId id="337" r:id="rId4"/>
    <p:sldId id="338" r:id="rId5"/>
    <p:sldId id="353" r:id="rId6"/>
    <p:sldId id="341" r:id="rId7"/>
    <p:sldId id="358" r:id="rId8"/>
    <p:sldId id="397" r:id="rId9"/>
    <p:sldId id="398" r:id="rId10"/>
    <p:sldId id="394" r:id="rId11"/>
    <p:sldId id="395" r:id="rId12"/>
    <p:sldId id="396" r:id="rId13"/>
    <p:sldId id="360" r:id="rId14"/>
    <p:sldId id="361" r:id="rId15"/>
    <p:sldId id="399" r:id="rId16"/>
    <p:sldId id="400" r:id="rId17"/>
    <p:sldId id="368" r:id="rId18"/>
    <p:sldId id="419" r:id="rId19"/>
    <p:sldId id="370" r:id="rId20"/>
    <p:sldId id="371" r:id="rId21"/>
    <p:sldId id="401" r:id="rId22"/>
    <p:sldId id="402" r:id="rId23"/>
    <p:sldId id="355" r:id="rId24"/>
    <p:sldId id="362" r:id="rId25"/>
    <p:sldId id="363" r:id="rId26"/>
    <p:sldId id="366" r:id="rId27"/>
    <p:sldId id="367" r:id="rId28"/>
    <p:sldId id="414" r:id="rId29"/>
    <p:sldId id="415" r:id="rId30"/>
    <p:sldId id="373" r:id="rId31"/>
    <p:sldId id="374" r:id="rId32"/>
    <p:sldId id="405" r:id="rId33"/>
    <p:sldId id="376" r:id="rId34"/>
    <p:sldId id="403" r:id="rId35"/>
    <p:sldId id="404" r:id="rId36"/>
    <p:sldId id="420" r:id="rId37"/>
    <p:sldId id="421" r:id="rId38"/>
    <p:sldId id="422" r:id="rId39"/>
    <p:sldId id="423" r:id="rId40"/>
    <p:sldId id="424" r:id="rId41"/>
    <p:sldId id="425" r:id="rId42"/>
    <p:sldId id="381" r:id="rId43"/>
    <p:sldId id="382" r:id="rId44"/>
    <p:sldId id="409" r:id="rId45"/>
    <p:sldId id="384" r:id="rId46"/>
    <p:sldId id="385" r:id="rId47"/>
    <p:sldId id="406" r:id="rId48"/>
    <p:sldId id="407" r:id="rId49"/>
    <p:sldId id="357" r:id="rId50"/>
    <p:sldId id="388" r:id="rId51"/>
    <p:sldId id="389" r:id="rId52"/>
    <p:sldId id="390" r:id="rId53"/>
    <p:sldId id="391" r:id="rId54"/>
    <p:sldId id="410" r:id="rId55"/>
    <p:sldId id="411" r:id="rId56"/>
    <p:sldId id="392" r:id="rId57"/>
    <p:sldId id="393" r:id="rId58"/>
    <p:sldId id="386" r:id="rId59"/>
    <p:sldId id="387" r:id="rId60"/>
    <p:sldId id="412" r:id="rId61"/>
    <p:sldId id="413" r:id="rId62"/>
    <p:sldId id="416" r:id="rId63"/>
    <p:sldId id="417" r:id="rId64"/>
    <p:sldId id="426" r:id="rId65"/>
    <p:sldId id="427" r:id="rId66"/>
    <p:sldId id="428" r:id="rId67"/>
    <p:sldId id="429" r:id="rId6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EEEEEE"/>
    <a:srgbClr val="FFFFFF"/>
    <a:srgbClr val="CFBFD3"/>
    <a:srgbClr val="C0BED4"/>
    <a:srgbClr val="BFD5BD"/>
    <a:srgbClr val="333399"/>
    <a:srgbClr val="BCD6D3"/>
    <a:srgbClr val="BCCFD6"/>
    <a:srgbClr val="D6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0370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632" y="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ERP SYSTEM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화면 설계</a:t>
            </a:r>
            <a:r>
              <a:rPr lang="en-US" altLang="ko-KR" dirty="0">
                <a:latin typeface="+mj-ea"/>
                <a:ea typeface="+mj-ea"/>
              </a:rPr>
              <a:t>(UI </a:t>
            </a:r>
            <a:r>
              <a:rPr lang="ko-KR" altLang="en-US" dirty="0">
                <a:latin typeface="+mj-ea"/>
                <a:ea typeface="+mj-ea"/>
              </a:rPr>
              <a:t>명세서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64021" y="6110204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&lt;Semi-Colon&gt;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1377" y="2588506"/>
            <a:ext cx="6900863" cy="1306837"/>
          </a:xfrm>
        </p:spPr>
        <p:txBody>
          <a:bodyPr/>
          <a:lstStyle/>
          <a:p>
            <a:pPr algn="ctr"/>
            <a:r>
              <a:rPr lang="ko-KR" altLang="en-US" sz="6000" dirty="0">
                <a:effectLst/>
              </a:rPr>
              <a:t>자재구매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9496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자재를 등록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자재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코드가 자동으로 생성된다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자재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자재가 등록된다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메뉴 이름은 제주고딕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자재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803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Picture 2" descr="https://lh3.googleusercontent.com/BP0U424DT5ViZrJRR9zNOe7LPcs_ZV2PT97EOfmEIv96K_4cdvOZTt-UeCLtomywA968biPijREh1Hyzbb8d9qoQM2ikrRX5P4vr2C11rzL8C9iabiKVXSzNjmgvUaDnUeoMe137W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5" t="13306" r="58775" b="48646"/>
          <a:stretch/>
        </p:blipFill>
        <p:spPr bwMode="auto">
          <a:xfrm>
            <a:off x="626055" y="2181540"/>
            <a:ext cx="3675795" cy="326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08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3549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자재코드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입고단가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자재명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입고단가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5829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21115" y="2181540"/>
            <a:ext cx="3780735" cy="3261674"/>
            <a:chOff x="521115" y="2181540"/>
            <a:chExt cx="3780735" cy="3261674"/>
          </a:xfrm>
        </p:grpSpPr>
        <p:pic>
          <p:nvPicPr>
            <p:cNvPr id="24" name="Picture 2" descr="https://lh3.googleusercontent.com/BP0U424DT5ViZrJRR9zNOe7LPcs_ZV2PT97EOfmEIv96K_4cdvOZTt-UeCLtomywA968biPijREh1Hyzbb8d9qoQM2ikrRX5P4vr2C11rzL8C9iabiKVXSzNjmgvUaDnUeoMe137W20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05" t="13306" r="58775" b="48646"/>
            <a:stretch/>
          </p:blipFill>
          <p:spPr bwMode="auto">
            <a:xfrm>
              <a:off x="626055" y="2181540"/>
              <a:ext cx="3675795" cy="3261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1115" y="240260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1770" y="338249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1115" y="301384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47241" y="321080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2756" y="410879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59012" y="410879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1299" y="381237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44354" y="381237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56829" y="486378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66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자재를 검색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메뉴 이름은 제주고딕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869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2" descr="https://lh3.googleusercontent.com/BP0U424DT5ViZrJRR9zNOe7LPcs_ZV2PT97EOfmEIv96K_4cdvOZTt-UeCLtomywA968biPijREh1Hyzbb8d9qoQM2ikrRX5P4vr2C11rzL8C9iabiKVXSzNjmgvUaDnUeoMe137W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4" t="13306" r="24065" b="48646"/>
          <a:stretch/>
        </p:blipFill>
        <p:spPr bwMode="auto">
          <a:xfrm>
            <a:off x="361790" y="2572873"/>
            <a:ext cx="4031101" cy="252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54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270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90463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자재코드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자재명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5829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11235" y="2507545"/>
            <a:ext cx="4081656" cy="2587184"/>
            <a:chOff x="311235" y="2507545"/>
            <a:chExt cx="4081656" cy="2587184"/>
          </a:xfrm>
        </p:grpSpPr>
        <p:pic>
          <p:nvPicPr>
            <p:cNvPr id="19" name="Picture 2" descr="https://lh3.googleusercontent.com/BP0U424DT5ViZrJRR9zNOe7LPcs_ZV2PT97EOfmEIv96K_4cdvOZTt-UeCLtomywA968biPijREh1Hyzbb8d9qoQM2ikrRX5P4vr2C11rzL8C9iabiKVXSzNjmgvUaDnUeoMe137W20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24" t="13306" r="24065" b="48646"/>
            <a:stretch/>
          </p:blipFill>
          <p:spPr bwMode="auto">
            <a:xfrm>
              <a:off x="361790" y="2572873"/>
              <a:ext cx="4031101" cy="2521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9854" y="312411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235" y="250754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235" y="281234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235" y="343587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66779" y="309760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66779" y="281312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43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3819" y="3799840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등록한 자재를 보고 삭제 및 수정할 수 있는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3820" y="4283423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데이터가 테이블에서 삭제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해당 데이터를 수정할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4739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5" t="37509" r="1778" b="11778"/>
          <a:stretch/>
        </p:blipFill>
        <p:spPr>
          <a:xfrm>
            <a:off x="1749004" y="1148080"/>
            <a:ext cx="5730240" cy="260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3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265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041125"/>
              </p:ext>
            </p:extLst>
          </p:nvPr>
        </p:nvGraphicFramePr>
        <p:xfrm>
          <a:off x="275272" y="536801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관리 테이블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852531" y="141519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5" t="37509" r="1778" b="11778"/>
          <a:stretch/>
        </p:blipFill>
        <p:spPr>
          <a:xfrm>
            <a:off x="1098764" y="1589328"/>
            <a:ext cx="6931730" cy="31553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494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구매 정보를 관리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00925"/>
            <a:chOff x="4614126" y="1746882"/>
            <a:chExt cx="4183813" cy="200092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6539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클릭하면 구매코드가 자동으로 생성된다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자재 목록이 뜨고 원하는 자재를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/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있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거래처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거래처 목록이 뜨고 원하는 거래처를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사원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사원 목록이 뜨고 원하는 사원을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구매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구매 정보가 등록된다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단가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단가가 등록된다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76472"/>
            <a:ext cx="4183813" cy="2486304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메뉴 이름은 제주고딕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구매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55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15334" r="67528" b="31925"/>
          <a:stretch/>
        </p:blipFill>
        <p:spPr>
          <a:xfrm>
            <a:off x="508428" y="1793494"/>
            <a:ext cx="3689269" cy="34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1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15334" r="67528" b="31925"/>
          <a:stretch/>
        </p:blipFill>
        <p:spPr>
          <a:xfrm>
            <a:off x="508428" y="1793494"/>
            <a:ext cx="3689269" cy="3408425"/>
          </a:xfrm>
          <a:prstGeom prst="rect">
            <a:avLst/>
          </a:prstGeom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3145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수량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생산목록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85192" y="175238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40544" y="234883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43854" y="403087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10065" y="346336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40544" y="290185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164473" y="404463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172517" y="290185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782254" y="239871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03488" y="259899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15005" y="315034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253952" y="315452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99642" y="370435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16182" y="428427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255294" y="428323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166973" y="4778873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50022"/>
              </p:ext>
            </p:extLst>
          </p:nvPr>
        </p:nvGraphicFramePr>
        <p:xfrm>
          <a:off x="4623752" y="1225363"/>
          <a:ext cx="4050032" cy="4146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46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구매코드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구매수량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Dropdown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8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구매 관리 정보를 검색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메뉴 이름은 제주고딕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967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2" descr="https://lh3.googleusercontent.com/BP0U424DT5ViZrJRR9zNOe7LPcs_ZV2PT97EOfmEIv96K_4cdvOZTt-UeCLtomywA968biPijREh1Hyzbb8d9qoQM2ikrRX5P4vr2C11rzL8C9iabiKVXSzNjmgvUaDnUeoMe137W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4" t="13306" r="24065" b="48646"/>
          <a:stretch/>
        </p:blipFill>
        <p:spPr bwMode="auto">
          <a:xfrm>
            <a:off x="361790" y="2572873"/>
            <a:ext cx="4031101" cy="252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lh4.googleusercontent.com/xjomd2fqff68ZGF9qDVHO3ULu4bs28kJnMDjZW76wIR67jJBWME-R43vyhFm27JNXYGtmNa604rGgvKs_8pMcGFz4PA3Did72GEYut3nNiRbPwANEfr3DforSzYnaPh8y4PtqvKRvk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7" t="12785" r="18122" b="55151"/>
          <a:stretch/>
        </p:blipFill>
        <p:spPr bwMode="auto">
          <a:xfrm>
            <a:off x="216345" y="2572873"/>
            <a:ext cx="4200487" cy="186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5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131013"/>
              </p:ext>
            </p:extLst>
          </p:nvPr>
        </p:nvGraphicFramePr>
        <p:xfrm>
          <a:off x="280988" y="1025525"/>
          <a:ext cx="8582024" cy="33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2020-03-28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장연수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2020-04-13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Map,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설계 전면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장연수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2020-05-29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Ver.1.2.1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생산관리 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 화면 추가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데이터테이블 화면 추가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장연수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2020-06-11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프로필 화면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장혜진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329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547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942287"/>
              </p:ext>
            </p:extLst>
          </p:nvPr>
        </p:nvGraphicFramePr>
        <p:xfrm>
          <a:off x="4623752" y="1222736"/>
          <a:ext cx="4050032" cy="334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97596" y="2534977"/>
            <a:ext cx="4319236" cy="1902016"/>
            <a:chOff x="97596" y="2534977"/>
            <a:chExt cx="4319236" cy="1902016"/>
          </a:xfrm>
        </p:grpSpPr>
        <p:pic>
          <p:nvPicPr>
            <p:cNvPr id="12" name="Picture 4" descr="https://lh4.googleusercontent.com/xjomd2fqff68ZGF9qDVHO3ULu4bs28kJnMDjZW76wIR67jJBWME-R43vyhFm27JNXYGtmNa604rGgvKs_8pMcGFz4PA3Did72GEYut3nNiRbPwANEfr3DforSzYnaPh8y4PtqvKRvk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37" t="12785" r="18122" b="55151"/>
            <a:stretch/>
          </p:blipFill>
          <p:spPr bwMode="auto">
            <a:xfrm>
              <a:off x="216345" y="2572873"/>
              <a:ext cx="4200487" cy="186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998" y="287730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931" y="253497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596" y="28774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48540" y="357086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405" y="338273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43317" y="288772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8662" y="309760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434" y="387295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10851" y="309929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3896" y="309455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739" y="358227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154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6" t="44764" r="1778" b="10198"/>
          <a:stretch/>
        </p:blipFill>
        <p:spPr>
          <a:xfrm>
            <a:off x="1280160" y="1148080"/>
            <a:ext cx="6441440" cy="260861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43819" y="3799840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구매목록을 열람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삭제 및 수정할 수 있는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3820" y="4283423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데이터가 테이블에서 삭제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해당 데이터를 수정할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136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71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314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168629"/>
              </p:ext>
            </p:extLst>
          </p:nvPr>
        </p:nvGraphicFramePr>
        <p:xfrm>
          <a:off x="275272" y="536801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 관리 테이블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20451" y="148631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6" t="44764" r="1778" b="10198"/>
          <a:stretch/>
        </p:blipFill>
        <p:spPr>
          <a:xfrm>
            <a:off x="926991" y="1699607"/>
            <a:ext cx="7335254" cy="297058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588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1377" y="2588506"/>
            <a:ext cx="6900863" cy="1306837"/>
          </a:xfrm>
        </p:spPr>
        <p:txBody>
          <a:bodyPr/>
          <a:lstStyle/>
          <a:p>
            <a:pPr algn="ctr"/>
            <a:r>
              <a:rPr lang="ko-KR" altLang="en-US" sz="6000" dirty="0">
                <a:effectLst/>
              </a:rPr>
              <a:t>제품생산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65636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제품을 등록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제품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코드가 자동으로 생성된다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제품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제품이 등록된다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메뉴 이름은 제주고딕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제품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3993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2" descr="https://lh4.googleusercontent.com/GF8Vyf_Deg435r1ZBRsZPj9qVlpes7pUAkTFyeWrYzO0OlB4_XHjW_WAhukAxaz7Gd5CEj9kFcXXsz77xSrthtTkX8k7awbS0iN444hIehGaNiAJMkm2tI0-kGA1bFhNMP6M2Jfvx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7" t="13003" r="57658" b="49828"/>
          <a:stretch/>
        </p:blipFill>
        <p:spPr bwMode="auto">
          <a:xfrm>
            <a:off x="350254" y="2077507"/>
            <a:ext cx="4025621" cy="318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263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008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473504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제품코드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5829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50254" y="2077507"/>
            <a:ext cx="4025621" cy="3186260"/>
            <a:chOff x="350254" y="2077507"/>
            <a:chExt cx="4025621" cy="3186260"/>
          </a:xfrm>
        </p:grpSpPr>
        <p:pic>
          <p:nvPicPr>
            <p:cNvPr id="19" name="Picture 2" descr="https://lh4.googleusercontent.com/GF8Vyf_Deg435r1ZBRsZPj9qVlpes7pUAkTFyeWrYzO0OlB4_XHjW_WAhukAxaz7Gd5CEj9kFcXXsz77xSrthtTkX8k7awbS0iN444hIehGaNiAJMkm2tI0-kGA1bFhNMP6M2JfvxRY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27" t="13003" r="57658" b="49828"/>
            <a:stretch/>
          </p:blipFill>
          <p:spPr bwMode="auto">
            <a:xfrm>
              <a:off x="350254" y="2077507"/>
              <a:ext cx="4025621" cy="318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7215" y="2320253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801" y="407522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6175" y="297633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58756" y="31475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00260" y="468486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2876" y="373018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7816" y="332401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01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자재를 검색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자재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코드가 자동으로 생성된다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자재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자재가 등록된다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메뉴 이름은 제주고딕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자재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4337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2" descr="https://lh4.googleusercontent.com/GF8Vyf_Deg435r1ZBRsZPj9qVlpes7pUAkTFyeWrYzO0OlB4_XHjW_WAhukAxaz7Gd5CEj9kFcXXsz77xSrthtTkX8k7awbS0iN444hIehGaNiAJMkm2tI0-kGA1bFhNMP6M2Jfvx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1" t="13003" r="21599" b="61594"/>
          <a:stretch/>
        </p:blipFill>
        <p:spPr bwMode="auto">
          <a:xfrm>
            <a:off x="223063" y="2690406"/>
            <a:ext cx="4230445" cy="164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8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717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662464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제품코드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5829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7267" y="2659804"/>
            <a:ext cx="4326241" cy="1678550"/>
            <a:chOff x="127267" y="2659804"/>
            <a:chExt cx="4326241" cy="1678550"/>
          </a:xfrm>
        </p:grpSpPr>
        <p:pic>
          <p:nvPicPr>
            <p:cNvPr id="12" name="Picture 2" descr="https://lh4.googleusercontent.com/GF8Vyf_Deg435r1ZBRsZPj9qVlpes7pUAkTFyeWrYzO0OlB4_XHjW_WAhukAxaz7Gd5CEj9kFcXXsz77xSrthtTkX8k7awbS0iN444hIehGaNiAJMkm2tI0-kGA1bFhNMP6M2JfvxRY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21" t="13003" r="21599" b="61594"/>
            <a:stretch/>
          </p:blipFill>
          <p:spPr bwMode="auto">
            <a:xfrm>
              <a:off x="223063" y="2690406"/>
              <a:ext cx="4230445" cy="1647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3558" y="32441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3558" y="265980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7267" y="295197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7151" y="355781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75187" y="323597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75187" y="293466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120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3819" y="3799840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제품 목록을 열람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삭제 및 수정할 수 있는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3820" y="4283423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데이터가 테이블에서 삭제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해당 데이터를 수정할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904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0" t="49704" r="1444" b="20074"/>
          <a:stretch/>
        </p:blipFill>
        <p:spPr>
          <a:xfrm>
            <a:off x="894080" y="1417970"/>
            <a:ext cx="7411696" cy="20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54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0" t="49704" r="1444" b="20074"/>
          <a:stretch/>
        </p:blipFill>
        <p:spPr>
          <a:xfrm>
            <a:off x="891598" y="1929355"/>
            <a:ext cx="7411696" cy="201419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336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992724"/>
              </p:ext>
            </p:extLst>
          </p:nvPr>
        </p:nvGraphicFramePr>
        <p:xfrm>
          <a:off x="275272" y="536801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관리 테이블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39198" y="176011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67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6025" y="2045036"/>
            <a:ext cx="896814" cy="21544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63769" y="1345222"/>
            <a:ext cx="8832681" cy="2876176"/>
            <a:chOff x="263769" y="1345222"/>
            <a:chExt cx="8832681" cy="2876176"/>
          </a:xfrm>
        </p:grpSpPr>
        <p:sp>
          <p:nvSpPr>
            <p:cNvPr id="7" name="TextBox 6"/>
            <p:cNvSpPr txBox="1"/>
            <p:nvPr/>
          </p:nvSpPr>
          <p:spPr>
            <a:xfrm>
              <a:off x="3508131" y="1345222"/>
              <a:ext cx="1266092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Semi-ERP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1004" y="2691721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65374" y="204503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메인화면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12719" y="266257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회사 관리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73397" y="2654560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관리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1079" y="2645980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생산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99636" y="264669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0683" y="2631228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</a:t>
              </a:r>
            </a:p>
          </p:txBody>
        </p:sp>
        <p:cxnSp>
          <p:nvCxnSpPr>
            <p:cNvPr id="47" name="꺾인 연결선 46"/>
            <p:cNvCxnSpPr>
              <a:stCxn id="7" idx="2"/>
              <a:endCxn id="23" idx="0"/>
            </p:cNvCxnSpPr>
            <p:nvPr/>
          </p:nvCxnSpPr>
          <p:spPr bwMode="auto">
            <a:xfrm rot="16200000" flipH="1">
              <a:off x="5185294" y="516549"/>
              <a:ext cx="484370" cy="257260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꺾인 연결선 50"/>
            <p:cNvCxnSpPr>
              <a:stCxn id="7" idx="2"/>
              <a:endCxn id="20" idx="0"/>
            </p:cNvCxnSpPr>
            <p:nvPr/>
          </p:nvCxnSpPr>
          <p:spPr bwMode="auto">
            <a:xfrm rot="5400000">
              <a:off x="2115620" y="19479"/>
              <a:ext cx="484370" cy="3566745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꺾인 연결선 53"/>
            <p:cNvCxnSpPr>
              <a:endCxn id="19" idx="1"/>
            </p:cNvCxnSpPr>
            <p:nvPr/>
          </p:nvCxnSpPr>
          <p:spPr bwMode="auto">
            <a:xfrm rot="16200000" flipH="1">
              <a:off x="82916" y="2431354"/>
              <a:ext cx="548941" cy="18723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7" name="꺾인 연결선 1076"/>
            <p:cNvCxnSpPr/>
            <p:nvPr/>
          </p:nvCxnSpPr>
          <p:spPr bwMode="auto">
            <a:xfrm rot="16200000" flipH="1">
              <a:off x="5790405" y="3010420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2" name="꺾인 연결선 1091"/>
            <p:cNvCxnSpPr>
              <a:stCxn id="23" idx="2"/>
              <a:endCxn id="27" idx="0"/>
            </p:cNvCxnSpPr>
            <p:nvPr/>
          </p:nvCxnSpPr>
          <p:spPr bwMode="auto">
            <a:xfrm rot="16200000" flipH="1">
              <a:off x="7487804" y="1486457"/>
              <a:ext cx="386216" cy="1934262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4" name="꺾인 연결선 1093"/>
            <p:cNvCxnSpPr>
              <a:stCxn id="23" idx="2"/>
              <a:endCxn id="24" idx="0"/>
            </p:cNvCxnSpPr>
            <p:nvPr/>
          </p:nvCxnSpPr>
          <p:spPr bwMode="auto">
            <a:xfrm rot="16200000" flipH="1">
              <a:off x="6886405" y="2087855"/>
              <a:ext cx="402096" cy="747345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8" name="꺾인 연결선 1097"/>
            <p:cNvCxnSpPr>
              <a:stCxn id="23" idx="2"/>
              <a:endCxn id="25" idx="0"/>
            </p:cNvCxnSpPr>
            <p:nvPr/>
          </p:nvCxnSpPr>
          <p:spPr bwMode="auto">
            <a:xfrm rot="5400000">
              <a:off x="6270753" y="2211532"/>
              <a:ext cx="394080" cy="491977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0" name="꺾인 연결선 1099"/>
            <p:cNvCxnSpPr>
              <a:stCxn id="23" idx="2"/>
              <a:endCxn id="26" idx="0"/>
            </p:cNvCxnSpPr>
            <p:nvPr/>
          </p:nvCxnSpPr>
          <p:spPr bwMode="auto">
            <a:xfrm rot="5400000">
              <a:off x="5668884" y="1601083"/>
              <a:ext cx="385500" cy="1704295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2" name="꺾인 연결선 1101"/>
            <p:cNvCxnSpPr>
              <a:stCxn id="23" idx="2"/>
              <a:endCxn id="29" idx="0"/>
            </p:cNvCxnSpPr>
            <p:nvPr/>
          </p:nvCxnSpPr>
          <p:spPr bwMode="auto">
            <a:xfrm rot="5400000">
              <a:off x="5051062" y="968509"/>
              <a:ext cx="370748" cy="2954691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직선 화살표 연결선 145"/>
            <p:cNvCxnSpPr/>
            <p:nvPr/>
          </p:nvCxnSpPr>
          <p:spPr bwMode="auto">
            <a:xfrm>
              <a:off x="7461126" y="2456517"/>
              <a:ext cx="0" cy="2060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6061745" y="3181222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관리</a:t>
              </a:r>
            </a:p>
          </p:txBody>
        </p:sp>
        <p:cxnSp>
          <p:nvCxnSpPr>
            <p:cNvPr id="61" name="꺾인 연결선 60"/>
            <p:cNvCxnSpPr/>
            <p:nvPr/>
          </p:nvCxnSpPr>
          <p:spPr bwMode="auto">
            <a:xfrm rot="16200000" flipH="1">
              <a:off x="3081650" y="3198583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꺾인 연결선 61"/>
            <p:cNvCxnSpPr/>
            <p:nvPr/>
          </p:nvCxnSpPr>
          <p:spPr bwMode="auto">
            <a:xfrm rot="16200000" flipH="1">
              <a:off x="3269663" y="2988148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3541003" y="3158950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 관리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33812" y="3570705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 관리</a:t>
              </a:r>
            </a:p>
          </p:txBody>
        </p:sp>
        <p:cxnSp>
          <p:nvCxnSpPr>
            <p:cNvPr id="69" name="꺾인 연결선 68"/>
            <p:cNvCxnSpPr/>
            <p:nvPr/>
          </p:nvCxnSpPr>
          <p:spPr bwMode="auto">
            <a:xfrm rot="16200000" flipH="1">
              <a:off x="4357446" y="3220854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꺾인 연결선 69"/>
            <p:cNvCxnSpPr/>
            <p:nvPr/>
          </p:nvCxnSpPr>
          <p:spPr bwMode="auto">
            <a:xfrm rot="16200000" flipH="1">
              <a:off x="4545460" y="3010420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4816800" y="3181222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관리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9609" y="3592977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 목록</a:t>
              </a:r>
            </a:p>
          </p:txBody>
        </p:sp>
        <p:cxnSp>
          <p:nvCxnSpPr>
            <p:cNvPr id="73" name="꺾인 연결선 72"/>
            <p:cNvCxnSpPr/>
            <p:nvPr/>
          </p:nvCxnSpPr>
          <p:spPr bwMode="auto">
            <a:xfrm rot="16200000" flipH="1">
              <a:off x="6803749" y="3222543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꺾인 연결선 73"/>
            <p:cNvCxnSpPr/>
            <p:nvPr/>
          </p:nvCxnSpPr>
          <p:spPr bwMode="auto">
            <a:xfrm rot="16200000" flipH="1">
              <a:off x="6991763" y="3012109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7263103" y="3182911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거래처 관리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255912" y="3594666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 관리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07437" y="4005954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 관리</a:t>
              </a:r>
            </a:p>
          </p:txBody>
        </p:sp>
        <p:cxnSp>
          <p:nvCxnSpPr>
            <p:cNvPr id="80" name="꺾인 연결선 79"/>
            <p:cNvCxnSpPr/>
            <p:nvPr/>
          </p:nvCxnSpPr>
          <p:spPr bwMode="auto">
            <a:xfrm rot="16200000" flipH="1">
              <a:off x="4362781" y="3667421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20789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t="27878" r="66556" b="37356"/>
          <a:stretch/>
        </p:blipFill>
        <p:spPr>
          <a:xfrm>
            <a:off x="140484" y="2259222"/>
            <a:ext cx="4461996" cy="26264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생산 목록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관리하는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제품들 목록이 뜨고 원하는 제품을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있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자재들 목록이 뜨고 원하는 제품을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생산목록 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선택한 제품에 자재가 추가된다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메뉴 이름은 제주고딕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생산목록 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9418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048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t="27878" r="66556" b="37356"/>
          <a:stretch/>
        </p:blipFill>
        <p:spPr>
          <a:xfrm>
            <a:off x="201444" y="2259222"/>
            <a:ext cx="4461996" cy="2626459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19994" y="221971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44396" y="283096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292513" y="374503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77985" y="367479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219634" y="352495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373513" y="436899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40314" y="320630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386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156342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수량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생산목록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171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3819" y="3799840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등록한 생산 정보를 검색하는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43820" y="4283423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7255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1" t="26177" b="53279"/>
          <a:stretch/>
        </p:blipFill>
        <p:spPr>
          <a:xfrm>
            <a:off x="650239" y="1685032"/>
            <a:ext cx="7771866" cy="13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85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1" t="26177" b="53279"/>
          <a:stretch/>
        </p:blipFill>
        <p:spPr>
          <a:xfrm>
            <a:off x="500503" y="1667242"/>
            <a:ext cx="8168897" cy="1411238"/>
          </a:xfrm>
          <a:prstGeom prst="rect">
            <a:avLst/>
          </a:prstGeom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5688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066418"/>
              </p:ext>
            </p:extLst>
          </p:nvPr>
        </p:nvGraphicFramePr>
        <p:xfrm>
          <a:off x="4847272" y="3686829"/>
          <a:ext cx="405003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생산코드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검색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검색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724098" y="207449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40359" y="169065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15883" y="207444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128603" y="2355869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74379" y="234972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075339" y="2071923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790523" y="2355869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66683" y="2630189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112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3819" y="3799840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생산목록을 열람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삭제 및 수정할 수 있는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3820" y="4283423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데이터가 테이블에서 삭제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해당 데이터를 수정할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56098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3" t="49704" r="2000" b="13358"/>
          <a:stretch/>
        </p:blipFill>
        <p:spPr>
          <a:xfrm>
            <a:off x="930330" y="1218676"/>
            <a:ext cx="7328977" cy="2469403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367285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4227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214097"/>
              </p:ext>
            </p:extLst>
          </p:nvPr>
        </p:nvGraphicFramePr>
        <p:xfrm>
          <a:off x="275272" y="536801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목록 테이블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20451" y="148631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3" t="49704" r="2000" b="13358"/>
          <a:stretch/>
        </p:blipFill>
        <p:spPr>
          <a:xfrm>
            <a:off x="930330" y="1696196"/>
            <a:ext cx="7328977" cy="246940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0960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생산을 관리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00925"/>
            <a:chOff x="4614126" y="1746882"/>
            <a:chExt cx="4183813" cy="200092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6539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클릭하면 판매코드가 자동으로 생성된다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생산 제품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제품 목록이 뜨고 원하는 제품을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담당자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사원 목록이 뜨고 해당 사원을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달력버튼을 클릭하면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생산일을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선택할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생산관리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정보가 등록된다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76472"/>
            <a:ext cx="4183813" cy="2486304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메뉴 이름은 제주고딕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생산관리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27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26000" r="67334" b="38247"/>
          <a:stretch/>
        </p:blipFill>
        <p:spPr>
          <a:xfrm>
            <a:off x="152399" y="2194560"/>
            <a:ext cx="4426673" cy="27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96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26000" r="67334" b="38247"/>
          <a:stretch/>
        </p:blipFill>
        <p:spPr>
          <a:xfrm>
            <a:off x="231062" y="2194560"/>
            <a:ext cx="4426673" cy="2753360"/>
          </a:xfrm>
          <a:prstGeom prst="rect">
            <a:avLst/>
          </a:prstGeom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583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수량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생산목록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1512" y="211814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96507" y="2916116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86359" y="3215226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252054" y="358608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249527" y="292141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372374" y="321175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95786" y="3586226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76199" y="3885313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338017" y="3879936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441673" y="448075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787994"/>
              </p:ext>
            </p:extLst>
          </p:nvPr>
        </p:nvGraphicFramePr>
        <p:xfrm>
          <a:off x="4623752" y="1225363"/>
          <a:ext cx="4050032" cy="2927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46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제품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생산수량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생산관리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749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판매 관리 정보를 검색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메뉴 이름은 제주고딕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8519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Picture 6" descr="https://lh3.googleusercontent.com/MGqlmOonAiaNCpxSgkRlcZeO8vQsFno6JofDTJlrV1D3GPhQzCwyDvRp1uov9iWkumCv8g5OavFiLRw0ilOR_ol5RKvdieOIAyZyt7i3e91dKJAqSH-dz1Z5DkuCk_3S0q_9bL-Hp4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4" t="12333" r="20158" b="54595"/>
          <a:stretch/>
        </p:blipFill>
        <p:spPr bwMode="auto">
          <a:xfrm>
            <a:off x="173737" y="2733382"/>
            <a:ext cx="4370831" cy="21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133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3785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4623752" y="1222736"/>
          <a:ext cx="4050032" cy="334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15884" y="2681281"/>
            <a:ext cx="4428685" cy="2167261"/>
            <a:chOff x="115884" y="2681281"/>
            <a:chExt cx="4428685" cy="2167261"/>
          </a:xfrm>
        </p:grpSpPr>
        <p:pic>
          <p:nvPicPr>
            <p:cNvPr id="18" name="Picture 6" descr="https://lh3.googleusercontent.com/MGqlmOonAiaNCpxSgkRlcZeO8vQsFno6JofDTJlrV1D3GPhQzCwyDvRp1uov9iWkumCv8g5OavFiLRw0ilOR_ol5RKvdieOIAyZyt7i3e91dKJAqSH-dz1Z5DkuCk_3S0q_9bL-Hp4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55" t="12333" r="21055" b="54595"/>
            <a:stretch/>
          </p:blipFill>
          <p:spPr bwMode="auto">
            <a:xfrm>
              <a:off x="275689" y="2735967"/>
              <a:ext cx="4268880" cy="211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78902" y="298703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6643" y="268128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5884" y="295973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7724" y="362572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9693" y="341931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4485" y="297916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8662" y="318904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722" y="388209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02875" y="319073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20512" y="31951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1883" y="362799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24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63769" y="2260480"/>
            <a:ext cx="8734484" cy="3766158"/>
            <a:chOff x="126025" y="2260480"/>
            <a:chExt cx="8734484" cy="3766158"/>
          </a:xfrm>
        </p:grpSpPr>
        <p:cxnSp>
          <p:nvCxnSpPr>
            <p:cNvPr id="8" name="직선 연결선 7"/>
            <p:cNvCxnSpPr/>
            <p:nvPr/>
          </p:nvCxnSpPr>
          <p:spPr bwMode="auto">
            <a:xfrm>
              <a:off x="8860508" y="2861424"/>
              <a:ext cx="0" cy="31525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꺾인 연결선 9"/>
            <p:cNvCxnSpPr/>
            <p:nvPr/>
          </p:nvCxnSpPr>
          <p:spPr bwMode="auto">
            <a:xfrm rot="10800000" flipV="1">
              <a:off x="126026" y="6026637"/>
              <a:ext cx="8734483" cy="1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화살표 연결선 11"/>
            <p:cNvCxnSpPr/>
            <p:nvPr/>
          </p:nvCxnSpPr>
          <p:spPr bwMode="auto">
            <a:xfrm flipV="1">
              <a:off x="126025" y="2260480"/>
              <a:ext cx="1" cy="37534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57" name="직선 화살표 연결선 56"/>
          <p:cNvCxnSpPr/>
          <p:nvPr/>
        </p:nvCxnSpPr>
        <p:spPr bwMode="auto">
          <a:xfrm>
            <a:off x="1022839" y="2152758"/>
            <a:ext cx="52425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grpSp>
        <p:nvGrpSpPr>
          <p:cNvPr id="63" name="그룹 62"/>
          <p:cNvGrpSpPr/>
          <p:nvPr/>
        </p:nvGrpSpPr>
        <p:grpSpPr>
          <a:xfrm>
            <a:off x="263769" y="1345222"/>
            <a:ext cx="8832681" cy="2876176"/>
            <a:chOff x="263769" y="1345222"/>
            <a:chExt cx="8832681" cy="2876176"/>
          </a:xfrm>
        </p:grpSpPr>
        <p:sp>
          <p:nvSpPr>
            <p:cNvPr id="64" name="TextBox 63"/>
            <p:cNvSpPr txBox="1"/>
            <p:nvPr/>
          </p:nvSpPr>
          <p:spPr>
            <a:xfrm>
              <a:off x="3508131" y="1345222"/>
              <a:ext cx="1266092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Semi-ERP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004" y="2691721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65374" y="204503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메인화면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012719" y="266257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회사 관리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73397" y="2654560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관리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61079" y="2645980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생산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199636" y="264669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10683" y="2631228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</a:t>
              </a:r>
            </a:p>
          </p:txBody>
        </p:sp>
        <p:cxnSp>
          <p:nvCxnSpPr>
            <p:cNvPr id="72" name="꺾인 연결선 71"/>
            <p:cNvCxnSpPr>
              <a:stCxn id="64" idx="2"/>
              <a:endCxn id="66" idx="0"/>
            </p:cNvCxnSpPr>
            <p:nvPr/>
          </p:nvCxnSpPr>
          <p:spPr bwMode="auto">
            <a:xfrm rot="16200000" flipH="1">
              <a:off x="5185294" y="516549"/>
              <a:ext cx="484370" cy="257260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꺾인 연결선 72"/>
            <p:cNvCxnSpPr>
              <a:stCxn id="64" idx="2"/>
            </p:cNvCxnSpPr>
            <p:nvPr/>
          </p:nvCxnSpPr>
          <p:spPr bwMode="auto">
            <a:xfrm rot="5400000">
              <a:off x="2115620" y="19479"/>
              <a:ext cx="484370" cy="3566745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꺾인 연결선 73"/>
            <p:cNvCxnSpPr>
              <a:endCxn id="65" idx="1"/>
            </p:cNvCxnSpPr>
            <p:nvPr/>
          </p:nvCxnSpPr>
          <p:spPr bwMode="auto">
            <a:xfrm rot="16200000" flipH="1">
              <a:off x="82916" y="2431354"/>
              <a:ext cx="548941" cy="18723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꺾인 연결선 74"/>
            <p:cNvCxnSpPr/>
            <p:nvPr/>
          </p:nvCxnSpPr>
          <p:spPr bwMode="auto">
            <a:xfrm rot="16200000" flipH="1">
              <a:off x="5790405" y="3010420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꺾인 연결선 75"/>
            <p:cNvCxnSpPr>
              <a:stCxn id="66" idx="2"/>
              <a:endCxn id="70" idx="0"/>
            </p:cNvCxnSpPr>
            <p:nvPr/>
          </p:nvCxnSpPr>
          <p:spPr bwMode="auto">
            <a:xfrm rot="16200000" flipH="1">
              <a:off x="7487804" y="1486457"/>
              <a:ext cx="386216" cy="1934262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꺾인 연결선 76"/>
            <p:cNvCxnSpPr>
              <a:stCxn id="66" idx="2"/>
              <a:endCxn id="67" idx="0"/>
            </p:cNvCxnSpPr>
            <p:nvPr/>
          </p:nvCxnSpPr>
          <p:spPr bwMode="auto">
            <a:xfrm rot="16200000" flipH="1">
              <a:off x="6886405" y="2087855"/>
              <a:ext cx="402096" cy="747345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꺾인 연결선 77"/>
            <p:cNvCxnSpPr>
              <a:stCxn id="66" idx="2"/>
              <a:endCxn id="68" idx="0"/>
            </p:cNvCxnSpPr>
            <p:nvPr/>
          </p:nvCxnSpPr>
          <p:spPr bwMode="auto">
            <a:xfrm rot="5400000">
              <a:off x="6270753" y="2211532"/>
              <a:ext cx="394080" cy="491977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꺾인 연결선 78"/>
            <p:cNvCxnSpPr>
              <a:stCxn id="66" idx="2"/>
              <a:endCxn id="69" idx="0"/>
            </p:cNvCxnSpPr>
            <p:nvPr/>
          </p:nvCxnSpPr>
          <p:spPr bwMode="auto">
            <a:xfrm rot="5400000">
              <a:off x="5668884" y="1601083"/>
              <a:ext cx="385500" cy="1704295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꺾인 연결선 79"/>
            <p:cNvCxnSpPr>
              <a:stCxn id="66" idx="2"/>
              <a:endCxn id="71" idx="0"/>
            </p:cNvCxnSpPr>
            <p:nvPr/>
          </p:nvCxnSpPr>
          <p:spPr bwMode="auto">
            <a:xfrm rot="5400000">
              <a:off x="5051062" y="968509"/>
              <a:ext cx="370748" cy="2954691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직선 화살표 연결선 80"/>
            <p:cNvCxnSpPr/>
            <p:nvPr/>
          </p:nvCxnSpPr>
          <p:spPr bwMode="auto">
            <a:xfrm>
              <a:off x="7461126" y="2456517"/>
              <a:ext cx="0" cy="2060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6061745" y="3181222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관리</a:t>
              </a:r>
            </a:p>
          </p:txBody>
        </p:sp>
        <p:cxnSp>
          <p:nvCxnSpPr>
            <p:cNvPr id="83" name="꺾인 연결선 82"/>
            <p:cNvCxnSpPr/>
            <p:nvPr/>
          </p:nvCxnSpPr>
          <p:spPr bwMode="auto">
            <a:xfrm rot="16200000" flipH="1">
              <a:off x="3081650" y="3198583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꺾인 연결선 83"/>
            <p:cNvCxnSpPr/>
            <p:nvPr/>
          </p:nvCxnSpPr>
          <p:spPr bwMode="auto">
            <a:xfrm rot="16200000" flipH="1">
              <a:off x="3269663" y="2988148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3541003" y="3158950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 관리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33812" y="3570705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 관리</a:t>
              </a:r>
            </a:p>
          </p:txBody>
        </p:sp>
        <p:cxnSp>
          <p:nvCxnSpPr>
            <p:cNvPr id="87" name="꺾인 연결선 86"/>
            <p:cNvCxnSpPr/>
            <p:nvPr/>
          </p:nvCxnSpPr>
          <p:spPr bwMode="auto">
            <a:xfrm rot="16200000" flipH="1">
              <a:off x="4357446" y="3220854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꺾인 연결선 87"/>
            <p:cNvCxnSpPr/>
            <p:nvPr/>
          </p:nvCxnSpPr>
          <p:spPr bwMode="auto">
            <a:xfrm rot="16200000" flipH="1">
              <a:off x="4545460" y="3010420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4816800" y="3181222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관리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9609" y="3592977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 목록</a:t>
              </a:r>
            </a:p>
          </p:txBody>
        </p:sp>
        <p:cxnSp>
          <p:nvCxnSpPr>
            <p:cNvPr id="91" name="꺾인 연결선 90"/>
            <p:cNvCxnSpPr/>
            <p:nvPr/>
          </p:nvCxnSpPr>
          <p:spPr bwMode="auto">
            <a:xfrm rot="16200000" flipH="1">
              <a:off x="6803749" y="3222543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꺾인 연결선 91"/>
            <p:cNvCxnSpPr/>
            <p:nvPr/>
          </p:nvCxnSpPr>
          <p:spPr bwMode="auto">
            <a:xfrm rot="16200000" flipH="1">
              <a:off x="6991763" y="3012109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7263103" y="3182911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거래처 관리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255912" y="3594666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 관리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07437" y="4005954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 관리</a:t>
              </a:r>
            </a:p>
          </p:txBody>
        </p:sp>
        <p:cxnSp>
          <p:nvCxnSpPr>
            <p:cNvPr id="96" name="꺾인 연결선 95"/>
            <p:cNvCxnSpPr/>
            <p:nvPr/>
          </p:nvCxnSpPr>
          <p:spPr bwMode="auto">
            <a:xfrm rot="16200000" flipH="1">
              <a:off x="4362781" y="3667421"/>
              <a:ext cx="786802" cy="12482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1" name="TextBox 130"/>
          <p:cNvSpPr txBox="1"/>
          <p:nvPr/>
        </p:nvSpPr>
        <p:spPr>
          <a:xfrm>
            <a:off x="126025" y="2045036"/>
            <a:ext cx="896814" cy="21544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1178507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3819" y="3799840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생산을 관리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삭제 및 수정할 수 있는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3820" y="4283423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데이터가 테이블에서 삭제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해당 데이터를 수정할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262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6" t="56421" r="1999" b="12172"/>
          <a:stretch/>
        </p:blipFill>
        <p:spPr>
          <a:xfrm>
            <a:off x="930330" y="1421876"/>
            <a:ext cx="7255961" cy="2052843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473724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6" t="56421" r="1999" b="12172"/>
          <a:stretch/>
        </p:blipFill>
        <p:spPr>
          <a:xfrm>
            <a:off x="930330" y="1696196"/>
            <a:ext cx="7255961" cy="20528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87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51514"/>
              </p:ext>
            </p:extLst>
          </p:nvPr>
        </p:nvGraphicFramePr>
        <p:xfrm>
          <a:off x="275272" y="536801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관리 테이블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30611" y="150663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137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1377" y="2588506"/>
            <a:ext cx="6900863" cy="1306837"/>
          </a:xfrm>
        </p:spPr>
        <p:txBody>
          <a:bodyPr/>
          <a:lstStyle/>
          <a:p>
            <a:pPr algn="ctr"/>
            <a:r>
              <a:rPr lang="ko-KR" altLang="en-US" sz="6000" dirty="0">
                <a:effectLst/>
              </a:rPr>
              <a:t>판매관리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81951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판매 정보를 관리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00925"/>
            <a:chOff x="4614126" y="1746882"/>
            <a:chExt cx="4183813" cy="200092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6539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클릭하면 판매코드가 자동으로 생성된다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제품 목록이 뜨고 원하는 제품을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거래처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거래처 목록이 뜨고 해당 거래처를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있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담당자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사원 목록이 뜨고 해당 사원을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판매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판매 정보가 등록된다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단가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단가가 등록된다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76472"/>
            <a:ext cx="4183813" cy="2486304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메뉴 이름은 제주고딕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판매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19527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14741" r="67445" b="32321"/>
          <a:stretch/>
        </p:blipFill>
        <p:spPr>
          <a:xfrm>
            <a:off x="345439" y="1732062"/>
            <a:ext cx="4029547" cy="372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57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696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수량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생산목록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98304" y="1732062"/>
            <a:ext cx="4176682" cy="3723858"/>
            <a:chOff x="198304" y="1732062"/>
            <a:chExt cx="4176682" cy="372385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" t="14741" r="67445" b="32321"/>
            <a:stretch/>
          </p:blipFill>
          <p:spPr>
            <a:xfrm>
              <a:off x="345439" y="1732062"/>
              <a:ext cx="4029547" cy="3723858"/>
            </a:xfrm>
            <a:prstGeom prst="rect">
              <a:avLst/>
            </a:prstGeom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632" y="173206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8304" y="239963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2654" y="360415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8305" y="359544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8304" y="299329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3593" y="419703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92837" y="299329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2654" y="419703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	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95993" y="243859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4393" y="266211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299" y="325708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77594" y="325708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553" y="386883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55272" y="386793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553" y="448075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79129" y="447078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71913" y="502939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505528"/>
              </p:ext>
            </p:extLst>
          </p:nvPr>
        </p:nvGraphicFramePr>
        <p:xfrm>
          <a:off x="4623752" y="1225363"/>
          <a:ext cx="4050032" cy="4634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46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 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판매코드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판매단가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판매수량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판매단가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Dropdown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565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판매 관리 정보를 검색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메뉴 이름은 제주고딕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181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Picture 6" descr="https://lh3.googleusercontent.com/MGqlmOonAiaNCpxSgkRlcZeO8vQsFno6JofDTJlrV1D3GPhQzCwyDvRp1uov9iWkumCv8g5OavFiLRw0ilOR_ol5RKvdieOIAyZyt7i3e91dKJAqSH-dz1Z5DkuCk_3S0q_9bL-Hp4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4" t="12333" r="20158" b="54595"/>
          <a:stretch/>
        </p:blipFill>
        <p:spPr bwMode="auto">
          <a:xfrm>
            <a:off x="173737" y="2733382"/>
            <a:ext cx="4370831" cy="21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1989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258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351559"/>
              </p:ext>
            </p:extLst>
          </p:nvPr>
        </p:nvGraphicFramePr>
        <p:xfrm>
          <a:off x="4623752" y="1222736"/>
          <a:ext cx="4050032" cy="334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15884" y="2681281"/>
            <a:ext cx="4428685" cy="2167261"/>
            <a:chOff x="115884" y="2681281"/>
            <a:chExt cx="4428685" cy="2167261"/>
          </a:xfrm>
        </p:grpSpPr>
        <p:pic>
          <p:nvPicPr>
            <p:cNvPr id="18" name="Picture 6" descr="https://lh3.googleusercontent.com/MGqlmOonAiaNCpxSgkRlcZeO8vQsFno6JofDTJlrV1D3GPhQzCwyDvRp1uov9iWkumCv8g5OavFiLRw0ilOR_ol5RKvdieOIAyZyt7i3e91dKJAqSH-dz1Z5DkuCk_3S0q_9bL-Hp4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55" t="12333" r="21055" b="54595"/>
            <a:stretch/>
          </p:blipFill>
          <p:spPr bwMode="auto">
            <a:xfrm>
              <a:off x="275689" y="2735967"/>
              <a:ext cx="4268880" cy="211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78902" y="298703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6643" y="268128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5884" y="295973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7724" y="362572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9693" y="341931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4485" y="297916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8662" y="318904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722" y="388209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02875" y="319073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20512" y="31951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1883" y="362799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319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3819" y="3799840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판매목록을 열람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삭제 및 수정할 수 있는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3820" y="4283423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데이터가 테이블에서 삭제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해당 데이터를 수정할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27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4" t="45951" r="1889" b="11383"/>
          <a:stretch/>
        </p:blipFill>
        <p:spPr>
          <a:xfrm>
            <a:off x="1148079" y="1162604"/>
            <a:ext cx="6785069" cy="25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22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4" t="45951" r="1889" b="11383"/>
          <a:stretch/>
        </p:blipFill>
        <p:spPr>
          <a:xfrm>
            <a:off x="924559" y="1670604"/>
            <a:ext cx="7323540" cy="27997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0237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800676"/>
              </p:ext>
            </p:extLst>
          </p:nvPr>
        </p:nvGraphicFramePr>
        <p:xfrm>
          <a:off x="275272" y="536801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 관리 테이블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20451" y="148631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490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1377" y="2588506"/>
            <a:ext cx="6900863" cy="1306837"/>
          </a:xfrm>
        </p:spPr>
        <p:txBody>
          <a:bodyPr/>
          <a:lstStyle/>
          <a:p>
            <a:pPr algn="ctr"/>
            <a:r>
              <a:rPr lang="ko-KR" altLang="en-US" sz="6000" dirty="0">
                <a:effectLst/>
              </a:rPr>
              <a:t>회사관리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1399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1377" y="2588506"/>
            <a:ext cx="6900863" cy="1306837"/>
          </a:xfrm>
        </p:spPr>
        <p:txBody>
          <a:bodyPr/>
          <a:lstStyle/>
          <a:p>
            <a:pPr algn="ctr"/>
            <a:r>
              <a:rPr lang="ko-KR" altLang="en-US" sz="6000" dirty="0">
                <a:effectLst/>
              </a:rPr>
              <a:t>메뉴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017947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거래처를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관리하는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클릭하면 거래처 코드가 자동으로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생성된다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거래처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거래처데이터가 등록된다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메뉴 이름은 제주고딕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거래처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36106"/>
              </p:ext>
            </p:extLst>
          </p:nvPr>
        </p:nvGraphicFramePr>
        <p:xfrm>
          <a:off x="11176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8" descr="https://lh6.googleusercontent.com/ZcLQsl6WksTkBJi6sjTbJZaj84sf2MNor8W1N6bXVbv7jAmq--P8CyAQ06PAmPDK3iW4UYAA99_ebCoi6xOpsspr8nuEVzk3EwChvls9srENNLgjbLNiq0lgWnmkHAZdc3xSLnHw3t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1" t="16180" r="58729" b="21807"/>
          <a:stretch/>
        </p:blipFill>
        <p:spPr bwMode="auto">
          <a:xfrm>
            <a:off x="677566" y="1409442"/>
            <a:ext cx="3329380" cy="471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83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63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380489"/>
              </p:ext>
            </p:extLst>
          </p:nvPr>
        </p:nvGraphicFramePr>
        <p:xfrm>
          <a:off x="4623752" y="1222736"/>
          <a:ext cx="4050032" cy="3844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코드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90073" y="1409442"/>
            <a:ext cx="3516873" cy="4717038"/>
            <a:chOff x="490073" y="1409442"/>
            <a:chExt cx="3516873" cy="4717038"/>
          </a:xfrm>
        </p:grpSpPr>
        <p:pic>
          <p:nvPicPr>
            <p:cNvPr id="19" name="Picture 8" descr="https://lh6.googleusercontent.com/ZcLQsl6WksTkBJi6sjTbJZaj84sf2MNor8W1N6bXVbv7jAmq--P8CyAQ06PAmPDK3iW4UYAA99_ebCoi6xOpsspr8nuEVzk3EwChvls9srENNLgjbLNiq0lgWnmkHAZdc3xSLnHw3t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1" t="16180" r="58729" b="21807"/>
            <a:stretch/>
          </p:blipFill>
          <p:spPr bwMode="auto">
            <a:xfrm>
              <a:off x="677566" y="1409442"/>
              <a:ext cx="3329380" cy="4717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7214" y="148204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5206" y="208708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6516" y="477968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0041" y="409264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2594" y="273247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8116" y="238288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4021" y="370649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0073" y="341192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3394" y="302577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6621" y="506793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94601" y="21233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83470" y="577592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1813" y="439122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535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거래처를 검색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메뉴 이름은 제주고딕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5437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8" descr="https://lh6.googleusercontent.com/ZcLQsl6WksTkBJi6sjTbJZaj84sf2MNor8W1N6bXVbv7jAmq--P8CyAQ06PAmPDK3iW4UYAA99_ebCoi6xOpsspr8nuEVzk3EwChvls9srENNLgjbLNiq0lgWnmkHAZdc3xSLnHw3t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58" t="14069" r="30530" b="52034"/>
          <a:stretch/>
        </p:blipFill>
        <p:spPr bwMode="auto">
          <a:xfrm>
            <a:off x="304692" y="2428382"/>
            <a:ext cx="4114908" cy="281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6105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9763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006761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5829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58835" y="2428382"/>
            <a:ext cx="4260765" cy="2810839"/>
            <a:chOff x="158835" y="2428382"/>
            <a:chExt cx="4260765" cy="2810839"/>
          </a:xfrm>
        </p:grpSpPr>
        <p:pic>
          <p:nvPicPr>
            <p:cNvPr id="12" name="Picture 8" descr="https://lh6.googleusercontent.com/ZcLQsl6WksTkBJi6sjTbJZaj84sf2MNor8W1N6bXVbv7jAmq--P8CyAQ06PAmPDK3iW4UYAA99_ebCoi6xOpsspr8nuEVzk3EwChvls9srENNLgjbLNiq0lgWnmkHAZdc3xSLnHw3t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58" t="14069" r="30530" b="52034"/>
            <a:stretch/>
          </p:blipFill>
          <p:spPr bwMode="auto">
            <a:xfrm>
              <a:off x="304692" y="2428382"/>
              <a:ext cx="4114908" cy="2810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954" y="3641443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2668" y="249738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835" y="288346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6687" y="319238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5653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3819" y="3799840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거래처 목록을 열람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삭제 및 수정할 수 있는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3820" y="4283423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데이터가 테이블에서 삭제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해당 데이터를 수정할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766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2" t="47333" r="1889" b="22445"/>
          <a:stretch/>
        </p:blipFill>
        <p:spPr>
          <a:xfrm>
            <a:off x="672336" y="1315720"/>
            <a:ext cx="7791867" cy="210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3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2" t="47333" r="1889" b="22445"/>
          <a:stretch/>
        </p:blipFill>
        <p:spPr>
          <a:xfrm>
            <a:off x="672339" y="1784549"/>
            <a:ext cx="7791867" cy="210628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7681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815689"/>
              </p:ext>
            </p:extLst>
          </p:nvPr>
        </p:nvGraphicFramePr>
        <p:xfrm>
          <a:off x="275272" y="536801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관리 테이블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86771" y="160823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3763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인사정보를 등록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00925"/>
            <a:chOff x="4614126" y="1746882"/>
            <a:chExt cx="4183813" cy="200092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6539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클릭하면 사원코드가 자동으로 생성된다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랜덤 암호 생성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체크박스를 클릭하면 랜덤 패스워드가 자동으로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생성된다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인사관리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부서 목록이 뜨고 해당 사원의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부서를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선택할 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있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사원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직급 목록이 뜨고 해당 사원의 직급을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사원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사원이 인사정보에 등록된다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단가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단가가 등록된다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76472"/>
            <a:ext cx="4183813" cy="2486304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메뉴 이름은 제주고딕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사원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930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Picture 10" descr="https://lh4.googleusercontent.com/lyVQWF9z5yT0fxi1bsI8yI8zrJ5yAEKw7EJkaX5foNMYy1AQnEQfBnvgmswiGOh_VEiZM_UTyD4-nlJnnxuDZmr8pBoi38gPb8YkWs7zGoCZanpkfM8rqQMktddhITV2Cc_cYzAtm3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4" t="16178" r="58666" b="23022"/>
          <a:stretch/>
        </p:blipFill>
        <p:spPr bwMode="auto">
          <a:xfrm>
            <a:off x="521028" y="1126947"/>
            <a:ext cx="3718560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433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468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959570"/>
              </p:ext>
            </p:extLst>
          </p:nvPr>
        </p:nvGraphicFramePr>
        <p:xfrm>
          <a:off x="4623752" y="1222736"/>
          <a:ext cx="4050032" cy="4655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7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7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7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사원코드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패스워드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Label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입사일자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</a:t>
                      </a: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패스워드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호봉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입사 연도</a:t>
                      </a: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 생성 체크박스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랜덤 암호 생성 체크박스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Checkbox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인사관리 </a:t>
                      </a:r>
                      <a:r>
                        <a:rPr lang="ko-KR" altLang="en-US" sz="7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</a:t>
                      </a:r>
                      <a:r>
                        <a:rPr lang="ko-KR" altLang="en-US" sz="7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드롭다운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Dropdown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7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76017" y="1126947"/>
            <a:ext cx="3863571" cy="5212080"/>
            <a:chOff x="376017" y="1126947"/>
            <a:chExt cx="3863571" cy="5212080"/>
          </a:xfrm>
        </p:grpSpPr>
        <p:pic>
          <p:nvPicPr>
            <p:cNvPr id="30" name="Picture 10" descr="https://lh4.googleusercontent.com/lyVQWF9z5yT0fxi1bsI8yI8zrJ5yAEKw7EJkaX5foNMYy1AQnEQfBnvgmswiGOh_VEiZM_UTyD4-nlJnnxuDZmr8pBoi38gPb8YkWs7zGoCZanpkfM8rqQMktddhITV2Cc_cYzAtm3c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34" t="16178" r="58666" b="23022"/>
            <a:stretch/>
          </p:blipFill>
          <p:spPr bwMode="auto">
            <a:xfrm>
              <a:off x="521028" y="1126947"/>
              <a:ext cx="3718560" cy="5212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9584" y="1235523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870" y="190933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96288" y="590098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6863" y="36922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6293" y="294936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1789" y="483897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870" y="483274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6017" y="407895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5692" y="336811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8473" y="442324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16729" y="441399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08330" y="206168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6863" y="5177036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02862" y="409744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1789" y="336225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0885" y="222062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5532" y="263937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63605" y="369153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63605" y="517933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08330" y="280380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5722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등록한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사원 관리 정보를 검색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검색하고자 하는 내용을 입력하고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인사관리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클릭하면 부서 목록이 뜨고 부서를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메뉴 이름은 제주고딕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209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10" descr="https://lh4.googleusercontent.com/lyVQWF9z5yT0fxi1bsI8yI8zrJ5yAEKw7EJkaX5foNMYy1AQnEQfBnvgmswiGOh_VEiZM_UTyD4-nlJnnxuDZmr8pBoi38gPb8YkWs7zGoCZanpkfM8rqQMktddhITV2Cc_cYzAtm3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3" t="13808" r="17628" b="44887"/>
          <a:stretch/>
        </p:blipFill>
        <p:spPr bwMode="auto">
          <a:xfrm>
            <a:off x="172723" y="2519446"/>
            <a:ext cx="4368798" cy="251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516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245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777887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입사일자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인사관리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8051" y="2439548"/>
            <a:ext cx="4601129" cy="2592497"/>
            <a:chOff x="88051" y="2439548"/>
            <a:chExt cx="4601129" cy="2592497"/>
          </a:xfrm>
        </p:grpSpPr>
        <p:pic>
          <p:nvPicPr>
            <p:cNvPr id="19" name="Picture 10" descr="https://lh4.googleusercontent.com/lyVQWF9z5yT0fxi1bsI8yI8zrJ5yAEKw7EJkaX5foNMYy1AQnEQfBnvgmswiGOh_VEiZM_UTyD4-nlJnnxuDZmr8pBoi38gPb8YkWs7zGoCZanpkfM8rqQMktddhITV2Cc_cYzAtm3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73" t="13808" r="18286" b="44887"/>
            <a:stretch/>
          </p:blipFill>
          <p:spPr bwMode="auto">
            <a:xfrm>
              <a:off x="233683" y="2519446"/>
              <a:ext cx="4297677" cy="2512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051" y="335680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323" y="2439548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134" y="275150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3138" y="307290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49157" y="270527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74006" y="306887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9531" y="359798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98720" y="360458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6163" y="405776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454820" y="3275112"/>
              <a:ext cx="2343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 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454820" y="3275112"/>
              <a:ext cx="2343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52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ERP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메뉴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925185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자재관리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자재관리 화면으로 이동한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구매관리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구매관리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제품관리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제품관리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생산목록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생산목록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생산관리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생산관리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판매관리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판매관리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거래처관리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거래처관리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사원관리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사원관리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28720"/>
            <a:ext cx="4183813" cy="2534056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055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4" r="54555" b="63895"/>
          <a:stretch/>
        </p:blipFill>
        <p:spPr>
          <a:xfrm>
            <a:off x="274472" y="1218981"/>
            <a:ext cx="4155440" cy="10261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" t="15531" r="54667" b="60371"/>
          <a:stretch/>
        </p:blipFill>
        <p:spPr>
          <a:xfrm>
            <a:off x="304952" y="2417727"/>
            <a:ext cx="4094480" cy="12395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15530" r="55222" b="69655"/>
          <a:stretch/>
        </p:blipFill>
        <p:spPr>
          <a:xfrm>
            <a:off x="304800" y="3962400"/>
            <a:ext cx="4033520" cy="76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15333" r="52889" b="64519"/>
          <a:stretch/>
        </p:blipFill>
        <p:spPr>
          <a:xfrm>
            <a:off x="314960" y="4998720"/>
            <a:ext cx="424688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99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3819" y="3799840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사원 목록을 열람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삭제 및 수정할 수 있는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3820" y="4283423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데이터가 테이블에서 삭제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해당 데이터를 수정할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527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5" t="43864" r="1666" b="11889"/>
          <a:stretch/>
        </p:blipFill>
        <p:spPr>
          <a:xfrm>
            <a:off x="1321229" y="1158240"/>
            <a:ext cx="6528126" cy="25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146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5" t="43864" r="1666" b="11889"/>
          <a:stretch/>
        </p:blipFill>
        <p:spPr>
          <a:xfrm>
            <a:off x="1067229" y="1882556"/>
            <a:ext cx="7039908" cy="27910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810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 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데이터테이블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UC008-2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540703"/>
              </p:ext>
            </p:extLst>
          </p:nvPr>
        </p:nvGraphicFramePr>
        <p:xfrm>
          <a:off x="275272" y="536801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관리 테이블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901758" y="171947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9650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230" t="9335" r="42926" b="39952"/>
          <a:stretch/>
        </p:blipFill>
        <p:spPr>
          <a:xfrm>
            <a:off x="203202" y="2506543"/>
            <a:ext cx="4538077" cy="22773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프로필을 열람할 수 있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자동 생성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체크박스를 클릭하면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자재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코드가 자동으로 생성된다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자재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자재가 등록된다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메뉴 이름은 제주고딕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자재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230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프로필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2173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30" t="9335" r="42926" b="39952"/>
          <a:stretch/>
        </p:blipFill>
        <p:spPr>
          <a:xfrm>
            <a:off x="301778" y="1988020"/>
            <a:ext cx="4538077" cy="2277350"/>
          </a:xfrm>
          <a:prstGeom prst="rect">
            <a:avLst/>
          </a:prstGeom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737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프로필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358609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System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 문구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입사일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50470" y="182150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36294" y="312480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489088" y="192631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36802" y="379590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35876" y="334956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45530" y="3574339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2252" y="259101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27407" y="289322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8039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1" y="1188038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ERP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시스템의 메인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달력을 통해 일정을 확인할 수 있다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2" y="1671621"/>
            <a:ext cx="4183813" cy="1979353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자재관리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자재관리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구매관리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구매관리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제품관리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제품관리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생산목록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생산목록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생산관리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생산관리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판매관리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판매관리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거래처관리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거래처관리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사원관리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사원관리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9840"/>
            <a:ext cx="4183813" cy="2462936"/>
            <a:chOff x="4614124" y="3799840"/>
            <a:chExt cx="4183813" cy="24629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99840"/>
              <a:ext cx="4183811" cy="406400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206240"/>
              <a:ext cx="4183811" cy="20565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1478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t="10198" r="20556" b="12371"/>
          <a:stretch/>
        </p:blipFill>
        <p:spPr>
          <a:xfrm>
            <a:off x="233682" y="1895141"/>
            <a:ext cx="4319124" cy="29808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5916" t="24234" r="30232" b="69539"/>
          <a:stretch/>
        </p:blipFill>
        <p:spPr>
          <a:xfrm>
            <a:off x="209306" y="1819477"/>
            <a:ext cx="4319124" cy="28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524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247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627378"/>
              </p:ext>
            </p:extLst>
          </p:nvPr>
        </p:nvGraphicFramePr>
        <p:xfrm>
          <a:off x="5963920" y="1193159"/>
          <a:ext cx="297402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146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인사말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빠른 메뉴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Calandar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Link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Link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Link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58297"/>
                  </a:ext>
                </a:extLst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Link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Link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Link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Link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Link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t="10198" r="20556" b="12371"/>
          <a:stretch/>
        </p:blipFill>
        <p:spPr>
          <a:xfrm>
            <a:off x="121920" y="1117600"/>
            <a:ext cx="5770880" cy="398272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977875" y="143674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109746" y="230796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133615" y="199461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099586" y="214634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862775" y="494323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143775" y="166878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099586" y="2478289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109746" y="266145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113295" y="284085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5130066" y="183354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l="15916" t="24234" r="30232" b="69539"/>
          <a:stretch/>
        </p:blipFill>
        <p:spPr>
          <a:xfrm>
            <a:off x="121919" y="1117600"/>
            <a:ext cx="4635915" cy="295838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757835" y="112159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3882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로그인할 수 있는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입력한 사용자의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로그인된다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사원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패스워드가 일치할 경우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로그인된다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메뉴 이름은 제주고딕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(RGB:0,102,255)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688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5" t="15729" r="31666" b="57407"/>
          <a:stretch/>
        </p:blipFill>
        <p:spPr>
          <a:xfrm>
            <a:off x="223519" y="2452120"/>
            <a:ext cx="4282116" cy="175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794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5" t="15729" r="31666" b="57407"/>
          <a:stretch/>
        </p:blipFill>
        <p:spPr>
          <a:xfrm>
            <a:off x="223519" y="2452120"/>
            <a:ext cx="4282116" cy="1754120"/>
          </a:xfrm>
          <a:prstGeom prst="rect">
            <a:avLst/>
          </a:prstGeom>
        </p:spPr>
      </p:pic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프로필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766647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Edit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45880" y="247077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60629" y="374605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48993" y="317104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96838" y="277605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93816" y="343568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29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7538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879859"/>
              </p:ext>
            </p:extLst>
          </p:nvPr>
        </p:nvGraphicFramePr>
        <p:xfrm>
          <a:off x="4623752" y="1222736"/>
          <a:ext cx="4050032" cy="3844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구매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관리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 관리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생산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관리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목록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관리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 관리 버튼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(U)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 관리 버튼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(D)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 관리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관리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관리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07893" y="1206944"/>
            <a:ext cx="4260380" cy="1026657"/>
            <a:chOff x="169532" y="2995104"/>
            <a:chExt cx="4260380" cy="102665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54" r="54555" b="63895"/>
            <a:stretch/>
          </p:blipFill>
          <p:spPr>
            <a:xfrm>
              <a:off x="274472" y="2995600"/>
              <a:ext cx="4155440" cy="1026161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532" y="3042717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58218" y="3604555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316" y="299510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58743" y="329855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7032" y="2366927"/>
            <a:ext cx="4094480" cy="1239520"/>
            <a:chOff x="467512" y="2255167"/>
            <a:chExt cx="4094480" cy="123952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" t="15531" r="54667" b="60371"/>
            <a:stretch/>
          </p:blipFill>
          <p:spPr>
            <a:xfrm>
              <a:off x="467512" y="2255167"/>
              <a:ext cx="4094480" cy="1239520"/>
            </a:xfrm>
            <a:prstGeom prst="rect">
              <a:avLst/>
            </a:prstGeom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23195" y="232846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23195" y="2610284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23195" y="2861712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3355" y="3118039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04800" y="3962400"/>
            <a:ext cx="4033520" cy="762000"/>
            <a:chOff x="304800" y="3962400"/>
            <a:chExt cx="4033520" cy="76200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" t="15530" r="55222" b="69655"/>
            <a:stretch/>
          </p:blipFill>
          <p:spPr>
            <a:xfrm>
              <a:off x="304800" y="3962400"/>
              <a:ext cx="4033520" cy="762000"/>
            </a:xfrm>
            <a:prstGeom prst="rect">
              <a:avLst/>
            </a:prstGeom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42832" y="4324211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29717" y="404301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14960" y="4998720"/>
            <a:ext cx="4246880" cy="1036320"/>
            <a:chOff x="314960" y="4998720"/>
            <a:chExt cx="4246880" cy="1036320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" t="15333" r="52889" b="64519"/>
            <a:stretch/>
          </p:blipFill>
          <p:spPr>
            <a:xfrm>
              <a:off x="314960" y="4998720"/>
              <a:ext cx="4246880" cy="1036320"/>
            </a:xfrm>
            <a:prstGeom prst="rect">
              <a:avLst/>
            </a:prstGeom>
          </p:spPr>
        </p:pic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25275" y="509262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4910" y="564126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D01EDE4-B4B3-4EC9-AC98-925BCE1072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21410" y="5366940"/>
              <a:ext cx="209880" cy="20988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54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ERP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메뉴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한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눈에 볼 수 있는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925185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자재관리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자재관리 화면으로 이동한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구매관리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구매관리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제품관리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제품관리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생산목록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생산목록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생산관리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생산관리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판매관리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판매관리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거래처관리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거래처관리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사원관리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사원관리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28720"/>
            <a:ext cx="4183813" cy="2534056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267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메뉴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UC000-1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UC000-1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7" t="16519" r="1445" b="30148"/>
          <a:stretch/>
        </p:blipFill>
        <p:spPr>
          <a:xfrm>
            <a:off x="1534160" y="1702220"/>
            <a:ext cx="1737824" cy="37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6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7" t="16519" r="1445" b="30148"/>
          <a:stretch/>
        </p:blipFill>
        <p:spPr>
          <a:xfrm>
            <a:off x="1534160" y="1702220"/>
            <a:ext cx="1737824" cy="3753700"/>
          </a:xfrm>
          <a:prstGeom prst="rect">
            <a:avLst/>
          </a:prstGeom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496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 SYSTEM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메뉴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UC000-1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UC000-1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330504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관리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 관리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관리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목록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생산 관리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 관리 버튼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(D)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 관리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사원 관리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096053" y="180319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75454" y="2953069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75454" y="219201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87178" y="252007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67595" y="329366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u="sng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67595" y="361612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u="sng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67595" y="408091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u="sng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67595" y="4526443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u="sng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567595" y="485782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u="sng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77472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13588</TotalTime>
  <Words>6372</Words>
  <Application>Microsoft Office PowerPoint</Application>
  <PresentationFormat>화면 슬라이드 쇼(4:3)</PresentationFormat>
  <Paragraphs>2593</Paragraphs>
  <Slides>67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5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ERP SYSTEM 화면 설계(UI 명세서)</vt:lpstr>
      <vt:lpstr>변경 이력</vt:lpstr>
      <vt:lpstr>System Map</vt:lpstr>
      <vt:lpstr>System Process 정의</vt:lpstr>
      <vt:lpstr>메뉴</vt:lpstr>
      <vt:lpstr>PowerPoint 프레젠테이션</vt:lpstr>
      <vt:lpstr>PowerPoint 프레젠테이션</vt:lpstr>
      <vt:lpstr>PowerPoint 프레젠테이션</vt:lpstr>
      <vt:lpstr>PowerPoint 프레젠테이션</vt:lpstr>
      <vt:lpstr>자재구매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제품생산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판매관리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회사관리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문준식</cp:lastModifiedBy>
  <cp:revision>1078</cp:revision>
  <cp:lastPrinted>2001-07-23T08:42:52Z</cp:lastPrinted>
  <dcterms:created xsi:type="dcterms:W3CDTF">2011-02-22T01:37:12Z</dcterms:created>
  <dcterms:modified xsi:type="dcterms:W3CDTF">2020-06-11T05:12:13Z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