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4"/>
  </p:notesMasterIdLst>
  <p:handoutMasterIdLst>
    <p:handoutMasterId r:id="rId15"/>
  </p:handoutMasterIdLst>
  <p:sldIdLst>
    <p:sldId id="256" r:id="rId2"/>
    <p:sldId id="339" r:id="rId3"/>
    <p:sldId id="337" r:id="rId4"/>
    <p:sldId id="338" r:id="rId5"/>
    <p:sldId id="341" r:id="rId6"/>
    <p:sldId id="358" r:id="rId7"/>
    <p:sldId id="360" r:id="rId8"/>
    <p:sldId id="361" r:id="rId9"/>
    <p:sldId id="370" r:id="rId10"/>
    <p:sldId id="371" r:id="rId11"/>
    <p:sldId id="372" r:id="rId12"/>
    <p:sldId id="373" r:id="rId13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FFFFFF"/>
    <a:srgbClr val="0081E2"/>
    <a:srgbClr val="CFBFD3"/>
    <a:srgbClr val="C0BED4"/>
    <a:srgbClr val="BFD5BD"/>
    <a:srgbClr val="333399"/>
    <a:srgbClr val="BCD6D3"/>
    <a:srgbClr val="BCCFD6"/>
    <a:srgbClr val="D6E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0370" autoAdjust="0"/>
  </p:normalViewPr>
  <p:slideViewPr>
    <p:cSldViewPr snapToGrid="0" snapToObjects="1" showGuides="1">
      <p:cViewPr varScale="1">
        <p:scale>
          <a:sx n="79" d="100"/>
          <a:sy n="79" d="100"/>
        </p:scale>
        <p:origin x="1622" y="77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795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5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Motion Detector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ko-KR" altLang="en-US" dirty="0">
                <a:latin typeface="+mj-ea"/>
                <a:ea typeface="+mj-ea"/>
              </a:rPr>
              <a:t>화면 설계</a:t>
            </a:r>
            <a:r>
              <a:rPr lang="en-US" altLang="ko-KR" dirty="0">
                <a:latin typeface="+mj-ea"/>
                <a:ea typeface="+mj-ea"/>
              </a:rPr>
              <a:t>(UI </a:t>
            </a:r>
            <a:r>
              <a:rPr lang="ko-KR" altLang="en-US" dirty="0">
                <a:latin typeface="+mj-ea"/>
                <a:ea typeface="+mj-ea"/>
              </a:rPr>
              <a:t>명세서</a:t>
            </a:r>
            <a:r>
              <a:rPr lang="en-US" altLang="ko-KR" dirty="0">
                <a:latin typeface="+mj-ea"/>
                <a:ea typeface="+mj-ea"/>
              </a:rPr>
              <a:t>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64021" y="6110204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&lt;Semi-Colon&gt;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45383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MOTION DETECTOR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 선택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Ver.2.0.0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9931610"/>
              </p:ext>
            </p:extLst>
          </p:nvPr>
        </p:nvGraphicFramePr>
        <p:xfrm>
          <a:off x="4664392" y="283576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날짜 선택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Dialog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Calendar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타원 26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3048540" y="3570865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743317" y="2887720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810851" y="3099291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257996" y="2215004"/>
            <a:ext cx="2268000" cy="247595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16" y="2318905"/>
            <a:ext cx="2238687" cy="237205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1402080" y="2744857"/>
            <a:ext cx="2001918" cy="1512183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1493520" y="4307840"/>
            <a:ext cx="1764900" cy="180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153056" y="2109025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297140" y="2640333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362936" y="4202900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1154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가 원하는 날짜를 선택한 후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해당 날짜에 찍힌 이미지를 </a:t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리스트로 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띄어주는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82318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확인하고자 하는 날짜를 선택하고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선택한 날짜에 감지된 이미지를 리스트 형태로 출력한다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30523"/>
            <a:ext cx="4183813" cy="2632253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이미지의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180 x 135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74514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MOTION DETECTOR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감지된 이미지 리스트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Ver.2.0.0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UC003, UC004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 descr="사진, 다른, 음식이(가) 표시된 사진&#10;&#10;자동 생성된 설명">
            <a:extLst>
              <a:ext uri="{FF2B5EF4-FFF2-40B4-BE49-F238E27FC236}">
                <a16:creationId xmlns:a16="http://schemas.microsoft.com/office/drawing/2014/main" id="{5A2247F7-EEC6-465E-8557-93C9FA437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14" y="2079043"/>
            <a:ext cx="4180007" cy="365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67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사진, 다른, 음식이(가) 표시된 사진&#10;&#10;자동 생성된 설명">
            <a:extLst>
              <a:ext uri="{FF2B5EF4-FFF2-40B4-BE49-F238E27FC236}">
                <a16:creationId xmlns:a16="http://schemas.microsoft.com/office/drawing/2014/main" id="{F124FBBC-0E28-48B5-B1F7-06EF33925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14" y="1888543"/>
            <a:ext cx="4180007" cy="3659384"/>
          </a:xfrm>
          <a:prstGeom prst="rect">
            <a:avLst/>
          </a:prstGeom>
        </p:spPr>
      </p:pic>
      <p:graphicFrame>
        <p:nvGraphicFramePr>
          <p:cNvPr id="28" name="Group 240"/>
          <p:cNvGraphicFramePr>
            <a:graphicFrameLocks noGrp="1"/>
          </p:cNvGraphicFramePr>
          <p:nvPr/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MOTION DETECTOR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 선택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Ver.2.0.0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2255284"/>
              </p:ext>
            </p:extLst>
          </p:nvPr>
        </p:nvGraphicFramePr>
        <p:xfrm>
          <a:off x="4664392" y="2835766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리스트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Dialog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리스트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타원 24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61274" y="1783603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B8BAC37-8DBF-4BD0-860C-75902F2CD35C}"/>
              </a:ext>
            </a:extLst>
          </p:cNvPr>
          <p:cNvSpPr>
            <a:spLocks noChangeAspect="1"/>
          </p:cNvSpPr>
          <p:nvPr/>
        </p:nvSpPr>
        <p:spPr bwMode="auto">
          <a:xfrm>
            <a:off x="323208" y="2098423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921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017498"/>
              </p:ext>
            </p:extLst>
          </p:nvPr>
        </p:nvGraphicFramePr>
        <p:xfrm>
          <a:off x="280988" y="1025525"/>
          <a:ext cx="8582024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2020-04-21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Ver.2.0.0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설계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장연수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2020-06-09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Ver.2.0.0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변경에 따른 문서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문준식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32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84796" y="1787383"/>
            <a:ext cx="8553010" cy="2051444"/>
            <a:chOff x="-238335" y="1345222"/>
            <a:chExt cx="8553010" cy="2051444"/>
          </a:xfrm>
        </p:grpSpPr>
        <p:sp>
          <p:nvSpPr>
            <p:cNvPr id="7" name="TextBox 6"/>
            <p:cNvSpPr txBox="1"/>
            <p:nvPr/>
          </p:nvSpPr>
          <p:spPr>
            <a:xfrm>
              <a:off x="3508131" y="1345222"/>
              <a:ext cx="1266092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Motion Detector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90289" y="1995601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메인 화면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52763" y="2662576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시작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53159" y="2684907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폴더 선택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03100" y="2678493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날짜 열기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17861" y="2657512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중지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-238335" y="2662576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고급 설정</a:t>
              </a:r>
            </a:p>
          </p:txBody>
        </p:sp>
        <p:cxnSp>
          <p:nvCxnSpPr>
            <p:cNvPr id="47" name="꺾인 연결선 46"/>
            <p:cNvCxnSpPr>
              <a:stCxn id="7" idx="2"/>
              <a:endCxn id="23" idx="0"/>
            </p:cNvCxnSpPr>
            <p:nvPr/>
          </p:nvCxnSpPr>
          <p:spPr bwMode="auto">
            <a:xfrm rot="5400000">
              <a:off x="3922470" y="1776893"/>
              <a:ext cx="434935" cy="2481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2" name="꺾인 연결선 1091"/>
            <p:cNvCxnSpPr>
              <a:stCxn id="23" idx="2"/>
              <a:endCxn id="27" idx="0"/>
            </p:cNvCxnSpPr>
            <p:nvPr/>
          </p:nvCxnSpPr>
          <p:spPr bwMode="auto">
            <a:xfrm rot="16200000" flipH="1">
              <a:off x="5779249" y="570492"/>
              <a:ext cx="446467" cy="3727572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4" name="꺾인 연결선 1093"/>
            <p:cNvCxnSpPr>
              <a:stCxn id="23" idx="2"/>
              <a:endCxn id="24" idx="0"/>
            </p:cNvCxnSpPr>
            <p:nvPr/>
          </p:nvCxnSpPr>
          <p:spPr bwMode="auto">
            <a:xfrm rot="16200000" flipH="1">
              <a:off x="4794168" y="1555573"/>
              <a:ext cx="451531" cy="1762474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8" name="꺾인 연결선 1097"/>
            <p:cNvCxnSpPr>
              <a:stCxn id="23" idx="2"/>
              <a:endCxn id="25" idx="0"/>
            </p:cNvCxnSpPr>
            <p:nvPr/>
          </p:nvCxnSpPr>
          <p:spPr bwMode="auto">
            <a:xfrm rot="5400000">
              <a:off x="3783200" y="2329411"/>
              <a:ext cx="473862" cy="237130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0" name="꺾인 연결선 1099"/>
            <p:cNvCxnSpPr>
              <a:stCxn id="23" idx="2"/>
              <a:endCxn id="26" idx="0"/>
            </p:cNvCxnSpPr>
            <p:nvPr/>
          </p:nvCxnSpPr>
          <p:spPr bwMode="auto">
            <a:xfrm rot="5400000">
              <a:off x="2861378" y="1401175"/>
              <a:ext cx="467448" cy="2087189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2" name="꺾인 연결선 1101"/>
            <p:cNvCxnSpPr>
              <a:stCxn id="23" idx="2"/>
              <a:endCxn id="29" idx="0"/>
            </p:cNvCxnSpPr>
            <p:nvPr/>
          </p:nvCxnSpPr>
          <p:spPr bwMode="auto">
            <a:xfrm rot="5400000">
              <a:off x="1948619" y="472498"/>
              <a:ext cx="451531" cy="3928624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꺾인 연결선 61"/>
            <p:cNvCxnSpPr/>
            <p:nvPr/>
          </p:nvCxnSpPr>
          <p:spPr bwMode="auto">
            <a:xfrm rot="16200000" flipH="1">
              <a:off x="1816034" y="3004399"/>
              <a:ext cx="414315" cy="12836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2081796" y="3181222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폴더 검색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078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284796" y="1787383"/>
            <a:ext cx="8553010" cy="2051444"/>
            <a:chOff x="-238335" y="1345222"/>
            <a:chExt cx="8553010" cy="2051444"/>
          </a:xfrm>
        </p:grpSpPr>
        <p:sp>
          <p:nvSpPr>
            <p:cNvPr id="44" name="TextBox 43"/>
            <p:cNvSpPr txBox="1"/>
            <p:nvPr/>
          </p:nvSpPr>
          <p:spPr>
            <a:xfrm>
              <a:off x="3508131" y="1345222"/>
              <a:ext cx="1266092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Motion Detector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90289" y="1995601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메인 화면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52763" y="2662576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시작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53159" y="2684907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폴더 선택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603100" y="2678493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날짜 열기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17861" y="2657512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중지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-238335" y="2662576"/>
              <a:ext cx="896814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고급 설정</a:t>
              </a:r>
            </a:p>
          </p:txBody>
        </p:sp>
        <p:cxnSp>
          <p:nvCxnSpPr>
            <p:cNvPr id="51" name="꺾인 연결선 50"/>
            <p:cNvCxnSpPr>
              <a:stCxn id="44" idx="2"/>
              <a:endCxn id="45" idx="0"/>
            </p:cNvCxnSpPr>
            <p:nvPr/>
          </p:nvCxnSpPr>
          <p:spPr bwMode="auto">
            <a:xfrm rot="5400000">
              <a:off x="3922470" y="1776893"/>
              <a:ext cx="434935" cy="2481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꺾인 연결선 51"/>
            <p:cNvCxnSpPr>
              <a:stCxn id="45" idx="2"/>
              <a:endCxn id="49" idx="0"/>
            </p:cNvCxnSpPr>
            <p:nvPr/>
          </p:nvCxnSpPr>
          <p:spPr bwMode="auto">
            <a:xfrm rot="16200000" flipH="1">
              <a:off x="5779249" y="570492"/>
              <a:ext cx="446467" cy="3727572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꺾인 연결선 52"/>
            <p:cNvCxnSpPr>
              <a:stCxn id="45" idx="2"/>
              <a:endCxn id="46" idx="0"/>
            </p:cNvCxnSpPr>
            <p:nvPr/>
          </p:nvCxnSpPr>
          <p:spPr bwMode="auto">
            <a:xfrm rot="16200000" flipH="1">
              <a:off x="4794168" y="1555573"/>
              <a:ext cx="451531" cy="1762474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꺾인 연결선 53"/>
            <p:cNvCxnSpPr>
              <a:stCxn id="45" idx="2"/>
              <a:endCxn id="47" idx="0"/>
            </p:cNvCxnSpPr>
            <p:nvPr/>
          </p:nvCxnSpPr>
          <p:spPr bwMode="auto">
            <a:xfrm rot="5400000">
              <a:off x="3783200" y="2329411"/>
              <a:ext cx="473862" cy="237130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꺾인 연결선 54"/>
            <p:cNvCxnSpPr>
              <a:stCxn id="45" idx="2"/>
              <a:endCxn id="48" idx="0"/>
            </p:cNvCxnSpPr>
            <p:nvPr/>
          </p:nvCxnSpPr>
          <p:spPr bwMode="auto">
            <a:xfrm rot="5400000">
              <a:off x="2861378" y="1401175"/>
              <a:ext cx="467448" cy="2087189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꺾인 연결선 55"/>
            <p:cNvCxnSpPr>
              <a:stCxn id="45" idx="2"/>
              <a:endCxn id="50" idx="0"/>
            </p:cNvCxnSpPr>
            <p:nvPr/>
          </p:nvCxnSpPr>
          <p:spPr bwMode="auto">
            <a:xfrm rot="5400000">
              <a:off x="1948619" y="472498"/>
              <a:ext cx="451531" cy="3928624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꺾인 연결선 57"/>
            <p:cNvCxnSpPr/>
            <p:nvPr/>
          </p:nvCxnSpPr>
          <p:spPr bwMode="auto">
            <a:xfrm rot="16200000" flipH="1">
              <a:off x="1816034" y="3004399"/>
              <a:ext cx="414315" cy="12836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9" name="TextBox 58"/>
            <p:cNvSpPr txBox="1"/>
            <p:nvPr/>
          </p:nvSpPr>
          <p:spPr>
            <a:xfrm>
              <a:off x="2081796" y="3181222"/>
              <a:ext cx="826477" cy="21544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폴더 검색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850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프로그램 실행 시 나타나는 메인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82318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고급 설정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버튼을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클릭하면</a:t>
              </a:r>
              <a:r>
                <a:rPr kumimoji="0" lang="ko-KR" altLang="en-US" sz="105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저장 폴더와 포트번호를 선택할 수</a:t>
              </a:r>
              <a:endParaRPr kumimoji="0" lang="en-US" altLang="ko-KR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baseline="0" dirty="0">
                  <a:latin typeface="맑은 고딕" pitchFamily="50" charset="-127"/>
                  <a:ea typeface="맑은 고딕" pitchFamily="50" charset="-127"/>
                </a:rPr>
                <a:t>  있는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팝업창이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폴더 열기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캡처된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화면이 저장되는 폴더의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팝업창이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날짜 선택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확인하고자 하는 날짜를 선택할 수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있는 달력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팝업창이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이미지 리스트의 이미지를 클릭하면 메인 영상 화면에 띄우고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실시간 영상은 서브 영상 화면에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30523"/>
            <a:ext cx="4183813" cy="2632253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(RGB:206,206,206)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굴림을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고급 설정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’,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폴더 열기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’,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날짜 선택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’,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’,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(RGB:155,155,155)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62438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MOTION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DETECTOR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Ver.2.0.0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5" name="그림 14" descr="실내, 선반, 사진, 책이(가) 표시된 사진&#10;&#10;자동 생성된 설명">
            <a:extLst>
              <a:ext uri="{FF2B5EF4-FFF2-40B4-BE49-F238E27FC236}">
                <a16:creationId xmlns:a16="http://schemas.microsoft.com/office/drawing/2014/main" id="{CA6356C0-DC3D-4A39-A91B-9B8794728C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63" y="2542408"/>
            <a:ext cx="3961941" cy="253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8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내, 선반, 사진, 책이(가) 표시된 사진&#10;&#10;자동 생성된 설명">
            <a:extLst>
              <a:ext uri="{FF2B5EF4-FFF2-40B4-BE49-F238E27FC236}">
                <a16:creationId xmlns:a16="http://schemas.microsoft.com/office/drawing/2014/main" id="{AC57A050-9AA8-43E1-A696-46DC3EF74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90" y="1128336"/>
            <a:ext cx="8151779" cy="5218605"/>
          </a:xfrm>
          <a:prstGeom prst="rect">
            <a:avLst/>
          </a:prstGeom>
        </p:spPr>
      </p:pic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17527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MOTION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DETECTOR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Ver.2.0.0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2982863"/>
              </p:ext>
            </p:extLst>
          </p:nvPr>
        </p:nvGraphicFramePr>
        <p:xfrm>
          <a:off x="140956" y="2029068"/>
          <a:ext cx="4050032" cy="4347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Dialog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영상 화면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Picture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Setting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Group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감지 등급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감지 등급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Combo-box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둔화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감지 등급 슬라이더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Slider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고급 설정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Button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폴더 열기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55829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날짜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Button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리스트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Button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Button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서브 영상 화면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Picture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634896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365340" y="1023396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8302718" y="1491811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473684" y="1359831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6823641" y="2294466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6596959" y="1798256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6686920" y="5876637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6643339" y="1322428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6643339" y="1569711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7272565" y="2302932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7519115" y="5863014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6638057" y="2600018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7721489" y="2294466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6638057" y="2098831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8407658" y="1811461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9B13940-9343-419F-9B2A-A2A58E947F19}"/>
              </a:ext>
            </a:extLst>
          </p:cNvPr>
          <p:cNvSpPr>
            <a:spLocks noChangeAspect="1"/>
          </p:cNvSpPr>
          <p:nvPr/>
        </p:nvSpPr>
        <p:spPr bwMode="auto">
          <a:xfrm>
            <a:off x="4178063" y="4407594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54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저장폴더를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설정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82318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폴더 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캡처된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화면이 저장될 폴더와 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영상을 백업할 서버의 저장경로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IP, ID, 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설정할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 있는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팝업창이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30523"/>
            <a:ext cx="4183813" cy="2632253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(RGB:206,206,206)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굴림을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배경색은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(RGB:155,155,155)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17380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MOTION DETECTOR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고급 설정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Ver.2.0.0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EC3E09CF-6D18-4AAE-BE93-A41CECB6F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351" y="2796711"/>
            <a:ext cx="1806097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4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CEC361D5-F31B-4DB2-BD91-759AA30D5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06" y="2155762"/>
            <a:ext cx="1806097" cy="1958510"/>
          </a:xfrm>
          <a:prstGeom prst="rect">
            <a:avLst/>
          </a:prstGeom>
        </p:spPr>
      </p:pic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63641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MOTION DETECTOR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고급 설정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Ver.2.0.0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3611366"/>
              </p:ext>
            </p:extLst>
          </p:nvPr>
        </p:nvGraphicFramePr>
        <p:xfrm>
          <a:off x="4575853" y="1482511"/>
          <a:ext cx="4050032" cy="35935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고급 설정 화면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Dialog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 폴더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경로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Text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11704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IP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Text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41085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Text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94045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Text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62343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폴더검색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Button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01157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경로 텍스트 박스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Edit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66942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IP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박스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Edit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12959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박스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Edit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93598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서버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PW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텍스트 박스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Edit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Button Control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360213" y="3069383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360213" y="2533148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360213" y="2797825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D01EDE4-B4B3-4EC9-AC98-925BCE107297}"/>
              </a:ext>
            </a:extLst>
          </p:cNvPr>
          <p:cNvSpPr>
            <a:spLocks noChangeAspect="1"/>
          </p:cNvSpPr>
          <p:nvPr/>
        </p:nvSpPr>
        <p:spPr bwMode="auto">
          <a:xfrm>
            <a:off x="1243624" y="2050822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DDC8027-4EC0-402C-9923-754DA90BF3E7}"/>
              </a:ext>
            </a:extLst>
          </p:cNvPr>
          <p:cNvSpPr>
            <a:spLocks noChangeAspect="1"/>
          </p:cNvSpPr>
          <p:nvPr/>
        </p:nvSpPr>
        <p:spPr bwMode="auto">
          <a:xfrm>
            <a:off x="1360213" y="3323605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3CBE300-5B5B-4157-A4FA-D6AA9C2F8F14}"/>
              </a:ext>
            </a:extLst>
          </p:cNvPr>
          <p:cNvSpPr>
            <a:spLocks noChangeAspect="1"/>
          </p:cNvSpPr>
          <p:nvPr/>
        </p:nvSpPr>
        <p:spPr bwMode="auto">
          <a:xfrm>
            <a:off x="1360213" y="3605545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B0F93AF-C363-46B9-9338-92A72424AE00}"/>
              </a:ext>
            </a:extLst>
          </p:cNvPr>
          <p:cNvSpPr>
            <a:spLocks noChangeAspect="1"/>
          </p:cNvSpPr>
          <p:nvPr/>
        </p:nvSpPr>
        <p:spPr bwMode="auto">
          <a:xfrm>
            <a:off x="2968033" y="3069383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E32DAB5-1BA9-4DEF-AD18-284C669859FD}"/>
              </a:ext>
            </a:extLst>
          </p:cNvPr>
          <p:cNvSpPr>
            <a:spLocks noChangeAspect="1"/>
          </p:cNvSpPr>
          <p:nvPr/>
        </p:nvSpPr>
        <p:spPr bwMode="auto">
          <a:xfrm>
            <a:off x="2968033" y="2533148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671584B-E8D1-4941-A4F8-00D3A4E5AF1E}"/>
              </a:ext>
            </a:extLst>
          </p:cNvPr>
          <p:cNvSpPr>
            <a:spLocks noChangeAspect="1"/>
          </p:cNvSpPr>
          <p:nvPr/>
        </p:nvSpPr>
        <p:spPr bwMode="auto">
          <a:xfrm>
            <a:off x="2968033" y="2797825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C1DE2E9-27D4-4B38-907D-7302265FA699}"/>
              </a:ext>
            </a:extLst>
          </p:cNvPr>
          <p:cNvSpPr>
            <a:spLocks noChangeAspect="1"/>
          </p:cNvSpPr>
          <p:nvPr/>
        </p:nvSpPr>
        <p:spPr bwMode="auto">
          <a:xfrm>
            <a:off x="2968033" y="3323605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3E74C32-507C-49CA-9020-30D17188DA4A}"/>
              </a:ext>
            </a:extLst>
          </p:cNvPr>
          <p:cNvSpPr>
            <a:spLocks noChangeAspect="1"/>
          </p:cNvSpPr>
          <p:nvPr/>
        </p:nvSpPr>
        <p:spPr bwMode="auto">
          <a:xfrm>
            <a:off x="2968033" y="3605545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3F80673-7643-4DDB-96CA-7DF042CC24EA}"/>
              </a:ext>
            </a:extLst>
          </p:cNvPr>
          <p:cNvSpPr>
            <a:spLocks noChangeAspect="1"/>
          </p:cNvSpPr>
          <p:nvPr/>
        </p:nvSpPr>
        <p:spPr bwMode="auto">
          <a:xfrm>
            <a:off x="1617553" y="3653005"/>
            <a:ext cx="209880" cy="20988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439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rgbClr val="EEEEE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가 원하는 날짜를 선택하는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82318"/>
            <a:chOff x="4614126" y="1746882"/>
            <a:chExt cx="4183813" cy="178231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35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확인하고자 하는 날짜를 선택하고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선택한 날짜에 해당되는 결과가 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30523"/>
            <a:ext cx="4183813" cy="2632253"/>
            <a:chOff x="4614124" y="3630523"/>
            <a:chExt cx="4183813" cy="26322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630523"/>
              <a:ext cx="4183811" cy="406557"/>
            </a:xfrm>
            <a:prstGeom prst="rect">
              <a:avLst/>
            </a:prstGeom>
            <a:solidFill>
              <a:srgbClr val="EEEEEE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037080"/>
              <a:ext cx="4183811" cy="22256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달력의 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나눔고딕을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글자색은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(RGB:0,0,0)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44177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MOTION DETECTOR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 선택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Ver.2.0.0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96" y="2318905"/>
            <a:ext cx="2238687" cy="23720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16" y="2318905"/>
            <a:ext cx="2238687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57159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13480</TotalTime>
  <Words>908</Words>
  <Application>Microsoft Office PowerPoint</Application>
  <PresentationFormat>화면 슬라이드 쇼(4:3)</PresentationFormat>
  <Paragraphs>379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Motion Detector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문준식</cp:lastModifiedBy>
  <cp:revision>1013</cp:revision>
  <cp:lastPrinted>2001-07-23T08:42:52Z</cp:lastPrinted>
  <dcterms:created xsi:type="dcterms:W3CDTF">2011-02-22T01:37:12Z</dcterms:created>
  <dcterms:modified xsi:type="dcterms:W3CDTF">2020-06-09T06:19:28Z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