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446" r:id="rId6"/>
    <p:sldId id="449" r:id="rId7"/>
    <p:sldId id="531" r:id="rId8"/>
    <p:sldId id="532" r:id="rId9"/>
    <p:sldId id="535" r:id="rId10"/>
    <p:sldId id="536" r:id="rId11"/>
    <p:sldId id="533" r:id="rId12"/>
    <p:sldId id="534" r:id="rId13"/>
    <p:sldId id="521" r:id="rId14"/>
    <p:sldId id="541" r:id="rId15"/>
    <p:sldId id="539" r:id="rId16"/>
    <p:sldId id="542" r:id="rId17"/>
    <p:sldId id="543" r:id="rId18"/>
    <p:sldId id="544" r:id="rId19"/>
    <p:sldId id="545" r:id="rId20"/>
    <p:sldId id="547" r:id="rId21"/>
    <p:sldId id="546" r:id="rId22"/>
    <p:sldId id="548" r:id="rId23"/>
    <p:sldId id="519" r:id="rId2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F65"/>
    <a:srgbClr val="F8F8F8"/>
    <a:srgbClr val="FFDCFF"/>
    <a:srgbClr val="EEDADC"/>
    <a:srgbClr val="B161A7"/>
    <a:srgbClr val="C9005F"/>
    <a:srgbClr val="5C70C3"/>
    <a:srgbClr val="8F6AB7"/>
    <a:srgbClr val="C95591"/>
    <a:srgbClr val="E53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1" autoAdjust="0"/>
    <p:restoredTop sz="81320"/>
  </p:normalViewPr>
  <p:slideViewPr>
    <p:cSldViewPr snapToGrid="0">
      <p:cViewPr varScale="1">
        <p:scale>
          <a:sx n="98" d="100"/>
          <a:sy n="98" d="100"/>
        </p:scale>
        <p:origin x="145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8FABD-7BD1-3A4F-AFEF-795132FBB384}" type="datetimeFigureOut">
              <a:rPr lang="en-CH" smtClean="0"/>
              <a:t>11/27/23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23FB-1326-2743-A02F-BD97A5527E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90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6869-1717-9544-95CE-FC33CF987F2B}" type="slidenum">
              <a:rPr lang="en-CH" smtClean="0"/>
              <a:t>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31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6779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409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5875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9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7103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426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27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296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337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590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898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251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81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23FB-1326-2743-A02F-BD97A5527E44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980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4D8-3B35-0727-B4E2-241AC58DD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rgbClr val="FAF7F5"/>
          </a:solidFill>
          <a:ln>
            <a:solidFill>
              <a:srgbClr val="FAF7F5"/>
            </a:solidFill>
          </a:ln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4800" b="1" i="0">
                <a:solidFill>
                  <a:srgbClr val="C80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99CD0-69FB-5141-54B6-3956626D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2095638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71D8C-6C6C-0E43-C344-9D08D9E1FB2F}"/>
              </a:ext>
            </a:extLst>
          </p:cNvPr>
          <p:cNvSpPr/>
          <p:nvPr userDrawn="1"/>
        </p:nvSpPr>
        <p:spPr>
          <a:xfrm>
            <a:off x="0" y="942113"/>
            <a:ext cx="12192000" cy="176350"/>
          </a:xfrm>
          <a:prstGeom prst="rect">
            <a:avLst/>
          </a:prstGeom>
          <a:solidFill>
            <a:srgbClr val="C80060"/>
          </a:solidFill>
          <a:ln>
            <a:solidFill>
              <a:srgbClr val="C8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B6E8A-AD55-AF2C-D557-449A0305A438}"/>
              </a:ext>
            </a:extLst>
          </p:cNvPr>
          <p:cNvSpPr/>
          <p:nvPr userDrawn="1"/>
        </p:nvSpPr>
        <p:spPr>
          <a:xfrm>
            <a:off x="0" y="3513863"/>
            <a:ext cx="12192000" cy="176350"/>
          </a:xfrm>
          <a:prstGeom prst="rect">
            <a:avLst/>
          </a:prstGeom>
          <a:solidFill>
            <a:srgbClr val="C80060"/>
          </a:solidFill>
          <a:ln>
            <a:solidFill>
              <a:srgbClr val="C8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88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2C52-D81D-6103-C514-3D93F3A3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082"/>
          </a:xfrm>
          <a:solidFill>
            <a:srgbClr val="FAF7F5"/>
          </a:solidFill>
          <a:ln>
            <a:solidFill>
              <a:srgbClr val="FAF7F5"/>
            </a:solidFill>
          </a:ln>
        </p:spPr>
        <p:txBody>
          <a:bodyPr tIns="180000"/>
          <a:lstStyle>
            <a:lvl1pPr>
              <a:defRPr b="1">
                <a:solidFill>
                  <a:srgbClr val="66665C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C9A7-A794-032F-6DCF-FA32238A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buClr>
                <a:schemeClr val="tx1"/>
              </a:buClr>
              <a:defRPr>
                <a:latin typeface="Franklin Gothic Book" panose="020B0503020102020204" pitchFamily="34" charset="0"/>
              </a:defRPr>
            </a:lvl4pPr>
            <a:lvl5pPr>
              <a:buClr>
                <a:schemeClr val="tx1"/>
              </a:buCl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5769E-4468-6792-2BAF-089683CCE3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02" t="17318" r="654" b="16685"/>
          <a:stretch/>
        </p:blipFill>
        <p:spPr>
          <a:xfrm>
            <a:off x="25400" y="6639682"/>
            <a:ext cx="2336800" cy="2154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8E2BAEB-02C4-70CA-AAEA-752D06D844FA}"/>
              </a:ext>
            </a:extLst>
          </p:cNvPr>
          <p:cNvGrpSpPr/>
          <p:nvPr userDrawn="1"/>
        </p:nvGrpSpPr>
        <p:grpSpPr>
          <a:xfrm>
            <a:off x="2336800" y="6639682"/>
            <a:ext cx="9855200" cy="218318"/>
            <a:chOff x="2703872" y="6614913"/>
            <a:chExt cx="9488128" cy="252919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60EA625-5DB0-3366-890F-2FCEDFFCCD83}"/>
                </a:ext>
              </a:extLst>
            </p:cNvPr>
            <p:cNvSpPr/>
            <p:nvPr userDrawn="1"/>
          </p:nvSpPr>
          <p:spPr>
            <a:xfrm>
              <a:off x="2703872" y="6614913"/>
              <a:ext cx="4521876" cy="252919"/>
            </a:xfrm>
            <a:prstGeom prst="parallelogram">
              <a:avLst/>
            </a:prstGeom>
            <a:solidFill>
              <a:srgbClr val="C80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05D0B3A-5BCF-096E-32EB-F9517A996B05}"/>
                </a:ext>
              </a:extLst>
            </p:cNvPr>
            <p:cNvSpPr/>
            <p:nvPr userDrawn="1"/>
          </p:nvSpPr>
          <p:spPr>
            <a:xfrm>
              <a:off x="6997148" y="6614913"/>
              <a:ext cx="5194852" cy="252919"/>
            </a:xfrm>
            <a:prstGeom prst="parallelogram">
              <a:avLst>
                <a:gd name="adj" fmla="val 0"/>
              </a:avLst>
            </a:prstGeom>
            <a:solidFill>
              <a:srgbClr val="C80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46FB-B897-7EEF-322B-36B66F1D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51190" y="6566525"/>
            <a:ext cx="7289620" cy="365125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GB" dirty="0"/>
              <a:t>CSED211: </a:t>
            </a:r>
            <a:r>
              <a:rPr lang="en-US" dirty="0"/>
              <a:t>Introduction to Computer Software Systems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4CEE-A16E-CD13-AD5A-343524F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7280" y="6566525"/>
            <a:ext cx="2045694" cy="365125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CC579B59-77B5-774A-97C3-0D6C62254113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32CAE-C200-B97E-8C05-88E1DCEFC7C8}"/>
              </a:ext>
            </a:extLst>
          </p:cNvPr>
          <p:cNvSpPr/>
          <p:nvPr userDrawn="1"/>
        </p:nvSpPr>
        <p:spPr>
          <a:xfrm>
            <a:off x="0" y="802951"/>
            <a:ext cx="12192000" cy="74466"/>
          </a:xfrm>
          <a:prstGeom prst="rect">
            <a:avLst/>
          </a:prstGeom>
          <a:solidFill>
            <a:srgbClr val="C80060"/>
          </a:solidFill>
          <a:ln>
            <a:solidFill>
              <a:srgbClr val="C8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FCA2-6E92-5DAA-05CD-136502C729B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350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C175A-001B-F122-EAEC-701B2359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  <a:prstGeom prst="rect">
            <a:avLst/>
          </a:prstGeom>
          <a:noFill/>
        </p:spPr>
        <p:txBody>
          <a:bodyPr vert="horz" lIns="18000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6696-E964-955E-282B-B11220F4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26" y="999986"/>
            <a:ext cx="11873948" cy="547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67FD-E7D1-AA1A-9CFD-E52520E49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05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Next Medium" panose="020B0503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A823-584F-54AF-7E5C-3B25CBCD2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05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Medium" panose="020B0503020202020204" pitchFamily="34" charset="0"/>
              </a:defRPr>
            </a:lvl1pPr>
          </a:lstStyle>
          <a:p>
            <a:r>
              <a:rPr lang="en-GB" dirty="0"/>
              <a:t>CSED211: </a:t>
            </a:r>
            <a:r>
              <a:rPr lang="en-US" dirty="0"/>
              <a:t>Introduction to Computer Software Systems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CAAC-4D46-D667-4BCE-1658B9342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605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Next Medium" panose="020B0503020202020204" pitchFamily="34" charset="0"/>
              </a:defRPr>
            </a:lvl1pPr>
          </a:lstStyle>
          <a:p>
            <a:fld id="{CC579B59-77B5-774A-97C3-0D6C62254113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67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Avenir Next Medium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C80060"/>
        </a:buClr>
        <a:buFont typeface="Wingdings" pitchFamily="2" charset="2"/>
        <a:buChar char="§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SzPct val="70000"/>
        <a:buFont typeface="Courier New" panose="02070309020205020404" pitchFamily="49" charset="0"/>
        <a:buChar char="o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pple Symbols" panose="02000000000000000000" pitchFamily="2" charset="-79"/>
        <a:buChar char="⎻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4360-6B21-24F5-2B89-3BD3F588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CSED211: Lab. 10</a:t>
            </a:r>
            <a:br>
              <a:rPr lang="en-CH"/>
            </a:br>
            <a:r>
              <a:rPr lang="en-US" sz="4700" dirty="0">
                <a:solidFill>
                  <a:srgbClr val="66665C"/>
                </a:solidFill>
              </a:rPr>
              <a:t>Shell Lab</a:t>
            </a:r>
            <a:endParaRPr lang="en-CH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37217-E749-AC6E-1222-497BEDF16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김보석</a:t>
            </a:r>
            <a:b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boseok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@postech.ac.kr</a:t>
            </a:r>
            <a:endParaRPr lang="en-US" dirty="0"/>
          </a:p>
          <a:p>
            <a:r>
              <a:rPr lang="en-CH">
                <a:solidFill>
                  <a:srgbClr val="C80060"/>
                </a:solidFill>
              </a:rPr>
              <a:t>POSTECH</a:t>
            </a:r>
            <a:endParaRPr lang="en-CH" dirty="0">
              <a:solidFill>
                <a:srgbClr val="C80060"/>
              </a:solidFill>
            </a:endParaRPr>
          </a:p>
          <a:p>
            <a:r>
              <a:rPr lang="en-CH"/>
              <a:t>2023.</a:t>
            </a:r>
            <a:r>
              <a:rPr lang="en-US" dirty="0"/>
              <a:t>1</a:t>
            </a:r>
            <a:r>
              <a:rPr lang="en-US" altLang="ko-KR" dirty="0"/>
              <a:t>1</a:t>
            </a:r>
            <a:r>
              <a:rPr lang="en-US" dirty="0"/>
              <a:t>.2</a:t>
            </a:r>
            <a:r>
              <a:rPr lang="en-US" altLang="ko-KR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6BB-F1F3-892F-8079-3809D2EB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Tsh</a:t>
            </a:r>
            <a:r>
              <a:rPr lang="en-US" dirty="0"/>
              <a:t> basic functionality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FE7-4861-7C4F-946C-0F57356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Run a command or application on shell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&gt;/bin/ls -l –h</a:t>
            </a:r>
          </a:p>
          <a:p>
            <a:pPr marL="1252800" lvl="2" indent="-356400"/>
            <a:r>
              <a:rPr lang="en-US" dirty="0">
                <a:cs typeface="Courier New" panose="02070309020205020404" pitchFamily="49" charset="0"/>
              </a:rPr>
              <a:t>Shell forks child process</a:t>
            </a:r>
          </a:p>
          <a:p>
            <a:pPr marL="1252800" lvl="2" indent="-356400"/>
            <a:r>
              <a:rPr lang="en-US" dirty="0">
                <a:cs typeface="Courier New" panose="02070309020205020404" pitchFamily="49" charset="0"/>
              </a:rPr>
              <a:t>Executes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dirty="0">
                <a:cs typeface="Courier New" panose="02070309020205020404" pitchFamily="49" charset="0"/>
              </a:rPr>
              <a:t>” with arguments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>
                <a:cs typeface="Courier New" panose="02070309020205020404" pitchFamily="49" charset="0"/>
              </a:rPr>
              <a:t>” and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>
                <a:cs typeface="Courier New" panose="02070309020205020404" pitchFamily="49" charset="0"/>
              </a:rPr>
              <a:t>”</a:t>
            </a:r>
          </a:p>
          <a:p>
            <a:pPr marL="1252800" lvl="2" indent="-35640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“/bin/ls”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“-l”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[2]=“-h”</a:t>
            </a:r>
          </a:p>
          <a:p>
            <a:pPr marL="914400" lvl="2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B1E-56B6-4939-5EB3-FCBCFAC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7B06-AFD1-0930-2887-6682FC4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9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C1ED0-72FB-17CF-6FB3-48AB230985CA}"/>
              </a:ext>
            </a:extLst>
          </p:cNvPr>
          <p:cNvSpPr txBox="1"/>
          <p:nvPr/>
        </p:nvSpPr>
        <p:spPr>
          <a:xfrm>
            <a:off x="3097530" y="4340893"/>
            <a:ext cx="6760505" cy="6463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80060"/>
              </a:buClr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Courier New" panose="02070309020205020404" pitchFamily="49" charset="0"/>
              </a:rPr>
              <a:t>“</a:t>
            </a:r>
            <a:r>
              <a:rPr lang="en-US" altLang="ko-KR" sz="2400" b="1" i="0" dirty="0">
                <a:solidFill>
                  <a:prstClr val="black"/>
                </a:solidFill>
                <a:latin typeface="Cambria" panose="02040503050406030204" pitchFamily="18" charset="0"/>
                <a:ea typeface="+mn-ea"/>
                <a:cs typeface="Courier New" panose="02070309020205020404" pitchFamily="49" charset="0"/>
              </a:rPr>
              <a:t>t</a:t>
            </a:r>
            <a:r>
              <a:rPr kumimoji="0" lang="en-US" altLang="ko-KR" sz="24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sh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Courier New" panose="02070309020205020404" pitchFamily="49" charset="0"/>
              </a:rPr>
              <a:t> manages running application as child process”</a:t>
            </a:r>
            <a:endParaRPr kumimoji="0" lang="en-KR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Courier New" panose="02070309020205020404" pitchFamily="49" charset="0"/>
            </a:endParaRPr>
          </a:p>
          <a:p>
            <a:pPr algn="ctr"/>
            <a:endParaRPr kumimoji="1"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7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6BB-F1F3-892F-8079-3809D2EB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Tsh</a:t>
            </a:r>
            <a:r>
              <a:rPr lang="en-US" dirty="0"/>
              <a:t> basic functionality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FE7-4861-7C4F-946C-0F57356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Foreground job management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Runs application in foreground and waits for its ending</a:t>
            </a:r>
          </a:p>
          <a:p>
            <a:pPr marL="914400" lvl="1" indent="-356400"/>
            <a:r>
              <a:rPr lang="en-US" altLang="ko-KR" dirty="0">
                <a:cs typeface="Courier New" panose="02070309020205020404" pitchFamily="49" charset="0"/>
              </a:rPr>
              <a:t>E.g.,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&gt;/bin/ls -l –h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2800" lvl="2" indent="-356400"/>
            <a:r>
              <a:rPr lang="en-US" dirty="0">
                <a:cs typeface="Courier New" panose="02070309020205020404" pitchFamily="49" charset="0"/>
              </a:rPr>
              <a:t>Shell executes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dirty="0">
                <a:cs typeface="Courier New" panose="02070309020205020404" pitchFamily="49" charset="0"/>
              </a:rPr>
              <a:t>” with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 –h</a:t>
            </a:r>
            <a:r>
              <a:rPr lang="en-US" dirty="0">
                <a:cs typeface="Courier New" panose="02070309020205020404" pitchFamily="49" charset="0"/>
              </a:rPr>
              <a:t>”</a:t>
            </a:r>
          </a:p>
          <a:p>
            <a:pPr marL="1252800" lvl="2" indent="-356400"/>
            <a:r>
              <a:rPr lang="en-US" dirty="0">
                <a:cs typeface="Courier New" panose="02070309020205020404" pitchFamily="49" charset="0"/>
              </a:rPr>
              <a:t>Wait for it to finish before other application runs</a:t>
            </a:r>
          </a:p>
          <a:p>
            <a:pPr marL="914400" lvl="2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B1E-56B6-4939-5EB3-FCBCFAC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7B06-AFD1-0930-2887-6682FC4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10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61E5F-96D7-E5B1-EDC3-A97BE5D0EA8A}"/>
              </a:ext>
            </a:extLst>
          </p:cNvPr>
          <p:cNvSpPr txBox="1"/>
          <p:nvPr/>
        </p:nvSpPr>
        <p:spPr>
          <a:xfrm>
            <a:off x="3314710" y="4126589"/>
            <a:ext cx="6085512" cy="6463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80060"/>
              </a:buClr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Courier New" panose="02070309020205020404" pitchFamily="49" charset="0"/>
              </a:rPr>
              <a:t>“Every application run is foreground by default”</a:t>
            </a:r>
            <a:endParaRPr kumimoji="0" lang="en-KR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Courier New" panose="02070309020205020404" pitchFamily="49" charset="0"/>
            </a:endParaRPr>
          </a:p>
          <a:p>
            <a:pPr algn="ctr"/>
            <a:endParaRPr kumimoji="1"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4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6BB-F1F3-892F-8079-3809D2EB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Tsh</a:t>
            </a:r>
            <a:r>
              <a:rPr lang="en-US" dirty="0"/>
              <a:t> basic functionality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FE7-4861-7C4F-946C-0F57356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Background job management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Runs application in background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Many simultaneous background jobs possible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cs typeface="Courier New" panose="02070309020205020404" pitchFamily="49" charset="0"/>
              </a:rPr>
              <a:t>” added to end of command/application name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B1E-56B6-4939-5EB3-FCBCFAC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CSED211: </a:t>
            </a:r>
            <a:r>
              <a:rPr lang="en-US" dirty="0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7B06-AFD1-0930-2887-6682FC4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11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AB6D3-D72F-088C-DB38-C4BDA0AD8FA1}"/>
              </a:ext>
            </a:extLst>
          </p:cNvPr>
          <p:cNvSpPr txBox="1"/>
          <p:nvPr/>
        </p:nvSpPr>
        <p:spPr>
          <a:xfrm>
            <a:off x="3635401" y="4552005"/>
            <a:ext cx="5541966" cy="6463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80060"/>
              </a:buClr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Courier New" panose="02070309020205020404" pitchFamily="49" charset="0"/>
              </a:rPr>
              <a:t>“</a:t>
            </a:r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t</a:t>
            </a:r>
            <a:r>
              <a:rPr kumimoji="0" lang="en-US" altLang="ko-KR" sz="24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sh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Courier New" panose="02070309020205020404" pitchFamily="49" charset="0"/>
              </a:rPr>
              <a:t> can run many jobs in the background”</a:t>
            </a:r>
            <a:endParaRPr kumimoji="0" lang="en-KR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Courier New" panose="02070309020205020404" pitchFamily="49" charset="0"/>
            </a:endParaRPr>
          </a:p>
          <a:p>
            <a:pPr algn="ctr"/>
            <a:endParaRPr kumimoji="1"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2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6BB-F1F3-892F-8079-3809D2EB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Tsh</a:t>
            </a:r>
            <a:r>
              <a:rPr lang="en-US" dirty="0"/>
              <a:t> basic functionality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FE7-4861-7C4F-946C-0F57356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Background/Foreground management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Changes job status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dirty="0">
                <a:cs typeface="Courier New" panose="02070309020205020404" pitchFamily="49" charset="0"/>
              </a:rPr>
              <a:t>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dirty="0">
                <a:cs typeface="Courier New" panose="02070309020205020404" pitchFamily="49" charset="0"/>
              </a:rPr>
              <a:t> 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dirty="0">
                <a:cs typeface="Courier New" panose="02070309020205020404" pitchFamily="49" charset="0"/>
              </a:rPr>
              <a:t>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558000" lvl="1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altLang="ko-KR" dirty="0">
                <a:cs typeface="Courier New" panose="02070309020205020404" pitchFamily="49" charset="0"/>
              </a:rPr>
              <a:t>E.g.,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252800" lvl="2" indent="-356400"/>
            <a:r>
              <a:rPr lang="en-US" altLang="ko-KR" dirty="0">
                <a:cs typeface="Courier New" panose="02070309020205020404" pitchFamily="49" charset="0"/>
              </a:rPr>
              <a:t>Makes a background job runs as foreground</a:t>
            </a:r>
          </a:p>
          <a:p>
            <a:pPr marL="896400" lvl="2" indent="0">
              <a:buNone/>
            </a:pPr>
            <a:endParaRPr lang="en-US" altLang="ko-K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56400"/>
            <a:r>
              <a:rPr lang="en-US" altLang="ko-KR" dirty="0">
                <a:cs typeface="Courier New" panose="02070309020205020404" pitchFamily="49" charset="0"/>
              </a:rPr>
              <a:t>E.g.,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71600" lvl="2" indent="-356400"/>
            <a:r>
              <a:rPr lang="en-US" dirty="0">
                <a:cs typeface="Courier New" panose="02070309020205020404" pitchFamily="49" charset="0"/>
              </a:rPr>
              <a:t>Makes a foreground job run as background</a:t>
            </a:r>
          </a:p>
          <a:p>
            <a:pPr marL="914400" lvl="2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B1E-56B6-4939-5EB3-FCBCFAC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7B06-AFD1-0930-2887-6682FC4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12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61E5F-96D7-E5B1-EDC3-A97BE5D0EA8A}"/>
              </a:ext>
            </a:extLst>
          </p:cNvPr>
          <p:cNvSpPr txBox="1"/>
          <p:nvPr/>
        </p:nvSpPr>
        <p:spPr>
          <a:xfrm>
            <a:off x="2762158" y="4869845"/>
            <a:ext cx="7485319" cy="6463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80060"/>
              </a:buClr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Courier New" panose="02070309020205020404" pitchFamily="49" charset="0"/>
              </a:rPr>
              <a:t>“</a:t>
            </a:r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t</a:t>
            </a:r>
            <a:r>
              <a:rPr kumimoji="0" lang="en-US" altLang="ko-KR" sz="24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Courier New" panose="02070309020205020404" pitchFamily="49" charset="0"/>
              </a:rPr>
              <a:t>sh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Courier New" panose="02070309020205020404" pitchFamily="49" charset="0"/>
              </a:rPr>
              <a:t> can move jobs between foreground and background”</a:t>
            </a:r>
            <a:endParaRPr kumimoji="0" lang="en-KR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Courier New" panose="02070309020205020404" pitchFamily="49" charset="0"/>
            </a:endParaRPr>
          </a:p>
          <a:p>
            <a:pPr algn="ctr"/>
            <a:endParaRPr kumimoji="1"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4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6BB-F1F3-892F-8079-3809D2EB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Tsh</a:t>
            </a:r>
            <a:r>
              <a:rPr lang="en-US" dirty="0"/>
              <a:t> basic functionality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FE7-4861-7C4F-946C-0F57356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Prints list of jobs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&gt;jobs</a:t>
            </a:r>
          </a:p>
          <a:p>
            <a:pPr marL="1371600" lvl="2" indent="-356400"/>
            <a:r>
              <a:rPr lang="en-US" dirty="0">
                <a:cs typeface="Courier New" panose="02070309020205020404" pitchFamily="49" charset="0"/>
              </a:rPr>
              <a:t>Prints list of jobs including both running and stopped</a:t>
            </a:r>
          </a:p>
          <a:p>
            <a:pPr marL="1015200" lvl="2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Quit </a:t>
            </a:r>
            <a:r>
              <a:rPr lang="en-US" b="1" dirty="0" err="1">
                <a:latin typeface="Cambria" panose="02040503050406030204" pitchFamily="18" charset="0"/>
                <a:cs typeface="Courier New" panose="02070309020205020404" pitchFamily="49" charset="0"/>
              </a:rPr>
              <a:t>tsh</a:t>
            </a:r>
            <a:r>
              <a:rPr lang="en-US" dirty="0">
                <a:cs typeface="Courier New" panose="02070309020205020404" pitchFamily="49" charset="0"/>
              </a:rPr>
              <a:t> and return to bash</a:t>
            </a:r>
          </a:p>
          <a:p>
            <a:pPr marL="914400" lvl="1" indent="-356400"/>
            <a:r>
              <a:rPr lang="en-US" altLang="ko-KR" dirty="0">
                <a:cs typeface="Courier New" panose="02070309020205020404" pitchFamily="49" charset="0"/>
              </a:rPr>
              <a:t>E.g.,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&gt;quit</a:t>
            </a:r>
          </a:p>
          <a:p>
            <a:pPr marL="1371600" lvl="2" indent="-356400"/>
            <a:r>
              <a:rPr lang="en-US" dirty="0">
                <a:cs typeface="Courier New" panose="02070309020205020404" pitchFamily="49" charset="0"/>
              </a:rPr>
              <a:t>It is same as press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B1E-56B6-4939-5EB3-FCBCFAC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7B06-AFD1-0930-2887-6682FC4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35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6BB-F1F3-892F-8079-3809D2EB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this assignment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FE7-4861-7C4F-946C-0F57356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Many helper function coded for you</a:t>
            </a:r>
          </a:p>
          <a:p>
            <a:pPr marL="914400" lvl="1" indent="-356400"/>
            <a:r>
              <a:rPr lang="en-US" altLang="ko-KR" dirty="0" err="1">
                <a:cs typeface="Courier New" panose="02070309020205020404" pitchFamily="49" charset="0"/>
              </a:rPr>
              <a:t>Parseline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altLang="ko-KR" dirty="0" err="1">
                <a:cs typeface="Courier New" panose="02070309020205020404" pitchFamily="49" charset="0"/>
              </a:rPr>
              <a:t>addjob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cs typeface="Courier New" panose="02070309020205020404" pitchFamily="49" charset="0"/>
              </a:rPr>
              <a:t>deletejob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cs typeface="Courier New" panose="02070309020205020404" pitchFamily="49" charset="0"/>
              </a:rPr>
              <a:t>clearjob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altLang="ko-KR" dirty="0" err="1">
                <a:cs typeface="Courier New" panose="02070309020205020404" pitchFamily="49" charset="0"/>
              </a:rPr>
              <a:t>Fqpid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altLang="ko-KR" dirty="0" err="1">
                <a:cs typeface="Courier New" panose="02070309020205020404" pitchFamily="49" charset="0"/>
              </a:rPr>
              <a:t>getjobpid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cs typeface="Courier New" panose="02070309020205020404" pitchFamily="49" charset="0"/>
              </a:rPr>
              <a:t>getjobid</a:t>
            </a:r>
            <a:r>
              <a:rPr lang="en-US" altLang="ko-KR" dirty="0">
                <a:cs typeface="Courier New" panose="02070309020205020404" pitchFamily="49" charset="0"/>
              </a:rPr>
              <a:t> </a:t>
            </a:r>
          </a:p>
          <a:p>
            <a:pPr marL="10080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4 programs use by </a:t>
            </a:r>
            <a:r>
              <a:rPr lang="en-US" b="1" dirty="0" err="1">
                <a:latin typeface="Cambria" panose="02040503050406030204" pitchFamily="18" charset="0"/>
                <a:cs typeface="Courier New" panose="02070309020205020404" pitchFamily="49" charset="0"/>
              </a:rPr>
              <a:t>tsh</a:t>
            </a:r>
            <a:endParaRPr lang="en-US" b="1" dirty="0"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 err="1">
                <a:cs typeface="Courier New" panose="02070309020205020404" pitchFamily="49" charset="0"/>
              </a:rPr>
              <a:t>myint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 err="1">
                <a:cs typeface="Courier New" panose="02070309020205020404" pitchFamily="49" charset="0"/>
              </a:rPr>
              <a:t>myspin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 err="1">
                <a:cs typeface="Courier New" panose="02070309020205020404" pitchFamily="49" charset="0"/>
              </a:rPr>
              <a:t>mysplit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 err="1">
                <a:cs typeface="Courier New" panose="02070309020205020404" pitchFamily="49" charset="0"/>
              </a:rPr>
              <a:t>mystop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endParaRPr lang="en-US" b="1" dirty="0"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 marL="914400" lvl="1" indent="-356400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B1E-56B6-4939-5EB3-FCBCFAC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7B06-AFD1-0930-2887-6682FC4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645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6BB-F1F3-892F-8079-3809D2EB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this assignment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FE7-4861-7C4F-946C-0F57356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eval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Main routine that parses and interprets the command line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builtin_cmd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Recognizes and interprets the built-in commands</a:t>
            </a:r>
          </a:p>
          <a:p>
            <a:pPr marL="1371600" lvl="2" indent="-356400"/>
            <a:r>
              <a:rPr lang="en-US" dirty="0">
                <a:cs typeface="Courier New" panose="02070309020205020404" pitchFamily="49" charset="0"/>
              </a:rPr>
              <a:t>E.g., quit, </a:t>
            </a:r>
            <a:r>
              <a:rPr lang="en-US" dirty="0" err="1">
                <a:cs typeface="Courier New" panose="02070309020205020404" pitchFamily="49" charset="0"/>
              </a:rPr>
              <a:t>fq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bg</a:t>
            </a:r>
            <a:r>
              <a:rPr lang="en-US" dirty="0">
                <a:cs typeface="Courier New" panose="02070309020205020404" pitchFamily="49" charset="0"/>
              </a:rPr>
              <a:t>, and jobs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do_bgfg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Implements the </a:t>
            </a:r>
            <a:r>
              <a:rPr lang="en-US" dirty="0" err="1">
                <a:cs typeface="Courier New" panose="02070309020205020404" pitchFamily="49" charset="0"/>
              </a:rPr>
              <a:t>bg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 err="1">
                <a:cs typeface="Courier New" panose="02070309020205020404" pitchFamily="49" charset="0"/>
              </a:rPr>
              <a:t>fg</a:t>
            </a:r>
            <a:r>
              <a:rPr lang="en-US" dirty="0">
                <a:cs typeface="Courier New" panose="02070309020205020404" pitchFamily="49" charset="0"/>
              </a:rPr>
              <a:t> built-in commands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waitfg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Waits for a foreground job to complete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sigchld</a:t>
            </a:r>
            <a:r>
              <a:rPr lang="en-US" dirty="0">
                <a:cs typeface="Courier New" panose="02070309020205020404" pitchFamily="49" charset="0"/>
              </a:rPr>
              <a:t> handler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Catches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dirty="0">
                <a:cs typeface="Courier New" panose="02070309020205020404" pitchFamily="49" charset="0"/>
              </a:rPr>
              <a:t> signals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sigint</a:t>
            </a:r>
            <a:r>
              <a:rPr lang="en-US" dirty="0">
                <a:cs typeface="Courier New" panose="02070309020205020404" pitchFamily="49" charset="0"/>
              </a:rPr>
              <a:t> handler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Catches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dirty="0">
                <a:cs typeface="Courier New" panose="02070309020205020404" pitchFamily="49" charset="0"/>
              </a:rPr>
              <a:t>) signals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sigstp</a:t>
            </a:r>
            <a:r>
              <a:rPr lang="en-US" dirty="0">
                <a:cs typeface="Courier New" panose="02070309020205020404" pitchFamily="49" charset="0"/>
              </a:rPr>
              <a:t> handler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Catches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SIGSTP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r>
              <a:rPr lang="en-US" dirty="0">
                <a:cs typeface="Courier New" panose="02070309020205020404" pitchFamily="49" charset="0"/>
              </a:rPr>
              <a:t>) signals</a:t>
            </a:r>
          </a:p>
          <a:p>
            <a:pPr marL="457200" indent="-356400"/>
            <a:endParaRPr lang="en-US" b="1" dirty="0"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 marL="914400" lvl="1" indent="-356400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B1E-56B6-4939-5EB3-FCBCFAC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7B06-AFD1-0930-2887-6682FC4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00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6BB-F1F3-892F-8079-3809D2EB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this assignment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FE7-4861-7C4F-946C-0F57356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eval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Main routine that parses and interprets the command line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builtin_cmd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Recognizes and interprets the built-in commands</a:t>
            </a:r>
          </a:p>
          <a:p>
            <a:pPr marL="1371600" lvl="2" indent="-356400"/>
            <a:r>
              <a:rPr lang="en-US" dirty="0">
                <a:cs typeface="Courier New" panose="02070309020205020404" pitchFamily="49" charset="0"/>
              </a:rPr>
              <a:t>E.g. quit, </a:t>
            </a:r>
            <a:r>
              <a:rPr lang="en-US" dirty="0" err="1">
                <a:cs typeface="Courier New" panose="02070309020205020404" pitchFamily="49" charset="0"/>
              </a:rPr>
              <a:t>fq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bg</a:t>
            </a:r>
            <a:r>
              <a:rPr lang="en-US" dirty="0">
                <a:cs typeface="Courier New" panose="02070309020205020404" pitchFamily="49" charset="0"/>
              </a:rPr>
              <a:t>, and jobs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do_bgfg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Implements the </a:t>
            </a:r>
            <a:r>
              <a:rPr lang="en-US" dirty="0" err="1">
                <a:cs typeface="Courier New" panose="02070309020205020404" pitchFamily="49" charset="0"/>
              </a:rPr>
              <a:t>bg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 err="1">
                <a:cs typeface="Courier New" panose="02070309020205020404" pitchFamily="49" charset="0"/>
              </a:rPr>
              <a:t>fg</a:t>
            </a:r>
            <a:r>
              <a:rPr lang="en-US" dirty="0">
                <a:cs typeface="Courier New" panose="02070309020205020404" pitchFamily="49" charset="0"/>
              </a:rPr>
              <a:t> built-in commands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waitfg</a:t>
            </a:r>
            <a:endParaRPr lang="en-US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Waits for a foreground job to complete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sigchld</a:t>
            </a:r>
            <a:r>
              <a:rPr lang="en-US" dirty="0">
                <a:cs typeface="Courier New" panose="02070309020205020404" pitchFamily="49" charset="0"/>
              </a:rPr>
              <a:t> handler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Catches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dirty="0">
                <a:cs typeface="Courier New" panose="02070309020205020404" pitchFamily="49" charset="0"/>
              </a:rPr>
              <a:t> signals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sigint</a:t>
            </a:r>
            <a:r>
              <a:rPr lang="en-US" dirty="0">
                <a:cs typeface="Courier New" panose="02070309020205020404" pitchFamily="49" charset="0"/>
              </a:rPr>
              <a:t> handler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Catches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dirty="0">
                <a:cs typeface="Courier New" panose="02070309020205020404" pitchFamily="49" charset="0"/>
              </a:rPr>
              <a:t>) signals</a:t>
            </a:r>
          </a:p>
          <a:p>
            <a:pPr marL="457200" indent="-356400"/>
            <a:r>
              <a:rPr lang="en-US" dirty="0" err="1">
                <a:cs typeface="Courier New" panose="02070309020205020404" pitchFamily="49" charset="0"/>
              </a:rPr>
              <a:t>sigstp</a:t>
            </a:r>
            <a:r>
              <a:rPr lang="en-US" dirty="0">
                <a:cs typeface="Courier New" panose="02070309020205020404" pitchFamily="49" charset="0"/>
              </a:rPr>
              <a:t> handler</a:t>
            </a:r>
          </a:p>
          <a:p>
            <a:pPr marL="914400" lvl="1" indent="-356400"/>
            <a:r>
              <a:rPr lang="en-US" dirty="0">
                <a:cs typeface="Courier New" panose="02070309020205020404" pitchFamily="49" charset="0"/>
              </a:rPr>
              <a:t>Catches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SIGSTP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r>
              <a:rPr lang="en-US" dirty="0">
                <a:cs typeface="Courier New" panose="02070309020205020404" pitchFamily="49" charset="0"/>
              </a:rPr>
              <a:t>) signals</a:t>
            </a:r>
          </a:p>
          <a:p>
            <a:pPr marL="457200" indent="-356400"/>
            <a:endParaRPr lang="en-US" b="1" dirty="0"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 marL="914400" lvl="1" indent="-356400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B1E-56B6-4939-5EB3-FCBCFAC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7B06-AFD1-0930-2887-6682FC4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16</a:t>
            </a:fld>
            <a:endParaRPr lang="en-CH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446AE8-51A2-75CC-74D1-A9ACAA713EBD}"/>
              </a:ext>
            </a:extLst>
          </p:cNvPr>
          <p:cNvSpPr/>
          <p:nvPr/>
        </p:nvSpPr>
        <p:spPr>
          <a:xfrm>
            <a:off x="293390" y="2244436"/>
            <a:ext cx="11739584" cy="2591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4FDEC-91E8-B1BB-949A-1EF1704DE277}"/>
              </a:ext>
            </a:extLst>
          </p:cNvPr>
          <p:cNvSpPr txBox="1"/>
          <p:nvPr/>
        </p:nvSpPr>
        <p:spPr>
          <a:xfrm>
            <a:off x="293390" y="3401743"/>
            <a:ext cx="11739584" cy="276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" altLang="ko-KR" sz="1800" spc="-15" dirty="0">
                <a:solidFill>
                  <a:srgbClr val="FF0000"/>
                </a:solidFill>
                <a:latin typeface="Franklin Gothic Book" panose="020B0503020102020204" pitchFamily="34" charset="0"/>
                <a:cs typeface="Malgun Gothic"/>
              </a:rPr>
              <a:t>Reuse</a:t>
            </a:r>
            <a:r>
              <a:rPr lang="en" altLang="ko-KR" sz="1800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 </a:t>
            </a:r>
            <a:r>
              <a:rPr lang="en" altLang="ko-KR" sz="1800" spc="-5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already</a:t>
            </a:r>
            <a:r>
              <a:rPr lang="en" altLang="ko-KR" sz="1800" spc="-15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 </a:t>
            </a:r>
            <a:r>
              <a:rPr lang="en" altLang="ko-KR" sz="1800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coded</a:t>
            </a:r>
            <a:r>
              <a:rPr lang="en" altLang="ko-KR" sz="1800" spc="-10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 </a:t>
            </a:r>
            <a:r>
              <a:rPr lang="en" altLang="ko-KR" sz="1800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functions</a:t>
            </a:r>
            <a:r>
              <a:rPr lang="en" altLang="ko-KR" sz="1800" spc="-20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 </a:t>
            </a:r>
            <a:r>
              <a:rPr lang="en" altLang="ko-KR" sz="1800" spc="-5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in</a:t>
            </a:r>
            <a:r>
              <a:rPr lang="en" altLang="ko-KR" sz="1800" spc="5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 “</a:t>
            </a:r>
            <a:r>
              <a:rPr lang="en" altLang="ko-KR" sz="1800" b="1" i="1" dirty="0" err="1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tsh.c</a:t>
            </a:r>
            <a:r>
              <a:rPr lang="en" altLang="ko-KR" sz="1800" b="1" i="1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”</a:t>
            </a:r>
            <a:r>
              <a:rPr lang="en" altLang="ko-KR" sz="1800" spc="-15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 </a:t>
            </a:r>
            <a:r>
              <a:rPr lang="en" altLang="ko-KR" sz="1800" spc="-5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to</a:t>
            </a:r>
            <a:r>
              <a:rPr lang="en" altLang="ko-KR" sz="1800" spc="-15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 </a:t>
            </a:r>
            <a:r>
              <a:rPr lang="en" altLang="ko-KR" sz="1800" spc="-5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write specified</a:t>
            </a:r>
            <a:r>
              <a:rPr lang="en" altLang="ko-KR" sz="1800" dirty="0">
                <a:solidFill>
                  <a:schemeClr val="bg1"/>
                </a:solidFill>
                <a:latin typeface="Franklin Gothic Book" panose="020B0503020102020204" pitchFamily="34" charset="0"/>
                <a:cs typeface="Malgun Gothic"/>
              </a:rPr>
              <a:t> functions</a:t>
            </a:r>
            <a:endParaRPr kumimoji="1" lang="ko-KR" altLang="en-US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3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D6BB-F1F3-892F-8079-3809D2EB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your code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EFE7-4861-7C4F-946C-0F57356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Use the provided ‘reference </a:t>
            </a:r>
            <a:r>
              <a:rPr lang="en-US" dirty="0" err="1">
                <a:cs typeface="Courier New" panose="02070309020205020404" pitchFamily="49" charset="0"/>
              </a:rPr>
              <a:t>tsh</a:t>
            </a:r>
            <a:r>
              <a:rPr lang="en-US" dirty="0">
                <a:cs typeface="Courier New" panose="02070309020205020404" pitchFamily="49" charset="0"/>
              </a:rPr>
              <a:t>’ binary and 16 traces</a:t>
            </a:r>
          </a:p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Test each </a:t>
            </a:r>
            <a:r>
              <a:rPr lang="en-US" dirty="0" err="1">
                <a:cs typeface="Courier New" panose="02070309020205020404" pitchFamily="49" charset="0"/>
              </a:rPr>
              <a:t>tsh</a:t>
            </a:r>
            <a:r>
              <a:rPr lang="en-US" dirty="0">
                <a:cs typeface="Courier New" panose="02070309020205020404" pitchFamily="49" charset="0"/>
              </a:rPr>
              <a:t> feature with a trace and provided “</a:t>
            </a:r>
            <a:r>
              <a:rPr lang="en-US" dirty="0" err="1">
                <a:cs typeface="Courier New" panose="02070309020205020404" pitchFamily="49" charset="0"/>
              </a:rPr>
              <a:t>sdriver.pl</a:t>
            </a:r>
            <a:r>
              <a:rPr lang="en-US" dirty="0">
                <a:cs typeface="Courier New" panose="02070309020205020404" pitchFamily="49" charset="0"/>
              </a:rPr>
              <a:t>”</a:t>
            </a:r>
          </a:p>
          <a:p>
            <a:pPr marL="457200" indent="-356400"/>
            <a:r>
              <a:rPr lang="en-US" dirty="0">
                <a:cs typeface="Courier New" panose="02070309020205020404" pitchFamily="49" charset="0"/>
              </a:rPr>
              <a:t>Your </a:t>
            </a:r>
            <a:r>
              <a:rPr lang="en-US" dirty="0" err="1">
                <a:cs typeface="Courier New" panose="02070309020205020404" pitchFamily="49" charset="0"/>
              </a:rPr>
              <a:t>tsh</a:t>
            </a:r>
            <a:r>
              <a:rPr lang="en-US" dirty="0">
                <a:cs typeface="Courier New" panose="02070309020205020404" pitchFamily="49" charset="0"/>
              </a:rPr>
              <a:t> output must match “</a:t>
            </a:r>
            <a:r>
              <a:rPr lang="en-US" dirty="0" err="1">
                <a:cs typeface="Courier New" panose="02070309020205020404" pitchFamily="49" charset="0"/>
              </a:rPr>
              <a:t>tshref.out</a:t>
            </a:r>
            <a:r>
              <a:rPr lang="en-US" dirty="0">
                <a:cs typeface="Courier New" panose="02070309020205020404" pitchFamily="49" charset="0"/>
              </a:rPr>
              <a:t>”</a:t>
            </a:r>
          </a:p>
          <a:p>
            <a:pPr marL="10080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457200" indent="-356400"/>
            <a:r>
              <a:rPr lang="en-US" b="1" dirty="0">
                <a:cs typeface="Courier New" panose="02070309020205020404" pitchFamily="49" charset="0"/>
              </a:rPr>
              <a:t>Evaluate order</a:t>
            </a:r>
          </a:p>
          <a:p>
            <a:pPr marL="914400" lvl="1" indent="-356400"/>
            <a:r>
              <a:rPr lang="en-US" b="1" dirty="0">
                <a:cs typeface="Courier New" panose="02070309020205020404" pitchFamily="49" charset="0"/>
              </a:rPr>
              <a:t>Assuming you are evaluating trace01, you need to run two commands as shown below</a:t>
            </a:r>
          </a:p>
          <a:p>
            <a:pPr marL="1472400" lvl="2" indent="-457200">
              <a:buFont typeface="+mj-ea"/>
              <a:buAutoNum type="circleNumDbPlain"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sdriver.pl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–t trace01.txt –s ./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“-p” </a:t>
            </a:r>
            <a:r>
              <a:rPr lang="en-US" altLang="ko-KR" b="1" dirty="0">
                <a:latin typeface="Cambria" panose="02040503050406030204" pitchFamily="18" charset="0"/>
                <a:cs typeface="Courier New" panose="02070309020205020404" pitchFamily="49" charset="0"/>
              </a:rPr>
              <a:t>or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test01</a:t>
            </a:r>
          </a:p>
          <a:p>
            <a:pPr marL="1472400" lvl="2" indent="-457200">
              <a:buFont typeface="+mj-ea"/>
              <a:buAutoNum type="circleNumDbPlain"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sdriver.pl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–t trace01.txt –s ./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tshref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“-p”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ambria" panose="02040503050406030204" pitchFamily="18" charset="0"/>
                <a:cs typeface="Courier New" panose="02070309020205020404" pitchFamily="49" charset="0"/>
              </a:rPr>
              <a:t>or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rtest01</a:t>
            </a:r>
            <a:endParaRPr lang="en-US" b="1" dirty="0">
              <a:cs typeface="Courier New" panose="02070309020205020404" pitchFamily="49" charset="0"/>
            </a:endParaRPr>
          </a:p>
          <a:p>
            <a:pPr marL="914400" lvl="1" indent="-356400"/>
            <a:r>
              <a:rPr lang="en-US" b="1" dirty="0">
                <a:cs typeface="Courier New" panose="02070309020205020404" pitchFamily="49" charset="0"/>
              </a:rPr>
              <a:t>If the result of ① and ② match, then your code is correct</a:t>
            </a:r>
          </a:p>
          <a:p>
            <a:pPr marL="1371600" lvl="2" indent="-356400"/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56400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B1E-56B6-4939-5EB3-FCBCFAC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7B06-AFD1-0930-2887-6682FC4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377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C4A-6636-7C6F-83E5-C5E914FC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C139-1FF1-3A9E-EB73-1A69C89A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You should use kill() function well</a:t>
            </a:r>
            <a:endParaRPr lang="en-KR" dirty="0"/>
          </a:p>
          <a:p>
            <a:pPr>
              <a:lnSpc>
                <a:spcPts val="3200"/>
              </a:lnSpc>
            </a:pPr>
            <a:r>
              <a:rPr lang="en-US" dirty="0"/>
              <a:t>fork() return 0 in child process, but return </a:t>
            </a:r>
            <a:r>
              <a:rPr lang="en-US" dirty="0" err="1"/>
              <a:t>pid</a:t>
            </a:r>
            <a:r>
              <a:rPr lang="en-US" dirty="0"/>
              <a:t> of child process in parent process</a:t>
            </a:r>
          </a:p>
          <a:p>
            <a:pPr lvl="1">
              <a:lnSpc>
                <a:spcPts val="3200"/>
              </a:lnSpc>
            </a:pPr>
            <a:r>
              <a:rPr lang="en-US" dirty="0"/>
              <a:t>You can distinguish child or parent by checking the return value</a:t>
            </a:r>
          </a:p>
          <a:p>
            <a:pPr lvl="1">
              <a:lnSpc>
                <a:spcPts val="3200"/>
              </a:lnSpc>
            </a:pPr>
            <a:r>
              <a:rPr lang="en-US" dirty="0"/>
              <a:t>fork() also copies signal mask from parent to child</a:t>
            </a:r>
            <a:endParaRPr lang="en-KR" dirty="0"/>
          </a:p>
          <a:p>
            <a:r>
              <a:rPr lang="en-US" dirty="0"/>
              <a:t>You can use </a:t>
            </a:r>
            <a:r>
              <a:rPr lang="en-US" dirty="0" err="1"/>
              <a:t>waitpid</a:t>
            </a:r>
            <a:r>
              <a:rPr lang="en-US" dirty="0"/>
              <a:t>() function</a:t>
            </a:r>
          </a:p>
          <a:p>
            <a:pPr lvl="1"/>
            <a:r>
              <a:rPr lang="en-US" dirty="0"/>
              <a:t>You can wait child process and check child’s status</a:t>
            </a:r>
            <a:endParaRPr lang="en-KR" dirty="0"/>
          </a:p>
          <a:p>
            <a:pPr lvl="1"/>
            <a:endParaRPr lang="en-KR" dirty="0"/>
          </a:p>
          <a:p>
            <a:endParaRPr lang="en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A1ED0-1A1A-628B-5E4E-D61D436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B247-EEE6-8E6A-4B47-1EF8EA2C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258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317B-D42C-584E-A1CA-1F113D6E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F099-D3A7-6596-F145-44D01EDD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/>
              <a:t>Shell</a:t>
            </a:r>
          </a:p>
          <a:p>
            <a:pPr marL="457200" indent="-356400"/>
            <a:r>
              <a:rPr lang="en-US" dirty="0"/>
              <a:t>Shell Lab</a:t>
            </a:r>
            <a:endParaRPr lang="en-US" sz="1000" dirty="0"/>
          </a:p>
          <a:p>
            <a:endParaRPr lang="en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A120C-FADB-02EC-5357-CE8C602B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01415-8AB6-25CD-D63A-2A28DAF3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34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C4A-6636-7C6F-83E5-C5E914FC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Homework (Report)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C139-1FF1-3A9E-EB73-1A69C89A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KR" dirty="0"/>
              <a:t>Deadline</a:t>
            </a:r>
            <a:r>
              <a:rPr lang="en-KR"/>
              <a:t>: </a:t>
            </a:r>
            <a:r>
              <a:rPr lang="en-US" dirty="0"/>
              <a:t>12</a:t>
            </a:r>
            <a:r>
              <a:rPr lang="en-KR"/>
              <a:t>/1</a:t>
            </a:r>
            <a:r>
              <a:rPr lang="en-US" dirty="0"/>
              <a:t>1</a:t>
            </a:r>
            <a:r>
              <a:rPr lang="en-KR"/>
              <a:t> (</a:t>
            </a:r>
            <a:r>
              <a:rPr lang="en-US" dirty="0"/>
              <a:t>Mon</a:t>
            </a:r>
            <a:r>
              <a:rPr lang="en-KR"/>
              <a:t>) </a:t>
            </a:r>
            <a:r>
              <a:rPr lang="en-KR" dirty="0"/>
              <a:t>23:59 (midnight)</a:t>
            </a:r>
          </a:p>
          <a:p>
            <a:pPr>
              <a:lnSpc>
                <a:spcPts val="3200"/>
              </a:lnSpc>
            </a:pPr>
            <a:r>
              <a:rPr lang="en-KR" dirty="0"/>
              <a:t>You need to</a:t>
            </a:r>
          </a:p>
          <a:p>
            <a:pPr lvl="1">
              <a:lnSpc>
                <a:spcPts val="3200"/>
              </a:lnSpc>
            </a:pPr>
            <a:r>
              <a:rPr lang="en-US" dirty="0"/>
              <a:t>First complete </a:t>
            </a:r>
            <a:r>
              <a:rPr lang="en-US" dirty="0" err="1"/>
              <a:t>tsh.c</a:t>
            </a:r>
            <a:endParaRPr lang="en-KR" dirty="0">
              <a:solidFill>
                <a:srgbClr val="C00000"/>
              </a:solidFill>
            </a:endParaRPr>
          </a:p>
          <a:p>
            <a:pPr lvl="1">
              <a:lnSpc>
                <a:spcPts val="3200"/>
              </a:lnSpc>
            </a:pP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KR">
                <a:solidFill>
                  <a:srgbClr val="C00000"/>
                </a:solidFill>
              </a:rPr>
              <a:t> </a:t>
            </a:r>
            <a:r>
              <a:rPr lang="en-KR" dirty="0">
                <a:solidFill>
                  <a:srgbClr val="C00000"/>
                </a:solidFill>
              </a:rPr>
              <a:t>file name format, {</a:t>
            </a:r>
            <a:r>
              <a:rPr lang="en-KR">
                <a:solidFill>
                  <a:srgbClr val="C00000"/>
                </a:solidFill>
              </a:rPr>
              <a:t>student #}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en-US" dirty="0" err="1">
                <a:solidFill>
                  <a:srgbClr val="C00000"/>
                </a:solidFill>
              </a:rPr>
              <a:t>tsh</a:t>
            </a:r>
            <a:r>
              <a:rPr lang="en-KR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c</a:t>
            </a:r>
          </a:p>
          <a:p>
            <a:pPr lvl="2">
              <a:lnSpc>
                <a:spcPts val="3200"/>
              </a:lnSpc>
            </a:pPr>
            <a:r>
              <a:rPr lang="en-US" altLang="ko-KR" dirty="0">
                <a:solidFill>
                  <a:srgbClr val="C00000"/>
                </a:solidFill>
              </a:rPr>
              <a:t>E.g., 20231234_tsh.c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ts val="3200"/>
              </a:lnSpc>
            </a:pPr>
            <a:r>
              <a:rPr lang="en-US" dirty="0"/>
              <a:t>Second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</a:t>
            </a:r>
            <a:r>
              <a:rPr lang="en-US" altLang="ko-KR" dirty="0"/>
              <a:t>xplain how did you write programs in the report.</a:t>
            </a:r>
          </a:p>
          <a:p>
            <a:pPr lvl="1">
              <a:lnSpc>
                <a:spcPts val="3200"/>
              </a:lnSpc>
            </a:pPr>
            <a:r>
              <a:rPr lang="en-US" altLang="ko-KR" dirty="0">
                <a:solidFill>
                  <a:srgbClr val="C00000"/>
                </a:solidFill>
              </a:rPr>
              <a:t>Report</a:t>
            </a:r>
            <a:r>
              <a:rPr lang="en-KR" altLang="ko-KR">
                <a:solidFill>
                  <a:srgbClr val="C00000"/>
                </a:solidFill>
              </a:rPr>
              <a:t> name format, {student #}</a:t>
            </a:r>
            <a:r>
              <a:rPr lang="en-US" altLang="ko-KR" dirty="0">
                <a:solidFill>
                  <a:srgbClr val="C00000"/>
                </a:solidFill>
              </a:rPr>
              <a:t>.pdf</a:t>
            </a:r>
          </a:p>
          <a:p>
            <a:pPr lvl="2">
              <a:lnSpc>
                <a:spcPts val="3200"/>
              </a:lnSpc>
            </a:pPr>
            <a:r>
              <a:rPr lang="en-US" altLang="ko-KR" dirty="0">
                <a:solidFill>
                  <a:srgbClr val="C00000"/>
                </a:solidFill>
              </a:rPr>
              <a:t>E.g., 20231234.pdf</a:t>
            </a:r>
          </a:p>
          <a:p>
            <a:pPr lvl="1">
              <a:lnSpc>
                <a:spcPts val="3200"/>
              </a:lnSpc>
            </a:pPr>
            <a:r>
              <a:rPr lang="en-US" altLang="ko-KR" dirty="0"/>
              <a:t>Do not </a:t>
            </a:r>
            <a:r>
              <a:rPr lang="en-US" altLang="ko-KR" b="1" dirty="0">
                <a:solidFill>
                  <a:srgbClr val="C00000"/>
                </a:solidFill>
              </a:rPr>
              <a:t>ZIP</a:t>
            </a:r>
            <a:r>
              <a:rPr lang="en-US" altLang="ko-KR" dirty="0"/>
              <a:t> both files</a:t>
            </a:r>
          </a:p>
          <a:p>
            <a:pPr lvl="1">
              <a:lnSpc>
                <a:spcPts val="3200"/>
              </a:lnSpc>
            </a:pPr>
            <a:r>
              <a:rPr lang="ko-KR" altLang="en-US" dirty="0"/>
              <a:t>학부 클러스터에서 코딩 하세요</a:t>
            </a:r>
            <a:r>
              <a:rPr lang="en-US" altLang="ko-KR" dirty="0"/>
              <a:t>.</a:t>
            </a:r>
          </a:p>
          <a:p>
            <a:pPr lvl="1">
              <a:lnSpc>
                <a:spcPts val="32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 marL="914400" lvl="2" indent="0">
              <a:lnSpc>
                <a:spcPts val="3200"/>
              </a:lnSpc>
              <a:buNone/>
            </a:pPr>
            <a:endParaRPr lang="en-KR" dirty="0"/>
          </a:p>
          <a:p>
            <a:endParaRPr lang="en-KR" dirty="0"/>
          </a:p>
          <a:p>
            <a:pPr lvl="1"/>
            <a:endParaRPr lang="en-KR" dirty="0"/>
          </a:p>
          <a:p>
            <a:endParaRPr lang="en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A1ED0-1A1A-628B-5E4E-D61D436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B247-EEE6-8E6A-4B47-1EF8EA2C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969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B05B-9097-9766-77AF-EDF4ACFD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0CB8-CAF8-1052-3CC3-AE7CB2CB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356400"/>
            <a:r>
              <a:rPr lang="en-US" dirty="0"/>
              <a:t>An interactive command-line interpreter that runs programs on behalf of user 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56400"/>
            <a:r>
              <a:rPr lang="en" altLang="ko-KR" dirty="0">
                <a:effectLst/>
              </a:rPr>
              <a:t>Command line: a sequence of ASCII text words</a:t>
            </a:r>
            <a:endParaRPr lang="en" altLang="ko-KR" dirty="0">
              <a:effectLst/>
              <a:latin typeface="ArialMT"/>
            </a:endParaRPr>
          </a:p>
          <a:p>
            <a:pPr marL="457200" indent="-356400"/>
            <a:r>
              <a:rPr lang="en" altLang="ko-KR" dirty="0">
                <a:effectLst/>
              </a:rPr>
              <a:t>Common </a:t>
            </a:r>
            <a:r>
              <a:rPr lang="en" altLang="ko-KR" dirty="0" err="1">
                <a:effectLst/>
              </a:rPr>
              <a:t>exmples</a:t>
            </a:r>
            <a:r>
              <a:rPr lang="en" altLang="ko-KR" dirty="0">
                <a:effectLst/>
              </a:rPr>
              <a:t>: Bash(</a:t>
            </a:r>
            <a:r>
              <a:rPr lang="en" altLang="ko-KR" dirty="0" err="1">
                <a:effectLst/>
              </a:rPr>
              <a:t>Bourne</a:t>
            </a:r>
            <a:r>
              <a:rPr lang="en" altLang="ko-KR" dirty="0">
                <a:effectLst/>
              </a:rPr>
              <a:t>-again shell)</a:t>
            </a:r>
          </a:p>
          <a:p>
            <a:pPr marL="914400" lvl="1" indent="-356400"/>
            <a:r>
              <a:rPr lang="en" altLang="ko-KR" sz="2000" dirty="0">
                <a:effectLst/>
              </a:rPr>
              <a:t>Linux default</a:t>
            </a:r>
          </a:p>
          <a:p>
            <a:pPr marL="457200" indent="-356400"/>
            <a:r>
              <a:rPr lang="en" altLang="ko-KR" dirty="0">
                <a:effectLst/>
              </a:rPr>
              <a:t>Most applications in </a:t>
            </a:r>
            <a:r>
              <a:rPr lang="en" altLang="ko-KR" dirty="0" err="1">
                <a:effectLst/>
              </a:rPr>
              <a:t>linux</a:t>
            </a:r>
            <a:r>
              <a:rPr lang="en" altLang="ko-KR" dirty="0">
                <a:effectLst/>
              </a:rPr>
              <a:t> (command line) are run through shell</a:t>
            </a:r>
            <a:r>
              <a:rPr lang="en" altLang="ko-KR" sz="1800" dirty="0">
                <a:effectLst/>
                <a:latin typeface="MalgunGothic"/>
              </a:rPr>
              <a:t> </a:t>
            </a:r>
            <a:endParaRPr lang="en" altLang="ko-KR" sz="1600" dirty="0">
              <a:effectLst/>
              <a:latin typeface="ArialMT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8F9DD-C68E-39CE-04EC-3496DC7E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CE9C4-1ED0-D6F1-42F0-91B5B5D4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113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16AB-103E-54DA-AEC6-F4EFEB95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of shell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9E20-7EE5-C231-61AA-D00B0103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413"/>
            <a:ext cx="11873948" cy="5475010"/>
          </a:xfrm>
        </p:spPr>
        <p:txBody>
          <a:bodyPr/>
          <a:lstStyle/>
          <a:p>
            <a:pPr marL="457200" indent="-3564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pPr marL="914400" lvl="1" indent="-356400"/>
            <a:r>
              <a:rPr lang="en-US" dirty="0"/>
              <a:t>List the running and stopped background job</a:t>
            </a:r>
          </a:p>
          <a:p>
            <a:pPr marL="457200" indent="-35640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&lt;job&gt;</a:t>
            </a:r>
          </a:p>
          <a:p>
            <a:pPr marL="914400" lvl="1" indent="-356400"/>
            <a:r>
              <a:rPr lang="en-US" dirty="0"/>
              <a:t>Change a stopped background job to running background job</a:t>
            </a:r>
          </a:p>
          <a:p>
            <a:pPr marL="457200" indent="-35640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&lt;job&gt;</a:t>
            </a:r>
          </a:p>
          <a:p>
            <a:pPr marL="914400" lvl="1" indent="-356400"/>
            <a:r>
              <a:rPr lang="en-US" dirty="0"/>
              <a:t>Change a stopped or running background job to running in the foreground</a:t>
            </a:r>
          </a:p>
          <a:p>
            <a:pPr marL="457200" indent="-35640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/>
              <a:t>Deliver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dirty="0"/>
              <a:t> signal to each process in the foreground job</a:t>
            </a:r>
          </a:p>
          <a:p>
            <a:pPr marL="457200" indent="-35640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56400"/>
            <a:r>
              <a:rPr lang="en-US" dirty="0"/>
              <a:t>Deliver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SIGSTP</a:t>
            </a:r>
            <a:r>
              <a:rPr lang="en-US" dirty="0"/>
              <a:t> signal to each process in the foreground job</a:t>
            </a:r>
          </a:p>
        </p:txBody>
      </p:sp>
    </p:spTree>
    <p:extLst>
      <p:ext uri="{BB962C8B-B14F-4D97-AF65-F5344CB8AC3E}">
        <p14:creationId xmlns:p14="http://schemas.microsoft.com/office/powerpoint/2010/main" val="385933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16AB-103E-54DA-AEC6-F4EFEB95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of shell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9E20-7EE5-C231-61AA-D00B0103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/>
              <a:t>Example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13CB0-1CC6-61D7-5FEF-0F0DC20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A0CE5-2FFD-A198-D4FF-369273BB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4</a:t>
            </a:fld>
            <a:endParaRPr lang="en-CH"/>
          </a:p>
        </p:txBody>
      </p:sp>
      <p:pic>
        <p:nvPicPr>
          <p:cNvPr id="15" name="object 5">
            <a:extLst>
              <a:ext uri="{FF2B5EF4-FFF2-40B4-BE49-F238E27FC236}">
                <a16:creationId xmlns:a16="http://schemas.microsoft.com/office/drawing/2014/main" id="{ACA56FD0-8258-1732-3A37-45609AF7AC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529" y="1715614"/>
            <a:ext cx="9762743" cy="940307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1FC80962-251D-1C56-ED6F-F65C105A2FDA}"/>
              </a:ext>
            </a:extLst>
          </p:cNvPr>
          <p:cNvSpPr/>
          <p:nvPr/>
        </p:nvSpPr>
        <p:spPr>
          <a:xfrm>
            <a:off x="824291" y="1914496"/>
            <a:ext cx="609600" cy="742315"/>
          </a:xfrm>
          <a:custGeom>
            <a:avLst/>
            <a:gdLst/>
            <a:ahLst/>
            <a:cxnLst/>
            <a:rect l="l" t="t" r="r" b="b"/>
            <a:pathLst>
              <a:path w="609600" h="742314">
                <a:moveTo>
                  <a:pt x="0" y="0"/>
                </a:moveTo>
                <a:lnTo>
                  <a:pt x="609600" y="0"/>
                </a:lnTo>
                <a:lnTo>
                  <a:pt x="609600" y="742188"/>
                </a:lnTo>
                <a:lnTo>
                  <a:pt x="0" y="74218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144059EB-566F-A729-1FCE-25F64AD834EC}"/>
              </a:ext>
            </a:extLst>
          </p:cNvPr>
          <p:cNvSpPr txBox="1"/>
          <p:nvPr/>
        </p:nvSpPr>
        <p:spPr>
          <a:xfrm>
            <a:off x="534984" y="2674271"/>
            <a:ext cx="125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ranklin Gothic Book" panose="020B0503020102020204" pitchFamily="34" charset="0"/>
                <a:cs typeface="Malgun Gothic"/>
              </a:rPr>
              <a:t>Job</a:t>
            </a:r>
            <a:r>
              <a:rPr sz="1800" spc="-50" dirty="0">
                <a:latin typeface="Franklin Gothic Book" panose="020B0503020102020204" pitchFamily="34" charset="0"/>
                <a:cs typeface="Malgun Gothic"/>
              </a:rPr>
              <a:t> </a:t>
            </a:r>
            <a:r>
              <a:rPr sz="1800" spc="-5" dirty="0">
                <a:latin typeface="Franklin Gothic Book" panose="020B0503020102020204" pitchFamily="34" charset="0"/>
                <a:cs typeface="Malgun Gothic"/>
              </a:rPr>
              <a:t>id,</a:t>
            </a:r>
            <a:r>
              <a:rPr sz="1800" spc="-25" dirty="0">
                <a:latin typeface="Franklin Gothic Book" panose="020B0503020102020204" pitchFamily="34" charset="0"/>
                <a:cs typeface="Malgun Gothic"/>
              </a:rPr>
              <a:t> </a:t>
            </a:r>
            <a:r>
              <a:rPr sz="1800" spc="-5" dirty="0">
                <a:latin typeface="Franklin Gothic Book" panose="020B0503020102020204" pitchFamily="34" charset="0"/>
                <a:cs typeface="Malgun Gothic"/>
              </a:rPr>
              <a:t>spec</a:t>
            </a:r>
            <a:endParaRPr sz="1800" dirty="0">
              <a:latin typeface="Franklin Gothic Book" panose="020B0503020102020204" pitchFamily="34" charset="0"/>
              <a:cs typeface="Malgun Gothic"/>
            </a:endParaRPr>
          </a:p>
        </p:txBody>
      </p:sp>
      <p:pic>
        <p:nvPicPr>
          <p:cNvPr id="28" name="object 5">
            <a:extLst>
              <a:ext uri="{FF2B5EF4-FFF2-40B4-BE49-F238E27FC236}">
                <a16:creationId xmlns:a16="http://schemas.microsoft.com/office/drawing/2014/main" id="{7016C3CF-0406-0065-AD30-2C1773B04AA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030" y="3189020"/>
            <a:ext cx="9762743" cy="940307"/>
          </a:xfrm>
          <a:prstGeom prst="rect">
            <a:avLst/>
          </a:prstGeom>
        </p:spPr>
      </p:pic>
      <p:sp>
        <p:nvSpPr>
          <p:cNvPr id="31" name="object 15">
            <a:extLst>
              <a:ext uri="{FF2B5EF4-FFF2-40B4-BE49-F238E27FC236}">
                <a16:creationId xmlns:a16="http://schemas.microsoft.com/office/drawing/2014/main" id="{FD7D54F6-9F7E-9B03-20F0-1A37AFC141CC}"/>
              </a:ext>
            </a:extLst>
          </p:cNvPr>
          <p:cNvSpPr txBox="1"/>
          <p:nvPr/>
        </p:nvSpPr>
        <p:spPr>
          <a:xfrm>
            <a:off x="1613398" y="4149531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ranklin Gothic Book" panose="020B0503020102020204" pitchFamily="34" charset="0"/>
                <a:cs typeface="Malgun Gothic"/>
              </a:rPr>
              <a:t>status</a:t>
            </a: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A8AF64FB-55B9-B3B9-9C2D-9E36758D1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031" y="4730235"/>
            <a:ext cx="9762743" cy="940307"/>
          </a:xfrm>
          <a:prstGeom prst="rect">
            <a:avLst/>
          </a:prstGeom>
        </p:spPr>
      </p:pic>
      <p:sp>
        <p:nvSpPr>
          <p:cNvPr id="40" name="object 17">
            <a:extLst>
              <a:ext uri="{FF2B5EF4-FFF2-40B4-BE49-F238E27FC236}">
                <a16:creationId xmlns:a16="http://schemas.microsoft.com/office/drawing/2014/main" id="{4EDF2F5F-8072-13A9-CC01-F1F287AF972A}"/>
              </a:ext>
            </a:extLst>
          </p:cNvPr>
          <p:cNvSpPr txBox="1"/>
          <p:nvPr/>
        </p:nvSpPr>
        <p:spPr>
          <a:xfrm>
            <a:off x="4159626" y="5702715"/>
            <a:ext cx="103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ranklin Gothic Book" panose="020B0503020102020204" pitchFamily="34" charset="0"/>
                <a:cs typeface="Malgun Gothic"/>
              </a:rPr>
              <a:t>Job</a:t>
            </a:r>
            <a:r>
              <a:rPr sz="1800" spc="-95" dirty="0">
                <a:latin typeface="Franklin Gothic Book" panose="020B0503020102020204" pitchFamily="34" charset="0"/>
                <a:cs typeface="Malgun Gothic"/>
              </a:rPr>
              <a:t> </a:t>
            </a:r>
            <a:r>
              <a:rPr sz="1800" dirty="0">
                <a:latin typeface="Franklin Gothic Book" panose="020B0503020102020204" pitchFamily="34" charset="0"/>
                <a:cs typeface="Malgun Gothic"/>
              </a:rPr>
              <a:t>name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36642F8-0387-2C71-AB45-D36CC242F38F}"/>
              </a:ext>
            </a:extLst>
          </p:cNvPr>
          <p:cNvSpPr/>
          <p:nvPr/>
        </p:nvSpPr>
        <p:spPr>
          <a:xfrm>
            <a:off x="1487938" y="3380597"/>
            <a:ext cx="873345" cy="748730"/>
          </a:xfrm>
          <a:prstGeom prst="roundRect">
            <a:avLst>
              <a:gd name="adj" fmla="val 360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Cambria" panose="02040503050406030204" pitchFamily="18" charset="0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C689D86-2708-230C-1D92-D32E2031F913}"/>
              </a:ext>
            </a:extLst>
          </p:cNvPr>
          <p:cNvSpPr/>
          <p:nvPr/>
        </p:nvSpPr>
        <p:spPr>
          <a:xfrm>
            <a:off x="4187194" y="4921812"/>
            <a:ext cx="873345" cy="748730"/>
          </a:xfrm>
          <a:prstGeom prst="roundRect">
            <a:avLst>
              <a:gd name="adj" fmla="val 360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7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16AB-103E-54DA-AEC6-F4EFEB95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of shell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9E20-7EE5-C231-61AA-D00B0103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/>
              <a:t>Example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13CB0-1CC6-61D7-5FEF-0F0DC20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A0CE5-2FFD-A198-D4FF-369273BB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5</a:t>
            </a:fld>
            <a:endParaRPr lang="en-CH"/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EC1DF090-80EF-BBEC-9231-4A904BE065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528" y="3268001"/>
            <a:ext cx="9762742" cy="455675"/>
          </a:xfrm>
          <a:prstGeom prst="rect">
            <a:avLst/>
          </a:prstGeom>
        </p:spPr>
      </p:pic>
      <p:sp>
        <p:nvSpPr>
          <p:cNvPr id="20" name="object 11">
            <a:extLst>
              <a:ext uri="{FF2B5EF4-FFF2-40B4-BE49-F238E27FC236}">
                <a16:creationId xmlns:a16="http://schemas.microsoft.com/office/drawing/2014/main" id="{F3D7FA5F-41DF-7EED-CAC4-EC7AF6C18C35}"/>
              </a:ext>
            </a:extLst>
          </p:cNvPr>
          <p:cNvSpPr/>
          <p:nvPr/>
        </p:nvSpPr>
        <p:spPr>
          <a:xfrm>
            <a:off x="823528" y="3474756"/>
            <a:ext cx="753110" cy="248920"/>
          </a:xfrm>
          <a:custGeom>
            <a:avLst/>
            <a:gdLst/>
            <a:ahLst/>
            <a:cxnLst/>
            <a:rect l="l" t="t" r="r" b="b"/>
            <a:pathLst>
              <a:path w="753110" h="248919">
                <a:moveTo>
                  <a:pt x="0" y="0"/>
                </a:moveTo>
                <a:lnTo>
                  <a:pt x="752856" y="0"/>
                </a:lnTo>
                <a:lnTo>
                  <a:pt x="752856" y="248412"/>
                </a:lnTo>
                <a:lnTo>
                  <a:pt x="0" y="248412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F7B991D-DA1C-501B-C91E-26A7424E1F5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3528" y="1976887"/>
            <a:ext cx="9762743" cy="940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6C370F-877D-2439-E417-4674C34B08A4}"/>
              </a:ext>
            </a:extLst>
          </p:cNvPr>
          <p:cNvSpPr txBox="1"/>
          <p:nvPr/>
        </p:nvSpPr>
        <p:spPr>
          <a:xfrm>
            <a:off x="914400" y="3755595"/>
            <a:ext cx="662359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914400" lvl="1" indent="-356400"/>
            <a:r>
              <a:rPr lang="en-US" altLang="ko-KR" dirty="0"/>
              <a:t>Change a stopped background job to running in the foreground</a:t>
            </a: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F7B1054B-9EF9-6C27-6C25-A44D5CC532FA}"/>
              </a:ext>
            </a:extLst>
          </p:cNvPr>
          <p:cNvCxnSpPr>
            <a:cxnSpLocks/>
          </p:cNvCxnSpPr>
          <p:nvPr/>
        </p:nvCxnSpPr>
        <p:spPr>
          <a:xfrm>
            <a:off x="1095324" y="3730662"/>
            <a:ext cx="262674" cy="167457"/>
          </a:xfrm>
          <a:prstGeom prst="bentConnector3">
            <a:avLst>
              <a:gd name="adj1" fmla="val 16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2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16AB-103E-54DA-AEC6-F4EFEB95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of shell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9E20-7EE5-C231-61AA-D00B0103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/>
              <a:t>Example</a:t>
            </a:r>
          </a:p>
          <a:p>
            <a:pPr marL="914400" lvl="1" indent="-356400"/>
            <a:r>
              <a:rPr lang="en-US" dirty="0"/>
              <a:t>If use </a:t>
            </a:r>
            <a:r>
              <a:rPr lang="en-US" dirty="0" err="1"/>
              <a:t>ctrl+z</a:t>
            </a:r>
            <a:r>
              <a:rPr lang="en-US" dirty="0"/>
              <a:t>(        ) foreground task will stop</a:t>
            </a:r>
          </a:p>
          <a:p>
            <a:pPr marL="914400" lvl="1" indent="-356400"/>
            <a:r>
              <a:rPr lang="en-US" dirty="0"/>
              <a:t>If you want to run task again,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dirty="0"/>
              <a:t> or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13CB0-1CC6-61D7-5FEF-0F0DC20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A0CE5-2FFD-A198-D4FF-369273BB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6</a:t>
            </a:fld>
            <a:endParaRPr lang="en-CH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D5A34A29-0DD9-5964-081C-A7EB904053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860" y="2634693"/>
            <a:ext cx="9762742" cy="1274063"/>
          </a:xfrm>
          <a:prstGeom prst="rect">
            <a:avLst/>
          </a:prstGeom>
        </p:spPr>
      </p:pic>
      <p:grpSp>
        <p:nvGrpSpPr>
          <p:cNvPr id="17" name="object 8">
            <a:extLst>
              <a:ext uri="{FF2B5EF4-FFF2-40B4-BE49-F238E27FC236}">
                <a16:creationId xmlns:a16="http://schemas.microsoft.com/office/drawing/2014/main" id="{5371634D-2522-EF6D-670A-E5C540C272B3}"/>
              </a:ext>
            </a:extLst>
          </p:cNvPr>
          <p:cNvGrpSpPr/>
          <p:nvPr/>
        </p:nvGrpSpPr>
        <p:grpSpPr>
          <a:xfrm>
            <a:off x="2678707" y="1530596"/>
            <a:ext cx="429895" cy="260985"/>
            <a:chOff x="824483" y="3965447"/>
            <a:chExt cx="429895" cy="260985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2EC7283E-BCC4-28F9-E647-AA80DC4277A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199" y="3988307"/>
              <a:ext cx="400812" cy="216407"/>
            </a:xfrm>
            <a:prstGeom prst="rect">
              <a:avLst/>
            </a:prstGeom>
          </p:spPr>
        </p:pic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AD39575D-07EC-B15A-7C94-A214BD86AC65}"/>
                </a:ext>
              </a:extLst>
            </p:cNvPr>
            <p:cNvSpPr/>
            <p:nvPr/>
          </p:nvSpPr>
          <p:spPr>
            <a:xfrm>
              <a:off x="838961" y="3979925"/>
              <a:ext cx="401320" cy="231775"/>
            </a:xfrm>
            <a:custGeom>
              <a:avLst/>
              <a:gdLst/>
              <a:ahLst/>
              <a:cxnLst/>
              <a:rect l="l" t="t" r="r" b="b"/>
              <a:pathLst>
                <a:path w="401319" h="231775">
                  <a:moveTo>
                    <a:pt x="0" y="0"/>
                  </a:moveTo>
                  <a:lnTo>
                    <a:pt x="400812" y="0"/>
                  </a:lnTo>
                  <a:lnTo>
                    <a:pt x="400812" y="231648"/>
                  </a:lnTo>
                  <a:lnTo>
                    <a:pt x="0" y="231648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2">
            <a:extLst>
              <a:ext uri="{FF2B5EF4-FFF2-40B4-BE49-F238E27FC236}">
                <a16:creationId xmlns:a16="http://schemas.microsoft.com/office/drawing/2014/main" id="{C78EA0F6-E287-2B46-F8AA-9BED94408BD4}"/>
              </a:ext>
            </a:extLst>
          </p:cNvPr>
          <p:cNvSpPr/>
          <p:nvPr/>
        </p:nvSpPr>
        <p:spPr>
          <a:xfrm>
            <a:off x="1419221" y="2664412"/>
            <a:ext cx="1123315" cy="253365"/>
          </a:xfrm>
          <a:custGeom>
            <a:avLst/>
            <a:gdLst/>
            <a:ahLst/>
            <a:cxnLst/>
            <a:rect l="l" t="t" r="r" b="b"/>
            <a:pathLst>
              <a:path w="1123314" h="253364">
                <a:moveTo>
                  <a:pt x="0" y="0"/>
                </a:moveTo>
                <a:lnTo>
                  <a:pt x="1123188" y="0"/>
                </a:lnTo>
                <a:lnTo>
                  <a:pt x="1123188" y="252984"/>
                </a:lnTo>
                <a:lnTo>
                  <a:pt x="0" y="252984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5852DAAF-FB50-019C-C7D2-A0169BE85621}"/>
              </a:ext>
            </a:extLst>
          </p:cNvPr>
          <p:cNvSpPr/>
          <p:nvPr/>
        </p:nvSpPr>
        <p:spPr>
          <a:xfrm>
            <a:off x="809621" y="3167331"/>
            <a:ext cx="4352925" cy="742315"/>
          </a:xfrm>
          <a:custGeom>
            <a:avLst/>
            <a:gdLst/>
            <a:ahLst/>
            <a:cxnLst/>
            <a:rect l="l" t="t" r="r" b="b"/>
            <a:pathLst>
              <a:path w="4352925" h="742314">
                <a:moveTo>
                  <a:pt x="0" y="0"/>
                </a:moveTo>
                <a:lnTo>
                  <a:pt x="4352544" y="0"/>
                </a:lnTo>
                <a:lnTo>
                  <a:pt x="4352544" y="742188"/>
                </a:lnTo>
                <a:lnTo>
                  <a:pt x="0" y="74218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75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9BA3-A98A-D2DC-6C64-6E50716E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functions of shell</a:t>
            </a:r>
            <a:endParaRPr lang="en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973DC-CA3B-C126-08CE-7E0553BB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BC8F1-0260-0D29-8BED-C8372FE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7</a:t>
            </a:fld>
            <a:endParaRPr lang="en-CH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CB9F9A32-2F52-F44A-92AA-3D8C54362EA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900" y="4280915"/>
            <a:ext cx="9877042" cy="201472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88EE531B-547C-245E-45A1-FCBDA09EFFC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4900" y="3151632"/>
            <a:ext cx="9877043" cy="1028699"/>
          </a:xfrm>
          <a:prstGeom prst="rect">
            <a:avLst/>
          </a:prstGeom>
        </p:spPr>
      </p:pic>
      <p:grpSp>
        <p:nvGrpSpPr>
          <p:cNvPr id="12" name="object 4">
            <a:extLst>
              <a:ext uri="{FF2B5EF4-FFF2-40B4-BE49-F238E27FC236}">
                <a16:creationId xmlns:a16="http://schemas.microsoft.com/office/drawing/2014/main" id="{49F42BB7-7CF3-40EB-D0F7-E4A645DECA1B}"/>
              </a:ext>
            </a:extLst>
          </p:cNvPr>
          <p:cNvGrpSpPr/>
          <p:nvPr/>
        </p:nvGrpSpPr>
        <p:grpSpPr>
          <a:xfrm>
            <a:off x="1091183" y="1455419"/>
            <a:ext cx="9890760" cy="1478280"/>
            <a:chOff x="1091183" y="1455419"/>
            <a:chExt cx="9890760" cy="1478280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17C49D6D-60F1-0911-D4FE-1C3CCFBDA91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00" y="1455419"/>
              <a:ext cx="9877042" cy="1478279"/>
            </a:xfrm>
            <a:prstGeom prst="rect">
              <a:avLst/>
            </a:prstGeom>
          </p:spPr>
        </p:pic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77B5664E-DF7C-2CF4-7B31-1125E25C77FF}"/>
                </a:ext>
              </a:extLst>
            </p:cNvPr>
            <p:cNvSpPr/>
            <p:nvPr/>
          </p:nvSpPr>
          <p:spPr>
            <a:xfrm>
              <a:off x="1105661" y="1981961"/>
              <a:ext cx="6029325" cy="467995"/>
            </a:xfrm>
            <a:custGeom>
              <a:avLst/>
              <a:gdLst/>
              <a:ahLst/>
              <a:cxnLst/>
              <a:rect l="l" t="t" r="r" b="b"/>
              <a:pathLst>
                <a:path w="6029325" h="467994">
                  <a:moveTo>
                    <a:pt x="0" y="0"/>
                  </a:moveTo>
                  <a:lnTo>
                    <a:pt x="6028944" y="0"/>
                  </a:lnTo>
                  <a:lnTo>
                    <a:pt x="6028944" y="467867"/>
                  </a:lnTo>
                  <a:lnTo>
                    <a:pt x="0" y="46786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90C086B4-80ED-8ADD-0744-D49BDA25B2D2}"/>
              </a:ext>
            </a:extLst>
          </p:cNvPr>
          <p:cNvSpPr/>
          <p:nvPr/>
        </p:nvSpPr>
        <p:spPr>
          <a:xfrm>
            <a:off x="1791461" y="3885438"/>
            <a:ext cx="943610" cy="295910"/>
          </a:xfrm>
          <a:custGeom>
            <a:avLst/>
            <a:gdLst/>
            <a:ahLst/>
            <a:cxnLst/>
            <a:rect l="l" t="t" r="r" b="b"/>
            <a:pathLst>
              <a:path w="943610" h="295910">
                <a:moveTo>
                  <a:pt x="0" y="0"/>
                </a:moveTo>
                <a:lnTo>
                  <a:pt x="943356" y="0"/>
                </a:lnTo>
                <a:lnTo>
                  <a:pt x="943356" y="295656"/>
                </a:lnTo>
                <a:lnTo>
                  <a:pt x="0" y="295656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1043A9C1-ADFF-CA12-D7C5-241D09FA0783}"/>
              </a:ext>
            </a:extLst>
          </p:cNvPr>
          <p:cNvSpPr/>
          <p:nvPr/>
        </p:nvSpPr>
        <p:spPr>
          <a:xfrm>
            <a:off x="1105661" y="5514594"/>
            <a:ext cx="2124710" cy="215265"/>
          </a:xfrm>
          <a:custGeom>
            <a:avLst/>
            <a:gdLst/>
            <a:ahLst/>
            <a:cxnLst/>
            <a:rect l="l" t="t" r="r" b="b"/>
            <a:pathLst>
              <a:path w="2124710" h="215264">
                <a:moveTo>
                  <a:pt x="0" y="0"/>
                </a:moveTo>
                <a:lnTo>
                  <a:pt x="2124456" y="0"/>
                </a:lnTo>
                <a:lnTo>
                  <a:pt x="2124456" y="214883"/>
                </a:lnTo>
                <a:lnTo>
                  <a:pt x="0" y="21488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1BC55E2D-B9C1-9AE2-A86F-C824501CCF77}"/>
              </a:ext>
            </a:extLst>
          </p:cNvPr>
          <p:cNvSpPr/>
          <p:nvPr/>
        </p:nvSpPr>
        <p:spPr>
          <a:xfrm>
            <a:off x="6906006" y="3885438"/>
            <a:ext cx="228600" cy="295910"/>
          </a:xfrm>
          <a:custGeom>
            <a:avLst/>
            <a:gdLst/>
            <a:ahLst/>
            <a:cxnLst/>
            <a:rect l="l" t="t" r="r" b="b"/>
            <a:pathLst>
              <a:path w="228600" h="295910">
                <a:moveTo>
                  <a:pt x="0" y="0"/>
                </a:moveTo>
                <a:lnTo>
                  <a:pt x="228600" y="0"/>
                </a:lnTo>
                <a:lnTo>
                  <a:pt x="228600" y="295656"/>
                </a:lnTo>
                <a:lnTo>
                  <a:pt x="0" y="295656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19F0B82E-4C5A-D0EE-C108-254D05BC6672}"/>
              </a:ext>
            </a:extLst>
          </p:cNvPr>
          <p:cNvSpPr/>
          <p:nvPr/>
        </p:nvSpPr>
        <p:spPr>
          <a:xfrm>
            <a:off x="1105661" y="4766309"/>
            <a:ext cx="295910" cy="218440"/>
          </a:xfrm>
          <a:custGeom>
            <a:avLst/>
            <a:gdLst/>
            <a:ahLst/>
            <a:cxnLst/>
            <a:rect l="l" t="t" r="r" b="b"/>
            <a:pathLst>
              <a:path w="295909" h="218439">
                <a:moveTo>
                  <a:pt x="0" y="0"/>
                </a:moveTo>
                <a:lnTo>
                  <a:pt x="295656" y="0"/>
                </a:lnTo>
                <a:lnTo>
                  <a:pt x="295656" y="217931"/>
                </a:lnTo>
                <a:lnTo>
                  <a:pt x="0" y="21793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4A27D7-EB16-4EA1-2220-36171A92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99986"/>
            <a:ext cx="11873948" cy="5475010"/>
          </a:xfrm>
        </p:spPr>
        <p:txBody>
          <a:bodyPr/>
          <a:lstStyle/>
          <a:p>
            <a:pPr marL="457200" indent="-356400"/>
            <a:r>
              <a:rPr lang="en-US" dirty="0"/>
              <a:t>Example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517400-532B-0585-2D04-B00BE6131746}"/>
              </a:ext>
            </a:extLst>
          </p:cNvPr>
          <p:cNvSpPr txBox="1"/>
          <p:nvPr/>
        </p:nvSpPr>
        <p:spPr>
          <a:xfrm>
            <a:off x="7261495" y="2056058"/>
            <a:ext cx="9289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Cambria" panose="02040503050406030204" pitchFamily="18" charset="0"/>
              </a:rPr>
              <a:t>Task stop</a:t>
            </a:r>
            <a:endParaRPr kumimoji="1" lang="ko-KR" alt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8940BC-CD02-311C-0308-C4CCC9A26472}"/>
              </a:ext>
            </a:extLst>
          </p:cNvPr>
          <p:cNvSpPr txBox="1"/>
          <p:nvPr/>
        </p:nvSpPr>
        <p:spPr>
          <a:xfrm>
            <a:off x="7261495" y="3132164"/>
            <a:ext cx="290368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Cambria" panose="02040503050406030204" pitchFamily="18" charset="0"/>
              </a:rPr>
              <a:t>Task run again in background</a:t>
            </a:r>
            <a:endParaRPr kumimoji="1" lang="ko-KR" alt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B9C0AC-29B9-DB7A-DC13-B442AA23D538}"/>
              </a:ext>
            </a:extLst>
          </p:cNvPr>
          <p:cNvSpPr txBox="1"/>
          <p:nvPr/>
        </p:nvSpPr>
        <p:spPr>
          <a:xfrm>
            <a:off x="7261495" y="4808345"/>
            <a:ext cx="813941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Cambria" panose="02040503050406030204" pitchFamily="18" charset="0"/>
              </a:rPr>
              <a:t>Task kill</a:t>
            </a:r>
            <a:endParaRPr kumimoji="1" lang="ko-KR" alt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2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6B33-158B-B9E8-FCB9-5233D2C2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8B5B-238B-3E27-66C7-14064E1B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6400"/>
            <a:r>
              <a:rPr lang="en-US" dirty="0"/>
              <a:t>Write a simple shell (‘</a:t>
            </a:r>
            <a:r>
              <a:rPr lang="en-US" b="1" dirty="0" err="1">
                <a:latin typeface="Cambria" panose="02040503050406030204" pitchFamily="18" charset="0"/>
              </a:rPr>
              <a:t>tsh</a:t>
            </a:r>
            <a:r>
              <a:rPr lang="en-US" dirty="0"/>
              <a:t>’)</a:t>
            </a:r>
          </a:p>
          <a:p>
            <a:pPr marL="457200" indent="-356400"/>
            <a:r>
              <a:rPr lang="en-US" dirty="0"/>
              <a:t>Only need to write </a:t>
            </a:r>
            <a:r>
              <a:rPr lang="en-US" b="1" dirty="0"/>
              <a:t>‘seven’</a:t>
            </a:r>
            <a:r>
              <a:rPr lang="en-US" dirty="0"/>
              <a:t> specified functions</a:t>
            </a:r>
          </a:p>
          <a:p>
            <a:pPr marL="457200" indent="-356400"/>
            <a:r>
              <a:rPr lang="en-US" dirty="0"/>
              <a:t>Helper function </a:t>
            </a:r>
            <a:r>
              <a:rPr lang="en-US" u="sng" dirty="0"/>
              <a:t>already provided</a:t>
            </a:r>
            <a:r>
              <a:rPr lang="en-US" dirty="0"/>
              <a:t> in source file</a:t>
            </a:r>
            <a:endParaRPr lang="en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A4328-0026-A2DF-F759-DE0F1B5E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CSED211: </a:t>
            </a:r>
            <a:r>
              <a:rPr lang="en-US"/>
              <a:t>Introduction to Computer Software Systems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87E15-5BD2-06D6-11D1-01802B58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9B59-77B5-774A-97C3-0D6C62254113}" type="slidenum">
              <a:rPr lang="en-CH" smtClean="0"/>
              <a:pPr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61003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b="1" dirty="0" smtClean="0">
            <a:latin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ctr">
          <a:defRPr kumimoji="1" dirty="0">
            <a:latin typeface="Cambria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stech_template_jisung" id="{E787BF74-58FC-BA4F-9E83-D43BB312284F}" vid="{D903774B-4720-AE4C-9DF5-7CB3ABA7B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82732EF409D714F854D1FC5A554EDC8" ma:contentTypeVersion="4" ma:contentTypeDescription="새 문서를 만듭니다." ma:contentTypeScope="" ma:versionID="b86f5c081e31fe1e588297682828537c">
  <xsd:schema xmlns:xsd="http://www.w3.org/2001/XMLSchema" xmlns:xs="http://www.w3.org/2001/XMLSchema" xmlns:p="http://schemas.microsoft.com/office/2006/metadata/properties" xmlns:ns2="dda26d53-f8a2-45b9-8d53-c8096daa08f4" targetNamespace="http://schemas.microsoft.com/office/2006/metadata/properties" ma:root="true" ma:fieldsID="7c63d331e835d269b99c0ba5bbdb024a" ns2:_="">
    <xsd:import namespace="dda26d53-f8a2-45b9-8d53-c8096daa08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26d53-f8a2-45b9-8d53-c8096daa08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9C78BE-4EF0-4FBF-B152-94597CDBBD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a26d53-f8a2-45b9-8d53-c8096daa08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FF7DCC-1B7E-43B1-8BD3-B9CC626FFE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94DF27-7575-42BB-BBCB-8401E18C4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76307</TotalTime>
  <Words>1140</Words>
  <Application>Microsoft Macintosh PowerPoint</Application>
  <PresentationFormat>와이드스크린</PresentationFormat>
  <Paragraphs>211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ArialMT</vt:lpstr>
      <vt:lpstr>MalgunGothic</vt:lpstr>
      <vt:lpstr>Apple Symbols</vt:lpstr>
      <vt:lpstr>Arial</vt:lpstr>
      <vt:lpstr>Avenir Next</vt:lpstr>
      <vt:lpstr>Avenir Next Medium</vt:lpstr>
      <vt:lpstr>Calibri</vt:lpstr>
      <vt:lpstr>Cambria</vt:lpstr>
      <vt:lpstr>Courier New</vt:lpstr>
      <vt:lpstr>Franklin Gothic Book</vt:lpstr>
      <vt:lpstr>Wingdings</vt:lpstr>
      <vt:lpstr>1_Office Theme</vt:lpstr>
      <vt:lpstr>CSED211: Lab. 10 Shell Lab</vt:lpstr>
      <vt:lpstr>Table of Contents</vt:lpstr>
      <vt:lpstr>What is shell?</vt:lpstr>
      <vt:lpstr>Basic functions of shell</vt:lpstr>
      <vt:lpstr>Basic functions of shell</vt:lpstr>
      <vt:lpstr>Basic functions of shell</vt:lpstr>
      <vt:lpstr>Basic functions of shell</vt:lpstr>
      <vt:lpstr>Basic functions of shell</vt:lpstr>
      <vt:lpstr>Shell Lab</vt:lpstr>
      <vt:lpstr>Tsh basic functionality</vt:lpstr>
      <vt:lpstr>Tsh basic functionality</vt:lpstr>
      <vt:lpstr>Tsh basic functionality</vt:lpstr>
      <vt:lpstr>Tsh basic functionality</vt:lpstr>
      <vt:lpstr>Tsh basic functionality</vt:lpstr>
      <vt:lpstr>Work in this assignment</vt:lpstr>
      <vt:lpstr>Work in this assignment</vt:lpstr>
      <vt:lpstr>Work in this assignment</vt:lpstr>
      <vt:lpstr>How to evaluate your code</vt:lpstr>
      <vt:lpstr>Hints</vt:lpstr>
      <vt:lpstr>Homework (Report)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POSTECH x Samsung Technology Collaboration 2023: Kick-Off Meeting</dc:title>
  <dc:subject/>
  <dc:creator>Park, Jisung</dc:creator>
  <cp:keywords/>
  <dc:description/>
  <cp:lastModifiedBy>김보석(컴퓨터공학과)</cp:lastModifiedBy>
  <cp:revision>1107</cp:revision>
  <dcterms:created xsi:type="dcterms:W3CDTF">2022-09-20T13:31:49Z</dcterms:created>
  <dcterms:modified xsi:type="dcterms:W3CDTF">2023-11-27T10:40:23Z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0x010100A82732EF409D714F854D1FC5A554EDC8</vt:lpwstr>
  </property>
</Properties>
</file>