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31"/>
  </p:notesMasterIdLst>
  <p:sldIdLst>
    <p:sldId id="416" r:id="rId4"/>
    <p:sldId id="391" r:id="rId5"/>
    <p:sldId id="301" r:id="rId6"/>
    <p:sldId id="394" r:id="rId7"/>
    <p:sldId id="393" r:id="rId8"/>
    <p:sldId id="395" r:id="rId9"/>
    <p:sldId id="396" r:id="rId10"/>
    <p:sldId id="397" r:id="rId11"/>
    <p:sldId id="398" r:id="rId12"/>
    <p:sldId id="399" r:id="rId13"/>
    <p:sldId id="400" r:id="rId14"/>
    <p:sldId id="401" r:id="rId15"/>
    <p:sldId id="402" r:id="rId16"/>
    <p:sldId id="403" r:id="rId17"/>
    <p:sldId id="404" r:id="rId18"/>
    <p:sldId id="405" r:id="rId19"/>
    <p:sldId id="407" r:id="rId20"/>
    <p:sldId id="409" r:id="rId21"/>
    <p:sldId id="408" r:id="rId22"/>
    <p:sldId id="410" r:id="rId23"/>
    <p:sldId id="412" r:id="rId24"/>
    <p:sldId id="411" r:id="rId25"/>
    <p:sldId id="413" r:id="rId26"/>
    <p:sldId id="414" r:id="rId27"/>
    <p:sldId id="265" r:id="rId28"/>
    <p:sldId id="415" r:id="rId29"/>
    <p:sldId id="262" r:id="rId3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DFBB"/>
    <a:srgbClr val="9AD3E9"/>
    <a:srgbClr val="F8B2A3"/>
    <a:srgbClr val="A4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230" autoAdjust="0"/>
  </p:normalViewPr>
  <p:slideViewPr>
    <p:cSldViewPr>
      <p:cViewPr varScale="1">
        <p:scale>
          <a:sx n="145" d="100"/>
          <a:sy n="145" d="100"/>
        </p:scale>
        <p:origin x="104" y="100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0931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5345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472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416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4161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8253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8112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5281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5820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738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8436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1850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0846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3810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9713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125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0637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312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177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354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219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746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723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9182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318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4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A55E6E-2890-481F-AE15-CDC79CD838D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그림 3" descr="별, 노트북, 밤, 어두운이(가) 표시된 사진&#10;&#10;자동 생성된 설명">
            <a:extLst>
              <a:ext uri="{FF2B5EF4-FFF2-40B4-BE49-F238E27FC236}">
                <a16:creationId xmlns:a16="http://schemas.microsoft.com/office/drawing/2014/main" id="{0CF0CCBA-B15F-41A0-973D-7A82B337706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51470"/>
            <a:ext cx="991398" cy="99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B75FB7-0578-4803-9742-A5F556AD9F01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039255-9B8F-4462-A7FE-3E72045BAB9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AAE106-F942-47F1-B65C-59B172E88E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77962-8117-49AD-9324-1D8E477D02B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5AF8D-9837-4185-AA5F-0E08674FE199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E8A3CB-0AB4-417C-9F8E-176DF4D3C840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4B3F65-D174-473A-B9A3-7D405B29D5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A5F54F-2348-4473-82E1-BFE60E049C97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802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A5F54F-2348-4473-82E1-BFE60E049C97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746CEC-C010-40FB-A31C-D4A95DEE5115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9DE26D-6639-4546-96A5-E0EE2A312FF3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49EE9-2723-4B84-AFDB-858BDA36301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133540-D188-4ED2-842B-34BCBF6015C8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32AA192-7133-43FD-AFD7-CCFE80BE754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9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91762" y="2737155"/>
            <a:ext cx="5220072" cy="1080120"/>
          </a:xfrm>
        </p:spPr>
        <p:txBody>
          <a:bodyPr/>
          <a:lstStyle/>
          <a:p>
            <a:pPr lvl="0"/>
            <a:r>
              <a:rPr lang="en-US" altLang="ko-KR" sz="1800"/>
              <a:t>Online to Offline (O2O)</a:t>
            </a:r>
          </a:p>
          <a:p>
            <a:pPr lvl="0"/>
            <a:endParaRPr lang="en-US" altLang="ko-KR" sz="1000">
              <a:solidFill>
                <a:schemeClr val="bg1">
                  <a:lumMod val="50000"/>
                </a:schemeClr>
              </a:solidFill>
            </a:endParaRPr>
          </a:p>
          <a:p>
            <a:pPr lvl="0"/>
            <a:r>
              <a:rPr lang="ko-KR" altLang="en-US" sz="1000">
                <a:solidFill>
                  <a:schemeClr val="bg1">
                    <a:lumMod val="50000"/>
                  </a:schemeClr>
                </a:solidFill>
              </a:rPr>
              <a:t>백엔드 서버 구축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923927" y="3579862"/>
            <a:ext cx="5219924" cy="504056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 err="1"/>
              <a:t>Jeyong</a:t>
            </a:r>
            <a:r>
              <a:rPr lang="en-US" altLang="ko-KR" b="1" dirty="0"/>
              <a:t> Song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/>
              <a:t>2023.11.29  </a:t>
            </a:r>
            <a:endParaRPr lang="en-US" altLang="ko-KR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3650519" y="2931790"/>
            <a:ext cx="129393" cy="1152128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7735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74032" y="152738"/>
            <a:ext cx="786609" cy="689079"/>
            <a:chOff x="2391994" y="1635646"/>
            <a:chExt cx="805454" cy="1584088"/>
          </a:xfrm>
          <a:solidFill>
            <a:srgbClr val="F8B2A3"/>
          </a:solidFill>
        </p:grpSpPr>
        <p:sp>
          <p:nvSpPr>
            <p:cNvPr id="20" name="Rectangle 19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Isosceles Triangle 20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960642" y="152699"/>
            <a:ext cx="4547463" cy="3635778"/>
            <a:chOff x="-63355" y="-634138"/>
            <a:chExt cx="2990666" cy="3635778"/>
          </a:xfrm>
          <a:noFill/>
        </p:grpSpPr>
        <p:sp>
          <p:nvSpPr>
            <p:cNvPr id="23" name="TextBox 22"/>
            <p:cNvSpPr txBox="1"/>
            <p:nvPr/>
          </p:nvSpPr>
          <p:spPr>
            <a:xfrm>
              <a:off x="496119" y="2724641"/>
              <a:ext cx="1752190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-63355" y="-634138"/>
              <a:ext cx="29906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>
                  <a:solidFill>
                    <a:schemeClr val="accent1"/>
                  </a:solidFill>
                  <a:cs typeface="Arial" pitchFamily="34" charset="0"/>
                </a:rPr>
                <a:t>O2O</a:t>
              </a:r>
              <a:endParaRPr lang="ko-KR" altLang="en-US" sz="3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40368" y="141825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29E2C16-91B5-563A-1259-33931962A2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506"/>
          <a:stretch/>
        </p:blipFill>
        <p:spPr>
          <a:xfrm>
            <a:off x="1178566" y="1481998"/>
            <a:ext cx="7097976" cy="107375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C7AC092-3012-5439-E8A4-53CBD2D95E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6600" y="2211710"/>
            <a:ext cx="6995927" cy="18520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4666D84-0BE4-B7A2-C71F-9E4CA7475B30}"/>
              </a:ext>
            </a:extLst>
          </p:cNvPr>
          <p:cNvSpPr/>
          <p:nvPr/>
        </p:nvSpPr>
        <p:spPr>
          <a:xfrm>
            <a:off x="2987824" y="1923677"/>
            <a:ext cx="792088" cy="2160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464ECD7-B394-33C4-18E0-9893F56D3C26}"/>
              </a:ext>
            </a:extLst>
          </p:cNvPr>
          <p:cNvSpPr/>
          <p:nvPr/>
        </p:nvSpPr>
        <p:spPr>
          <a:xfrm>
            <a:off x="2966445" y="2653389"/>
            <a:ext cx="792088" cy="2160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윈도우에 도커 설치하기">
            <a:extLst>
              <a:ext uri="{FF2B5EF4-FFF2-40B4-BE49-F238E27FC236}">
                <a16:creationId xmlns:a16="http://schemas.microsoft.com/office/drawing/2014/main" id="{01D8EE25-AA97-2AD8-56F9-B92CD0C6E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252" y="912133"/>
            <a:ext cx="1577491" cy="821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9368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74032" y="152738"/>
            <a:ext cx="786609" cy="689079"/>
            <a:chOff x="2391994" y="1635646"/>
            <a:chExt cx="805454" cy="1584088"/>
          </a:xfrm>
          <a:solidFill>
            <a:srgbClr val="F8B2A3"/>
          </a:solidFill>
        </p:grpSpPr>
        <p:sp>
          <p:nvSpPr>
            <p:cNvPr id="20" name="Rectangle 19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Isosceles Triangle 20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960642" y="152699"/>
            <a:ext cx="4547463" cy="3635778"/>
            <a:chOff x="-63355" y="-634138"/>
            <a:chExt cx="2990666" cy="3635778"/>
          </a:xfrm>
          <a:noFill/>
        </p:grpSpPr>
        <p:sp>
          <p:nvSpPr>
            <p:cNvPr id="23" name="TextBox 22"/>
            <p:cNvSpPr txBox="1"/>
            <p:nvPr/>
          </p:nvSpPr>
          <p:spPr>
            <a:xfrm>
              <a:off x="496119" y="2724641"/>
              <a:ext cx="1752190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-63355" y="-634138"/>
              <a:ext cx="29906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>
                  <a:solidFill>
                    <a:schemeClr val="accent1"/>
                  </a:solidFill>
                  <a:cs typeface="Arial" pitchFamily="34" charset="0"/>
                </a:rPr>
                <a:t>O2O</a:t>
              </a:r>
              <a:endParaRPr lang="ko-KR" altLang="en-US" sz="3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40368" y="141825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C41BA7-208C-C032-E986-E101EB4F0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868" y="841818"/>
            <a:ext cx="6948264" cy="367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963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74032" y="152738"/>
            <a:ext cx="786609" cy="689079"/>
            <a:chOff x="2391994" y="1635646"/>
            <a:chExt cx="805454" cy="1584088"/>
          </a:xfrm>
          <a:solidFill>
            <a:srgbClr val="F8B2A3"/>
          </a:solidFill>
        </p:grpSpPr>
        <p:sp>
          <p:nvSpPr>
            <p:cNvPr id="20" name="Rectangle 19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Isosceles Triangle 20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960642" y="152699"/>
            <a:ext cx="4547463" cy="3635778"/>
            <a:chOff x="-63355" y="-634138"/>
            <a:chExt cx="2990666" cy="3635778"/>
          </a:xfrm>
          <a:noFill/>
        </p:grpSpPr>
        <p:sp>
          <p:nvSpPr>
            <p:cNvPr id="23" name="TextBox 22"/>
            <p:cNvSpPr txBox="1"/>
            <p:nvPr/>
          </p:nvSpPr>
          <p:spPr>
            <a:xfrm>
              <a:off x="496119" y="2724641"/>
              <a:ext cx="1752190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-63355" y="-634138"/>
              <a:ext cx="29906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>
                  <a:solidFill>
                    <a:schemeClr val="accent1"/>
                  </a:solidFill>
                  <a:cs typeface="Arial" pitchFamily="34" charset="0"/>
                </a:rPr>
                <a:t>O2O</a:t>
              </a:r>
              <a:endParaRPr lang="ko-KR" altLang="en-US" sz="3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40368" y="141825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F167AA2-560E-5CD3-ED9D-59CA62FF3C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4406"/>
          <a:stretch/>
        </p:blipFill>
        <p:spPr>
          <a:xfrm>
            <a:off x="427001" y="1147764"/>
            <a:ext cx="3667734" cy="72133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8736D63-CB1A-08B3-1ADC-104101E960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4274" y="1047100"/>
            <a:ext cx="4464496" cy="831244"/>
          </a:xfrm>
          <a:prstGeom prst="rect">
            <a:avLst/>
          </a:prstGeom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17119637-6C5B-A5CB-ECDB-7C452F2FB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924" y="1811783"/>
            <a:ext cx="4375849" cy="197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FE55A2BE-A7B5-16E7-C5D4-633C21355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0" y="2045911"/>
            <a:ext cx="3523695" cy="156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1A95BB8-CA3E-B76C-9470-74166356CC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1221" y="4148592"/>
            <a:ext cx="4026134" cy="43633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8675B9B-36BA-061C-4C9C-5BDA14581837}"/>
              </a:ext>
            </a:extLst>
          </p:cNvPr>
          <p:cNvSpPr/>
          <p:nvPr/>
        </p:nvSpPr>
        <p:spPr>
          <a:xfrm>
            <a:off x="499020" y="3013301"/>
            <a:ext cx="1408684" cy="5665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E85C1F7-1120-CC46-9FC3-1F17C746FC82}"/>
              </a:ext>
            </a:extLst>
          </p:cNvPr>
          <p:cNvSpPr/>
          <p:nvPr/>
        </p:nvSpPr>
        <p:spPr>
          <a:xfrm>
            <a:off x="4310276" y="2998158"/>
            <a:ext cx="2927983" cy="6037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762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74032" y="152738"/>
            <a:ext cx="786609" cy="689079"/>
            <a:chOff x="2391994" y="1635646"/>
            <a:chExt cx="805454" cy="1584088"/>
          </a:xfrm>
          <a:solidFill>
            <a:srgbClr val="F8B2A3"/>
          </a:solidFill>
        </p:grpSpPr>
        <p:sp>
          <p:nvSpPr>
            <p:cNvPr id="20" name="Rectangle 19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Isosceles Triangle 20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960642" y="152699"/>
            <a:ext cx="4547463" cy="3635778"/>
            <a:chOff x="-63355" y="-634138"/>
            <a:chExt cx="2990666" cy="3635778"/>
          </a:xfrm>
          <a:noFill/>
        </p:grpSpPr>
        <p:sp>
          <p:nvSpPr>
            <p:cNvPr id="23" name="TextBox 22"/>
            <p:cNvSpPr txBox="1"/>
            <p:nvPr/>
          </p:nvSpPr>
          <p:spPr>
            <a:xfrm>
              <a:off x="496119" y="2724641"/>
              <a:ext cx="1752190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-63355" y="-634138"/>
              <a:ext cx="29906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>
                  <a:solidFill>
                    <a:schemeClr val="accent1"/>
                  </a:solidFill>
                  <a:cs typeface="Arial" pitchFamily="34" charset="0"/>
                </a:rPr>
                <a:t>O2O</a:t>
              </a:r>
              <a:endParaRPr lang="ko-KR" altLang="en-US" sz="3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40368" y="141825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A265D1E-1CFF-B1E1-288E-AF21B5D5C1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2652"/>
          <a:stretch/>
        </p:blipFill>
        <p:spPr>
          <a:xfrm>
            <a:off x="1395670" y="1679947"/>
            <a:ext cx="6087048" cy="244827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3313D07-1347-94E0-A7EE-DA1BCB7691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664" y="1275606"/>
            <a:ext cx="3425261" cy="528658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1121D16A-9188-3858-2FC7-9A72BABC8C6C}"/>
              </a:ext>
            </a:extLst>
          </p:cNvPr>
          <p:cNvSpPr/>
          <p:nvPr/>
        </p:nvSpPr>
        <p:spPr>
          <a:xfrm>
            <a:off x="1547664" y="2208604"/>
            <a:ext cx="5328592" cy="7231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142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74032" y="152738"/>
            <a:ext cx="786609" cy="689079"/>
            <a:chOff x="2391994" y="1635646"/>
            <a:chExt cx="805454" cy="1584088"/>
          </a:xfrm>
          <a:solidFill>
            <a:srgbClr val="F8B2A3"/>
          </a:solidFill>
        </p:grpSpPr>
        <p:sp>
          <p:nvSpPr>
            <p:cNvPr id="20" name="Rectangle 19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Isosceles Triangle 20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960642" y="152699"/>
            <a:ext cx="4547463" cy="3635778"/>
            <a:chOff x="-63355" y="-634138"/>
            <a:chExt cx="2990666" cy="3635778"/>
          </a:xfrm>
          <a:noFill/>
        </p:grpSpPr>
        <p:sp>
          <p:nvSpPr>
            <p:cNvPr id="23" name="TextBox 22"/>
            <p:cNvSpPr txBox="1"/>
            <p:nvPr/>
          </p:nvSpPr>
          <p:spPr>
            <a:xfrm>
              <a:off x="496119" y="2724641"/>
              <a:ext cx="1752190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-63355" y="-634138"/>
              <a:ext cx="29906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>
                  <a:solidFill>
                    <a:schemeClr val="accent1"/>
                  </a:solidFill>
                  <a:cs typeface="Arial" pitchFamily="34" charset="0"/>
                </a:rPr>
                <a:t>O2O</a:t>
              </a:r>
              <a:endParaRPr lang="ko-KR" altLang="en-US" sz="3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40368" y="141825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C8EFFC5-7B3A-990A-B9CA-2E9A01665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817608"/>
            <a:ext cx="4196911" cy="73738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D8AA2E8-8B1F-22C0-D18A-38A03BA537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5371" y="1536070"/>
            <a:ext cx="6300551" cy="259081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2A28074-C01F-A8E3-A3B9-426AAE300B1A}"/>
              </a:ext>
            </a:extLst>
          </p:cNvPr>
          <p:cNvSpPr/>
          <p:nvPr/>
        </p:nvSpPr>
        <p:spPr>
          <a:xfrm>
            <a:off x="1626249" y="3511478"/>
            <a:ext cx="4313903" cy="5724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202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74032" y="152738"/>
            <a:ext cx="786609" cy="689079"/>
            <a:chOff x="2391994" y="1635646"/>
            <a:chExt cx="805454" cy="1584088"/>
          </a:xfrm>
          <a:solidFill>
            <a:srgbClr val="F8B2A3"/>
          </a:solidFill>
        </p:grpSpPr>
        <p:sp>
          <p:nvSpPr>
            <p:cNvPr id="20" name="Rectangle 19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Isosceles Triangle 20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960642" y="152699"/>
            <a:ext cx="4547463" cy="3635778"/>
            <a:chOff x="-63355" y="-634138"/>
            <a:chExt cx="2990666" cy="3635778"/>
          </a:xfrm>
          <a:noFill/>
        </p:grpSpPr>
        <p:sp>
          <p:nvSpPr>
            <p:cNvPr id="23" name="TextBox 22"/>
            <p:cNvSpPr txBox="1"/>
            <p:nvPr/>
          </p:nvSpPr>
          <p:spPr>
            <a:xfrm>
              <a:off x="496119" y="2724641"/>
              <a:ext cx="1752190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-63355" y="-634138"/>
              <a:ext cx="29906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>
                  <a:solidFill>
                    <a:schemeClr val="accent1"/>
                  </a:solidFill>
                  <a:cs typeface="Arial" pitchFamily="34" charset="0"/>
                </a:rPr>
                <a:t>O2O</a:t>
              </a:r>
              <a:endParaRPr lang="ko-KR" altLang="en-US" sz="3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40368" y="141825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129558-FFBB-B310-02B6-AE1A4A480F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2940"/>
          <a:stretch/>
        </p:blipFill>
        <p:spPr>
          <a:xfrm>
            <a:off x="133798" y="1333763"/>
            <a:ext cx="4828675" cy="2475973"/>
          </a:xfrm>
          <a:prstGeom prst="rect">
            <a:avLst/>
          </a:prstGeom>
        </p:spPr>
      </p:pic>
      <p:pic>
        <p:nvPicPr>
          <p:cNvPr id="12290" name="Picture 2">
            <a:extLst>
              <a:ext uri="{FF2B5EF4-FFF2-40B4-BE49-F238E27FC236}">
                <a16:creationId xmlns:a16="http://schemas.microsoft.com/office/drawing/2014/main" id="{A6B4BE2E-F485-A8EF-4B21-3007D8935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355" y="1419622"/>
            <a:ext cx="4290690" cy="2628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F886789-D1E7-738F-381D-4F87A7961A77}"/>
              </a:ext>
            </a:extLst>
          </p:cNvPr>
          <p:cNvSpPr/>
          <p:nvPr/>
        </p:nvSpPr>
        <p:spPr>
          <a:xfrm>
            <a:off x="4644493" y="1573978"/>
            <a:ext cx="4313903" cy="1336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943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74032" y="152738"/>
            <a:ext cx="786609" cy="689079"/>
            <a:chOff x="2391994" y="1635646"/>
            <a:chExt cx="805454" cy="1584088"/>
          </a:xfrm>
          <a:solidFill>
            <a:srgbClr val="F8B2A3"/>
          </a:solidFill>
        </p:grpSpPr>
        <p:sp>
          <p:nvSpPr>
            <p:cNvPr id="20" name="Rectangle 19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Isosceles Triangle 20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960642" y="152699"/>
            <a:ext cx="4547463" cy="3635778"/>
            <a:chOff x="-63355" y="-634138"/>
            <a:chExt cx="2990666" cy="3635778"/>
          </a:xfrm>
          <a:noFill/>
        </p:grpSpPr>
        <p:sp>
          <p:nvSpPr>
            <p:cNvPr id="23" name="TextBox 22"/>
            <p:cNvSpPr txBox="1"/>
            <p:nvPr/>
          </p:nvSpPr>
          <p:spPr>
            <a:xfrm>
              <a:off x="496119" y="2724641"/>
              <a:ext cx="1752190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-63355" y="-634138"/>
              <a:ext cx="29906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>
                  <a:solidFill>
                    <a:schemeClr val="accent1"/>
                  </a:solidFill>
                  <a:cs typeface="Arial" pitchFamily="34" charset="0"/>
                </a:rPr>
                <a:t>O2O</a:t>
              </a:r>
              <a:endParaRPr lang="ko-KR" altLang="en-US" sz="3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40368" y="141825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B0D6382-61D6-C8A0-6DA7-96DDB787B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131590"/>
            <a:ext cx="7869316" cy="32258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E3AAF92-26D2-36A2-2DEE-4C30A2E497B9}"/>
              </a:ext>
            </a:extLst>
          </p:cNvPr>
          <p:cNvSpPr/>
          <p:nvPr/>
        </p:nvSpPr>
        <p:spPr>
          <a:xfrm>
            <a:off x="3995936" y="2840363"/>
            <a:ext cx="3096344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FBB8C44-AB54-3D68-9B88-3D92C725D1A5}"/>
              </a:ext>
            </a:extLst>
          </p:cNvPr>
          <p:cNvSpPr/>
          <p:nvPr/>
        </p:nvSpPr>
        <p:spPr>
          <a:xfrm>
            <a:off x="1259632" y="2571750"/>
            <a:ext cx="864096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071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74032" y="152738"/>
            <a:ext cx="786609" cy="689079"/>
            <a:chOff x="2391994" y="1635646"/>
            <a:chExt cx="805454" cy="1584088"/>
          </a:xfrm>
          <a:solidFill>
            <a:srgbClr val="F8B2A3"/>
          </a:solidFill>
        </p:grpSpPr>
        <p:sp>
          <p:nvSpPr>
            <p:cNvPr id="20" name="Rectangle 19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Isosceles Triangle 20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960642" y="152699"/>
            <a:ext cx="4547463" cy="3635778"/>
            <a:chOff x="-63355" y="-634138"/>
            <a:chExt cx="2990666" cy="3635778"/>
          </a:xfrm>
          <a:noFill/>
        </p:grpSpPr>
        <p:sp>
          <p:nvSpPr>
            <p:cNvPr id="23" name="TextBox 22"/>
            <p:cNvSpPr txBox="1"/>
            <p:nvPr/>
          </p:nvSpPr>
          <p:spPr>
            <a:xfrm>
              <a:off x="496119" y="2724641"/>
              <a:ext cx="1752190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-63355" y="-634138"/>
              <a:ext cx="29906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>
                  <a:solidFill>
                    <a:schemeClr val="accent1"/>
                  </a:solidFill>
                  <a:cs typeface="Arial" pitchFamily="34" charset="0"/>
                </a:rPr>
                <a:t>O2O</a:t>
              </a:r>
              <a:endParaRPr lang="ko-KR" altLang="en-US" sz="3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40368" y="141825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7DB223-FDBE-0424-1B00-B65A75688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915566"/>
            <a:ext cx="5834366" cy="379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079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74032" y="152738"/>
            <a:ext cx="786609" cy="689079"/>
            <a:chOff x="2391994" y="1635646"/>
            <a:chExt cx="805454" cy="1584088"/>
          </a:xfrm>
          <a:solidFill>
            <a:srgbClr val="F8B2A3"/>
          </a:solidFill>
        </p:grpSpPr>
        <p:sp>
          <p:nvSpPr>
            <p:cNvPr id="20" name="Rectangle 19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Isosceles Triangle 20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960642" y="152699"/>
            <a:ext cx="4547463" cy="3635778"/>
            <a:chOff x="-63355" y="-634138"/>
            <a:chExt cx="2990666" cy="3635778"/>
          </a:xfrm>
          <a:noFill/>
        </p:grpSpPr>
        <p:sp>
          <p:nvSpPr>
            <p:cNvPr id="23" name="TextBox 22"/>
            <p:cNvSpPr txBox="1"/>
            <p:nvPr/>
          </p:nvSpPr>
          <p:spPr>
            <a:xfrm>
              <a:off x="496119" y="2724641"/>
              <a:ext cx="1752190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-63355" y="-634138"/>
              <a:ext cx="29906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>
                  <a:solidFill>
                    <a:schemeClr val="accent1"/>
                  </a:solidFill>
                  <a:cs typeface="Arial" pitchFamily="34" charset="0"/>
                </a:rPr>
                <a:t>O2O</a:t>
              </a:r>
              <a:endParaRPr lang="ko-KR" altLang="en-US" sz="3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40368" y="141825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8F03DB-D042-46E1-FDD1-EDC184821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5643" y="857832"/>
            <a:ext cx="5445423" cy="380906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DD3C338-64DA-5956-3CE0-A844B79D7E32}"/>
              </a:ext>
            </a:extLst>
          </p:cNvPr>
          <p:cNvSpPr/>
          <p:nvPr/>
        </p:nvSpPr>
        <p:spPr>
          <a:xfrm>
            <a:off x="2123728" y="2590361"/>
            <a:ext cx="4608512" cy="19256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424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74032" y="152738"/>
            <a:ext cx="786609" cy="689079"/>
            <a:chOff x="2391994" y="1635646"/>
            <a:chExt cx="805454" cy="1584088"/>
          </a:xfrm>
          <a:solidFill>
            <a:srgbClr val="F8B2A3"/>
          </a:solidFill>
        </p:grpSpPr>
        <p:sp>
          <p:nvSpPr>
            <p:cNvPr id="20" name="Rectangle 19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Isosceles Triangle 20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960642" y="152699"/>
            <a:ext cx="4547463" cy="3635778"/>
            <a:chOff x="-63355" y="-634138"/>
            <a:chExt cx="2990666" cy="3635778"/>
          </a:xfrm>
          <a:noFill/>
        </p:grpSpPr>
        <p:sp>
          <p:nvSpPr>
            <p:cNvPr id="23" name="TextBox 22"/>
            <p:cNvSpPr txBox="1"/>
            <p:nvPr/>
          </p:nvSpPr>
          <p:spPr>
            <a:xfrm>
              <a:off x="496119" y="2724641"/>
              <a:ext cx="1752190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-63355" y="-634138"/>
              <a:ext cx="29906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>
                  <a:solidFill>
                    <a:schemeClr val="accent1"/>
                  </a:solidFill>
                  <a:cs typeface="Arial" pitchFamily="34" charset="0"/>
                </a:rPr>
                <a:t>O2O</a:t>
              </a:r>
              <a:endParaRPr lang="ko-KR" altLang="en-US" sz="3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40368" y="141825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AFC27D6-C24E-40EC-2353-D35703B07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4231" y="786523"/>
            <a:ext cx="5671860" cy="363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914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123728" y="1635646"/>
            <a:ext cx="6552728" cy="914400"/>
            <a:chOff x="1151472" y="3187501"/>
            <a:chExt cx="6552728" cy="914400"/>
          </a:xfrm>
        </p:grpSpPr>
        <p:sp>
          <p:nvSpPr>
            <p:cNvPr id="5" name="Pentagon 4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Pentagon 5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Diamond 6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직사각형 39"/>
          <p:cNvSpPr/>
          <p:nvPr/>
        </p:nvSpPr>
        <p:spPr>
          <a:xfrm>
            <a:off x="2330325" y="1799786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1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03848" y="1776482"/>
            <a:ext cx="4752528" cy="546274"/>
            <a:chOff x="2299400" y="1781114"/>
            <a:chExt cx="4576856" cy="546274"/>
          </a:xfrm>
        </p:grpSpPr>
        <p:sp>
          <p:nvSpPr>
            <p:cNvPr id="10" name="TextBox 10"/>
            <p:cNvSpPr txBox="1"/>
            <p:nvPr/>
          </p:nvSpPr>
          <p:spPr bwMode="auto">
            <a:xfrm>
              <a:off x="2299400" y="1781114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O2O</a:t>
              </a:r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2"/>
            <p:cNvSpPr txBox="1"/>
            <p:nvPr/>
          </p:nvSpPr>
          <p:spPr bwMode="auto">
            <a:xfrm>
              <a:off x="2299400" y="2050389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Build backend servers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4" name="직사각형 39"/>
          <p:cNvSpPr/>
          <p:nvPr/>
        </p:nvSpPr>
        <p:spPr>
          <a:xfrm>
            <a:off x="2330325" y="2869137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2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27" name="Group 11">
            <a:extLst>
              <a:ext uri="{FF2B5EF4-FFF2-40B4-BE49-F238E27FC236}">
                <a16:creationId xmlns:a16="http://schemas.microsoft.com/office/drawing/2014/main" id="{394EB6EA-6260-7D8D-0620-08B79172FCF9}"/>
              </a:ext>
            </a:extLst>
          </p:cNvPr>
          <p:cNvGrpSpPr/>
          <p:nvPr/>
        </p:nvGrpSpPr>
        <p:grpSpPr>
          <a:xfrm>
            <a:off x="2122536" y="2733741"/>
            <a:ext cx="6552728" cy="914400"/>
            <a:chOff x="1151472" y="3187501"/>
            <a:chExt cx="6552728" cy="914400"/>
          </a:xfrm>
        </p:grpSpPr>
        <p:sp>
          <p:nvSpPr>
            <p:cNvPr id="29" name="Pentagon 12">
              <a:extLst>
                <a:ext uri="{FF2B5EF4-FFF2-40B4-BE49-F238E27FC236}">
                  <a16:creationId xmlns:a16="http://schemas.microsoft.com/office/drawing/2014/main" id="{E944790B-EE16-2F1C-0779-DFD83BCF23A9}"/>
                </a:ext>
              </a:extLst>
            </p:cNvPr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0" name="Pentagon 13">
              <a:extLst>
                <a:ext uri="{FF2B5EF4-FFF2-40B4-BE49-F238E27FC236}">
                  <a16:creationId xmlns:a16="http://schemas.microsoft.com/office/drawing/2014/main" id="{28853E5E-B1BA-4EC7-E113-FECE22273DF5}"/>
                </a:ext>
              </a:extLst>
            </p:cNvPr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1" name="Diamond 14">
              <a:extLst>
                <a:ext uri="{FF2B5EF4-FFF2-40B4-BE49-F238E27FC236}">
                  <a16:creationId xmlns:a16="http://schemas.microsoft.com/office/drawing/2014/main" id="{FDC0C676-218A-A8DE-2859-9254DA37959F}"/>
                </a:ext>
              </a:extLst>
            </p:cNvPr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33" name="직사각형 39">
            <a:extLst>
              <a:ext uri="{FF2B5EF4-FFF2-40B4-BE49-F238E27FC236}">
                <a16:creationId xmlns:a16="http://schemas.microsoft.com/office/drawing/2014/main" id="{C73EDA5A-F58F-250F-51F9-98CC0C893E1B}"/>
              </a:ext>
            </a:extLst>
          </p:cNvPr>
          <p:cNvSpPr/>
          <p:nvPr/>
        </p:nvSpPr>
        <p:spPr>
          <a:xfrm>
            <a:off x="2367236" y="2938581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2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34" name="Group 24">
            <a:extLst>
              <a:ext uri="{FF2B5EF4-FFF2-40B4-BE49-F238E27FC236}">
                <a16:creationId xmlns:a16="http://schemas.microsoft.com/office/drawing/2014/main" id="{06C68659-5881-8306-A2D9-A5FBB14A8380}"/>
              </a:ext>
            </a:extLst>
          </p:cNvPr>
          <p:cNvGrpSpPr/>
          <p:nvPr/>
        </p:nvGrpSpPr>
        <p:grpSpPr>
          <a:xfrm>
            <a:off x="3240759" y="2915277"/>
            <a:ext cx="4752528" cy="546524"/>
            <a:chOff x="2299400" y="1781114"/>
            <a:chExt cx="4576856" cy="546524"/>
          </a:xfrm>
        </p:grpSpPr>
        <p:sp>
          <p:nvSpPr>
            <p:cNvPr id="35" name="TextBox 10">
              <a:extLst>
                <a:ext uri="{FF2B5EF4-FFF2-40B4-BE49-F238E27FC236}">
                  <a16:creationId xmlns:a16="http://schemas.microsoft.com/office/drawing/2014/main" id="{DBEF8FDA-B6F5-78B9-542C-E687F07B7214}"/>
                </a:ext>
              </a:extLst>
            </p:cNvPr>
            <p:cNvSpPr txBox="1"/>
            <p:nvPr/>
          </p:nvSpPr>
          <p:spPr bwMode="auto">
            <a:xfrm>
              <a:off x="2299400" y="1781114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Next Task</a:t>
              </a:r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12">
              <a:extLst>
                <a:ext uri="{FF2B5EF4-FFF2-40B4-BE49-F238E27FC236}">
                  <a16:creationId xmlns:a16="http://schemas.microsoft.com/office/drawing/2014/main" id="{6BF58F63-AF7F-D5DF-C4DB-3ED730D7A027}"/>
                </a:ext>
              </a:extLst>
            </p:cNvPr>
            <p:cNvSpPr txBox="1"/>
            <p:nvPr/>
          </p:nvSpPr>
          <p:spPr bwMode="auto">
            <a:xfrm>
              <a:off x="2299400" y="2050639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Next part to be implemented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5611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74032" y="152738"/>
            <a:ext cx="786609" cy="689079"/>
            <a:chOff x="2391994" y="1635646"/>
            <a:chExt cx="805454" cy="1584088"/>
          </a:xfrm>
          <a:solidFill>
            <a:srgbClr val="F8B2A3"/>
          </a:solidFill>
        </p:grpSpPr>
        <p:sp>
          <p:nvSpPr>
            <p:cNvPr id="20" name="Rectangle 19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Isosceles Triangle 20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960642" y="152699"/>
            <a:ext cx="4547463" cy="3635778"/>
            <a:chOff x="-63355" y="-634138"/>
            <a:chExt cx="2990666" cy="3635778"/>
          </a:xfrm>
          <a:noFill/>
        </p:grpSpPr>
        <p:sp>
          <p:nvSpPr>
            <p:cNvPr id="23" name="TextBox 22"/>
            <p:cNvSpPr txBox="1"/>
            <p:nvPr/>
          </p:nvSpPr>
          <p:spPr>
            <a:xfrm>
              <a:off x="496119" y="2724641"/>
              <a:ext cx="1752190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-63355" y="-634138"/>
              <a:ext cx="29906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>
                  <a:solidFill>
                    <a:schemeClr val="accent1"/>
                  </a:solidFill>
                  <a:cs typeface="Arial" pitchFamily="34" charset="0"/>
                </a:rPr>
                <a:t>O2O</a:t>
              </a:r>
              <a:endParaRPr lang="ko-KR" altLang="en-US" sz="3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40368" y="141825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5F88033-2025-E11C-A53E-70CA34A0C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803" y="3285211"/>
            <a:ext cx="6926153" cy="108536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AA4F6B7-04FE-E345-DBEF-33C4F7095A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803" y="1131590"/>
            <a:ext cx="6263846" cy="215362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268565A-3057-5471-D716-FE31886B25D7}"/>
              </a:ext>
            </a:extLst>
          </p:cNvPr>
          <p:cNvSpPr/>
          <p:nvPr/>
        </p:nvSpPr>
        <p:spPr>
          <a:xfrm>
            <a:off x="3995936" y="2949654"/>
            <a:ext cx="2304257" cy="3101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973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74032" y="152738"/>
            <a:ext cx="786609" cy="689079"/>
            <a:chOff x="2391994" y="1635646"/>
            <a:chExt cx="805454" cy="1584088"/>
          </a:xfrm>
          <a:solidFill>
            <a:srgbClr val="F8B2A3"/>
          </a:solidFill>
        </p:grpSpPr>
        <p:sp>
          <p:nvSpPr>
            <p:cNvPr id="20" name="Rectangle 19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Isosceles Triangle 20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960642" y="152699"/>
            <a:ext cx="4547463" cy="3635778"/>
            <a:chOff x="-63355" y="-634138"/>
            <a:chExt cx="2990666" cy="3635778"/>
          </a:xfrm>
          <a:noFill/>
        </p:grpSpPr>
        <p:sp>
          <p:nvSpPr>
            <p:cNvPr id="23" name="TextBox 22"/>
            <p:cNvSpPr txBox="1"/>
            <p:nvPr/>
          </p:nvSpPr>
          <p:spPr>
            <a:xfrm>
              <a:off x="496119" y="2724641"/>
              <a:ext cx="1752190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-63355" y="-634138"/>
              <a:ext cx="29906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>
                  <a:solidFill>
                    <a:schemeClr val="accent1"/>
                  </a:solidFill>
                  <a:cs typeface="Arial" pitchFamily="34" charset="0"/>
                </a:rPr>
                <a:t>O2O</a:t>
              </a:r>
              <a:endParaRPr lang="ko-KR" altLang="en-US" sz="3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40368" y="141825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5D126BD-8D75-5DAB-52F8-21FCC3B97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4458" y="915566"/>
            <a:ext cx="4992897" cy="362490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6C38A5B-6E0C-FEE2-93B9-BFB4CE83F481}"/>
              </a:ext>
            </a:extLst>
          </p:cNvPr>
          <p:cNvSpPr/>
          <p:nvPr/>
        </p:nvSpPr>
        <p:spPr>
          <a:xfrm>
            <a:off x="2838536" y="3089918"/>
            <a:ext cx="4176464" cy="8499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D3A3774-09D0-3EAE-B652-712C07A436A1}"/>
              </a:ext>
            </a:extLst>
          </p:cNvPr>
          <p:cNvSpPr/>
          <p:nvPr/>
        </p:nvSpPr>
        <p:spPr>
          <a:xfrm>
            <a:off x="2406487" y="1995686"/>
            <a:ext cx="3312369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337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74032" y="152738"/>
            <a:ext cx="786609" cy="689079"/>
            <a:chOff x="2391994" y="1635646"/>
            <a:chExt cx="805454" cy="1584088"/>
          </a:xfrm>
          <a:solidFill>
            <a:srgbClr val="F8B2A3"/>
          </a:solidFill>
        </p:grpSpPr>
        <p:sp>
          <p:nvSpPr>
            <p:cNvPr id="20" name="Rectangle 19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Isosceles Triangle 20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960642" y="152699"/>
            <a:ext cx="4547463" cy="3635778"/>
            <a:chOff x="-63355" y="-634138"/>
            <a:chExt cx="2990666" cy="3635778"/>
          </a:xfrm>
          <a:noFill/>
        </p:grpSpPr>
        <p:sp>
          <p:nvSpPr>
            <p:cNvPr id="23" name="TextBox 22"/>
            <p:cNvSpPr txBox="1"/>
            <p:nvPr/>
          </p:nvSpPr>
          <p:spPr>
            <a:xfrm>
              <a:off x="496119" y="2724641"/>
              <a:ext cx="1752190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-63355" y="-634138"/>
              <a:ext cx="29906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>
                  <a:solidFill>
                    <a:schemeClr val="accent1"/>
                  </a:solidFill>
                  <a:cs typeface="Arial" pitchFamily="34" charset="0"/>
                </a:rPr>
                <a:t>O2O</a:t>
              </a:r>
              <a:endParaRPr lang="ko-KR" altLang="en-US" sz="3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40368" y="141825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7459CBB-2EF1-6AD3-8069-A542A510F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920" y="889233"/>
            <a:ext cx="5940565" cy="249277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71567F0-589A-9A64-8B09-0EF393DDEB96}"/>
              </a:ext>
            </a:extLst>
          </p:cNvPr>
          <p:cNvSpPr/>
          <p:nvPr/>
        </p:nvSpPr>
        <p:spPr>
          <a:xfrm>
            <a:off x="1382058" y="1008719"/>
            <a:ext cx="1103541" cy="1277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6422074-3F38-585B-0A98-7B1C699AB720}"/>
              </a:ext>
            </a:extLst>
          </p:cNvPr>
          <p:cNvSpPr/>
          <p:nvPr/>
        </p:nvSpPr>
        <p:spPr>
          <a:xfrm>
            <a:off x="3597635" y="3006292"/>
            <a:ext cx="1385560" cy="1197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DC3648F-A119-19C1-1155-6B913BD7F6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1920" y="3367845"/>
            <a:ext cx="2938495" cy="93978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DFDA7F7-3FE5-B454-D821-3747EA8AC5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1920" y="4307634"/>
            <a:ext cx="6372200" cy="32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7468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74032" y="152738"/>
            <a:ext cx="786609" cy="689079"/>
            <a:chOff x="2391994" y="1635646"/>
            <a:chExt cx="805454" cy="1584088"/>
          </a:xfrm>
          <a:solidFill>
            <a:srgbClr val="F8B2A3"/>
          </a:solidFill>
        </p:grpSpPr>
        <p:sp>
          <p:nvSpPr>
            <p:cNvPr id="20" name="Rectangle 19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Isosceles Triangle 20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960642" y="152699"/>
            <a:ext cx="4547463" cy="3635778"/>
            <a:chOff x="-63355" y="-634138"/>
            <a:chExt cx="2990666" cy="3635778"/>
          </a:xfrm>
          <a:noFill/>
        </p:grpSpPr>
        <p:sp>
          <p:nvSpPr>
            <p:cNvPr id="23" name="TextBox 22"/>
            <p:cNvSpPr txBox="1"/>
            <p:nvPr/>
          </p:nvSpPr>
          <p:spPr>
            <a:xfrm>
              <a:off x="496119" y="2724641"/>
              <a:ext cx="1752190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-63355" y="-634138"/>
              <a:ext cx="29906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>
                  <a:solidFill>
                    <a:schemeClr val="accent1"/>
                  </a:solidFill>
                  <a:cs typeface="Arial" pitchFamily="34" charset="0"/>
                </a:rPr>
                <a:t>O2O</a:t>
              </a:r>
              <a:endParaRPr lang="ko-KR" altLang="en-US" sz="3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40368" y="141825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7729694-5B76-C8EB-C875-B56A3ED10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37" y="1125674"/>
            <a:ext cx="4490288" cy="330182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CE1023E-A47A-B2F0-5826-F8B6E6B204BD}"/>
              </a:ext>
            </a:extLst>
          </p:cNvPr>
          <p:cNvSpPr/>
          <p:nvPr/>
        </p:nvSpPr>
        <p:spPr>
          <a:xfrm>
            <a:off x="683568" y="3219822"/>
            <a:ext cx="3600400" cy="8254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0C03C23-8D2C-8E97-D764-90B538C358EA}"/>
              </a:ext>
            </a:extLst>
          </p:cNvPr>
          <p:cNvSpPr/>
          <p:nvPr/>
        </p:nvSpPr>
        <p:spPr>
          <a:xfrm>
            <a:off x="-9822" y="1313190"/>
            <a:ext cx="1915165" cy="2673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D36DA10-218F-293E-8898-C8AC5596E8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1154" y="1112601"/>
            <a:ext cx="4350891" cy="316428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A8160A3-B50E-F0D1-2925-3EC7C10EA42E}"/>
              </a:ext>
            </a:extLst>
          </p:cNvPr>
          <p:cNvSpPr/>
          <p:nvPr/>
        </p:nvSpPr>
        <p:spPr>
          <a:xfrm>
            <a:off x="4788024" y="2962996"/>
            <a:ext cx="3600400" cy="13369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37B7D9F-F40B-9723-9D8D-CDD832832CEA}"/>
              </a:ext>
            </a:extLst>
          </p:cNvPr>
          <p:cNvSpPr/>
          <p:nvPr/>
        </p:nvSpPr>
        <p:spPr>
          <a:xfrm>
            <a:off x="4501630" y="1293028"/>
            <a:ext cx="1915165" cy="2673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1410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74032" y="152738"/>
            <a:ext cx="786609" cy="689079"/>
            <a:chOff x="2391994" y="1635646"/>
            <a:chExt cx="805454" cy="1584088"/>
          </a:xfrm>
          <a:solidFill>
            <a:srgbClr val="F8B2A3"/>
          </a:solidFill>
        </p:grpSpPr>
        <p:sp>
          <p:nvSpPr>
            <p:cNvPr id="20" name="Rectangle 19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Isosceles Triangle 20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960642" y="152699"/>
            <a:ext cx="4547463" cy="3635778"/>
            <a:chOff x="-63355" y="-634138"/>
            <a:chExt cx="2990666" cy="3635778"/>
          </a:xfrm>
          <a:noFill/>
        </p:grpSpPr>
        <p:sp>
          <p:nvSpPr>
            <p:cNvPr id="23" name="TextBox 22"/>
            <p:cNvSpPr txBox="1"/>
            <p:nvPr/>
          </p:nvSpPr>
          <p:spPr>
            <a:xfrm>
              <a:off x="496119" y="2724641"/>
              <a:ext cx="1752190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-63355" y="-634138"/>
              <a:ext cx="29906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>
                  <a:solidFill>
                    <a:schemeClr val="accent1"/>
                  </a:solidFill>
                  <a:cs typeface="Arial" pitchFamily="34" charset="0"/>
                </a:rPr>
                <a:t>O2O</a:t>
              </a:r>
              <a:endParaRPr lang="ko-KR" altLang="en-US" sz="3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40368" y="141825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577A3E9-9245-A669-255A-94539CED8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627534"/>
            <a:ext cx="5400600" cy="425723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A8160A3-B50E-F0D1-2925-3EC7C10EA42E}"/>
              </a:ext>
            </a:extLst>
          </p:cNvPr>
          <p:cNvSpPr/>
          <p:nvPr/>
        </p:nvSpPr>
        <p:spPr>
          <a:xfrm>
            <a:off x="2557920" y="1707654"/>
            <a:ext cx="5349319" cy="2880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E23FDCE-D60F-579D-FC7B-F18431D4EF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1017669"/>
            <a:ext cx="1843736" cy="77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6468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32298" y="123478"/>
            <a:ext cx="786609" cy="728357"/>
            <a:chOff x="2391994" y="1635646"/>
            <a:chExt cx="805454" cy="1584088"/>
          </a:xfrm>
        </p:grpSpPr>
        <p:sp>
          <p:nvSpPr>
            <p:cNvPr id="4" name="Rectangle 3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Isosceles Triangle 4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99591" y="123478"/>
            <a:ext cx="2333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>
                <a:solidFill>
                  <a:schemeClr val="accent2"/>
                </a:solidFill>
                <a:cs typeface="Arial" pitchFamily="34" charset="0"/>
              </a:rPr>
              <a:t>Next Task</a:t>
            </a:r>
            <a:endParaRPr lang="ko-KR" altLang="en-US" sz="3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1041" y="132102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173A0B8-DD4F-493B-DB25-4E8EBECAF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764" y="910694"/>
            <a:ext cx="4074471" cy="332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32298" y="123478"/>
            <a:ext cx="786609" cy="728357"/>
            <a:chOff x="2391994" y="1635646"/>
            <a:chExt cx="805454" cy="1584088"/>
          </a:xfrm>
        </p:grpSpPr>
        <p:sp>
          <p:nvSpPr>
            <p:cNvPr id="4" name="Rectangle 3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Isosceles Triangle 4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99591" y="123478"/>
            <a:ext cx="2333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>
                <a:solidFill>
                  <a:schemeClr val="accent2"/>
                </a:solidFill>
                <a:cs typeface="Arial" pitchFamily="34" charset="0"/>
              </a:rPr>
              <a:t>Next Task</a:t>
            </a:r>
            <a:endParaRPr lang="ko-KR" altLang="en-US" sz="3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1041" y="132102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CE43147-D544-6C62-E37F-E3AE27179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1743658"/>
            <a:ext cx="4764002" cy="1656184"/>
          </a:xfrm>
          <a:prstGeom prst="rect">
            <a:avLst/>
          </a:prstGeom>
        </p:spPr>
      </p:pic>
      <p:pic>
        <p:nvPicPr>
          <p:cNvPr id="1032" name="Picture 8" descr="아마존 웹 서비스 - 위키백과, 우리 모두의 백과사전">
            <a:extLst>
              <a:ext uri="{FF2B5EF4-FFF2-40B4-BE49-F238E27FC236}">
                <a16:creationId xmlns:a16="http://schemas.microsoft.com/office/drawing/2014/main" id="{4F0FAD1E-B564-B222-8EFB-72AB4B67C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62" y="1807157"/>
            <a:ext cx="2661848" cy="1592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83405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18BE36F-69B6-850F-0B59-73334B1270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03848" y="2211710"/>
            <a:ext cx="2736303" cy="576063"/>
          </a:xfrm>
        </p:spPr>
        <p:txBody>
          <a:bodyPr/>
          <a:lstStyle/>
          <a:p>
            <a:r>
              <a:rPr lang="en-US" altLang="ko-KR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74032" y="152738"/>
            <a:ext cx="786609" cy="689079"/>
            <a:chOff x="2391994" y="1635646"/>
            <a:chExt cx="805454" cy="1584088"/>
          </a:xfrm>
          <a:solidFill>
            <a:srgbClr val="F8B2A3"/>
          </a:solidFill>
        </p:grpSpPr>
        <p:sp>
          <p:nvSpPr>
            <p:cNvPr id="20" name="Rectangle 19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Isosceles Triangle 20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960642" y="152699"/>
            <a:ext cx="4547463" cy="3635778"/>
            <a:chOff x="-63355" y="-634138"/>
            <a:chExt cx="2990666" cy="3635778"/>
          </a:xfrm>
          <a:noFill/>
        </p:grpSpPr>
        <p:sp>
          <p:nvSpPr>
            <p:cNvPr id="23" name="TextBox 22"/>
            <p:cNvSpPr txBox="1"/>
            <p:nvPr/>
          </p:nvSpPr>
          <p:spPr>
            <a:xfrm>
              <a:off x="496119" y="2724641"/>
              <a:ext cx="1752190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-63355" y="-634138"/>
              <a:ext cx="29906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>
                  <a:solidFill>
                    <a:schemeClr val="accent1"/>
                  </a:solidFill>
                  <a:cs typeface="Arial" pitchFamily="34" charset="0"/>
                </a:rPr>
                <a:t>O2O</a:t>
              </a:r>
              <a:endParaRPr lang="ko-KR" altLang="en-US" sz="3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40368" y="141825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207171A-29A8-F9CC-A252-0223E0CDA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737474"/>
            <a:ext cx="4547463" cy="387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307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74032" y="152738"/>
            <a:ext cx="786609" cy="689079"/>
            <a:chOff x="2391994" y="1635646"/>
            <a:chExt cx="805454" cy="1584088"/>
          </a:xfrm>
          <a:solidFill>
            <a:srgbClr val="F8B2A3"/>
          </a:solidFill>
        </p:grpSpPr>
        <p:sp>
          <p:nvSpPr>
            <p:cNvPr id="20" name="Rectangle 19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Isosceles Triangle 20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960642" y="152699"/>
            <a:ext cx="4547463" cy="3635778"/>
            <a:chOff x="-63355" y="-634138"/>
            <a:chExt cx="2990666" cy="3635778"/>
          </a:xfrm>
          <a:noFill/>
        </p:grpSpPr>
        <p:sp>
          <p:nvSpPr>
            <p:cNvPr id="23" name="TextBox 22"/>
            <p:cNvSpPr txBox="1"/>
            <p:nvPr/>
          </p:nvSpPr>
          <p:spPr>
            <a:xfrm>
              <a:off x="496119" y="2724641"/>
              <a:ext cx="1752190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-63355" y="-634138"/>
              <a:ext cx="29906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>
                  <a:solidFill>
                    <a:schemeClr val="accent1"/>
                  </a:solidFill>
                  <a:cs typeface="Arial" pitchFamily="34" charset="0"/>
                </a:rPr>
                <a:t>O2O</a:t>
              </a:r>
              <a:endParaRPr lang="ko-KR" altLang="en-US" sz="3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40368" y="141825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6A52E78-1B80-6579-0E00-55404C113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351" y="737474"/>
            <a:ext cx="5478912" cy="372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788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74032" y="152738"/>
            <a:ext cx="786609" cy="689079"/>
            <a:chOff x="2391994" y="1635646"/>
            <a:chExt cx="805454" cy="1584088"/>
          </a:xfrm>
          <a:solidFill>
            <a:srgbClr val="F8B2A3"/>
          </a:solidFill>
        </p:grpSpPr>
        <p:sp>
          <p:nvSpPr>
            <p:cNvPr id="20" name="Rectangle 19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Isosceles Triangle 20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960642" y="152699"/>
            <a:ext cx="4547463" cy="3635778"/>
            <a:chOff x="-63355" y="-634138"/>
            <a:chExt cx="2990666" cy="3635778"/>
          </a:xfrm>
          <a:noFill/>
        </p:grpSpPr>
        <p:sp>
          <p:nvSpPr>
            <p:cNvPr id="23" name="TextBox 22"/>
            <p:cNvSpPr txBox="1"/>
            <p:nvPr/>
          </p:nvSpPr>
          <p:spPr>
            <a:xfrm>
              <a:off x="496119" y="2724641"/>
              <a:ext cx="1752190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-63355" y="-634138"/>
              <a:ext cx="29906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>
                  <a:solidFill>
                    <a:schemeClr val="accent1"/>
                  </a:solidFill>
                  <a:cs typeface="Arial" pitchFamily="34" charset="0"/>
                </a:rPr>
                <a:t>O2O</a:t>
              </a:r>
              <a:endParaRPr lang="ko-KR" altLang="en-US" sz="3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40368" y="141825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66C6151-E282-F5CB-C987-33CF6917C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737474"/>
            <a:ext cx="5870707" cy="392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455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74032" y="152738"/>
            <a:ext cx="786609" cy="689079"/>
            <a:chOff x="2391994" y="1635646"/>
            <a:chExt cx="805454" cy="1584088"/>
          </a:xfrm>
          <a:solidFill>
            <a:srgbClr val="F8B2A3"/>
          </a:solidFill>
        </p:grpSpPr>
        <p:sp>
          <p:nvSpPr>
            <p:cNvPr id="20" name="Rectangle 19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Isosceles Triangle 20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960642" y="152699"/>
            <a:ext cx="4547463" cy="3635778"/>
            <a:chOff x="-63355" y="-634138"/>
            <a:chExt cx="2990666" cy="3635778"/>
          </a:xfrm>
          <a:noFill/>
        </p:grpSpPr>
        <p:sp>
          <p:nvSpPr>
            <p:cNvPr id="23" name="TextBox 22"/>
            <p:cNvSpPr txBox="1"/>
            <p:nvPr/>
          </p:nvSpPr>
          <p:spPr>
            <a:xfrm>
              <a:off x="496119" y="2724641"/>
              <a:ext cx="1752190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-63355" y="-634138"/>
              <a:ext cx="29906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>
                  <a:solidFill>
                    <a:schemeClr val="accent1"/>
                  </a:solidFill>
                  <a:cs typeface="Arial" pitchFamily="34" charset="0"/>
                </a:rPr>
                <a:t>O2O</a:t>
              </a:r>
              <a:endParaRPr lang="ko-KR" altLang="en-US" sz="3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40368" y="141825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68A1F16-3992-4C51-8DBC-7AACDF094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4231" y="786523"/>
            <a:ext cx="5671860" cy="363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395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74032" y="152738"/>
            <a:ext cx="786609" cy="689079"/>
            <a:chOff x="2391994" y="1635646"/>
            <a:chExt cx="805454" cy="1584088"/>
          </a:xfrm>
          <a:solidFill>
            <a:srgbClr val="F8B2A3"/>
          </a:solidFill>
        </p:grpSpPr>
        <p:sp>
          <p:nvSpPr>
            <p:cNvPr id="20" name="Rectangle 19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Isosceles Triangle 20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960642" y="152699"/>
            <a:ext cx="4547463" cy="3635778"/>
            <a:chOff x="-63355" y="-634138"/>
            <a:chExt cx="2990666" cy="3635778"/>
          </a:xfrm>
          <a:noFill/>
        </p:grpSpPr>
        <p:sp>
          <p:nvSpPr>
            <p:cNvPr id="23" name="TextBox 22"/>
            <p:cNvSpPr txBox="1"/>
            <p:nvPr/>
          </p:nvSpPr>
          <p:spPr>
            <a:xfrm>
              <a:off x="496119" y="2724641"/>
              <a:ext cx="1752190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-63355" y="-634138"/>
              <a:ext cx="29906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>
                  <a:solidFill>
                    <a:schemeClr val="accent1"/>
                  </a:solidFill>
                  <a:cs typeface="Arial" pitchFamily="34" charset="0"/>
                </a:rPr>
                <a:t>O2O</a:t>
              </a:r>
              <a:endParaRPr lang="ko-KR" altLang="en-US" sz="3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40368" y="141825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2EF0DB5-C259-FDFD-FB0A-8BF452784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213933"/>
            <a:ext cx="3542111" cy="465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111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74032" y="152738"/>
            <a:ext cx="786609" cy="689079"/>
            <a:chOff x="2391994" y="1635646"/>
            <a:chExt cx="805454" cy="1584088"/>
          </a:xfrm>
          <a:solidFill>
            <a:srgbClr val="F8B2A3"/>
          </a:solidFill>
        </p:grpSpPr>
        <p:sp>
          <p:nvSpPr>
            <p:cNvPr id="20" name="Rectangle 19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Isosceles Triangle 20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960642" y="152699"/>
            <a:ext cx="4547463" cy="3635778"/>
            <a:chOff x="-63355" y="-634138"/>
            <a:chExt cx="2990666" cy="3635778"/>
          </a:xfrm>
          <a:noFill/>
        </p:grpSpPr>
        <p:sp>
          <p:nvSpPr>
            <p:cNvPr id="23" name="TextBox 22"/>
            <p:cNvSpPr txBox="1"/>
            <p:nvPr/>
          </p:nvSpPr>
          <p:spPr>
            <a:xfrm>
              <a:off x="496119" y="2724641"/>
              <a:ext cx="1752190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-63355" y="-634138"/>
              <a:ext cx="29906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>
                  <a:solidFill>
                    <a:schemeClr val="accent1"/>
                  </a:solidFill>
                  <a:cs typeface="Arial" pitchFamily="34" charset="0"/>
                </a:rPr>
                <a:t>O2O</a:t>
              </a:r>
              <a:endParaRPr lang="ko-KR" altLang="en-US" sz="3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40368" y="141825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939FC8E-C26A-EC92-D4DF-0D3F5D3DF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915" y="203380"/>
            <a:ext cx="4547463" cy="83379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F0A4A71-27EB-6E91-C76E-28C51887E0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9401"/>
          <a:stretch/>
        </p:blipFill>
        <p:spPr>
          <a:xfrm>
            <a:off x="2201915" y="980631"/>
            <a:ext cx="4308435" cy="401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933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74032" y="152738"/>
            <a:ext cx="786609" cy="689079"/>
            <a:chOff x="2391994" y="1635646"/>
            <a:chExt cx="805454" cy="1584088"/>
          </a:xfrm>
          <a:solidFill>
            <a:srgbClr val="F8B2A3"/>
          </a:solidFill>
        </p:grpSpPr>
        <p:sp>
          <p:nvSpPr>
            <p:cNvPr id="20" name="Rectangle 19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Isosceles Triangle 20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960642" y="152699"/>
            <a:ext cx="4547463" cy="3635778"/>
            <a:chOff x="-63355" y="-634138"/>
            <a:chExt cx="2990666" cy="3635778"/>
          </a:xfrm>
          <a:noFill/>
        </p:grpSpPr>
        <p:sp>
          <p:nvSpPr>
            <p:cNvPr id="23" name="TextBox 22"/>
            <p:cNvSpPr txBox="1"/>
            <p:nvPr/>
          </p:nvSpPr>
          <p:spPr>
            <a:xfrm>
              <a:off x="496119" y="2724641"/>
              <a:ext cx="1752190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-63355" y="-634138"/>
              <a:ext cx="29906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>
                  <a:solidFill>
                    <a:schemeClr val="accent1"/>
                  </a:solidFill>
                  <a:cs typeface="Arial" pitchFamily="34" charset="0"/>
                </a:rPr>
                <a:t>O2O</a:t>
              </a:r>
              <a:endParaRPr lang="ko-KR" altLang="en-US" sz="3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40368" y="141825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B2A401-14DE-D67D-4810-4DB85A833E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2890"/>
          <a:stretch/>
        </p:blipFill>
        <p:spPr>
          <a:xfrm>
            <a:off x="1124070" y="1347614"/>
            <a:ext cx="3082954" cy="274358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75FAEC0-21A7-16B4-7C3B-5F9912DDA8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960" y="1199958"/>
            <a:ext cx="4086795" cy="274358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7A62E4E-FC27-9CC8-5B55-01B249C2AE50}"/>
              </a:ext>
            </a:extLst>
          </p:cNvPr>
          <p:cNvSpPr/>
          <p:nvPr/>
        </p:nvSpPr>
        <p:spPr>
          <a:xfrm>
            <a:off x="4484323" y="3291830"/>
            <a:ext cx="3814431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62639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4151</TotalTime>
  <Words>105</Words>
  <Application>Microsoft Office PowerPoint</Application>
  <PresentationFormat>화면 슬라이드 쇼(16:9)</PresentationFormat>
  <Paragraphs>88</Paragraphs>
  <Slides>27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맑은 고딕</vt:lpstr>
      <vt:lpstr>Arial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송제용</cp:lastModifiedBy>
  <cp:revision>390</cp:revision>
  <dcterms:created xsi:type="dcterms:W3CDTF">2016-12-05T23:26:54Z</dcterms:created>
  <dcterms:modified xsi:type="dcterms:W3CDTF">2023-11-29T08:20:58Z</dcterms:modified>
</cp:coreProperties>
</file>