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2"/>
  </p:notesMasterIdLst>
  <p:sldIdLst>
    <p:sldId id="256" r:id="rId4"/>
    <p:sldId id="338" r:id="rId5"/>
    <p:sldId id="339" r:id="rId6"/>
    <p:sldId id="340" r:id="rId7"/>
    <p:sldId id="342" r:id="rId8"/>
    <p:sldId id="343" r:id="rId9"/>
    <p:sldId id="341" r:id="rId10"/>
    <p:sldId id="344" r:id="rId11"/>
    <p:sldId id="345" r:id="rId12"/>
    <p:sldId id="346" r:id="rId13"/>
    <p:sldId id="347" r:id="rId14"/>
    <p:sldId id="348" r:id="rId15"/>
    <p:sldId id="308" r:id="rId16"/>
    <p:sldId id="329" r:id="rId17"/>
    <p:sldId id="330" r:id="rId18"/>
    <p:sldId id="335" r:id="rId19"/>
    <p:sldId id="336" r:id="rId20"/>
    <p:sldId id="326" r:id="rId21"/>
    <p:sldId id="327" r:id="rId22"/>
    <p:sldId id="328" r:id="rId23"/>
    <p:sldId id="331" r:id="rId24"/>
    <p:sldId id="319" r:id="rId25"/>
    <p:sldId id="332" r:id="rId26"/>
    <p:sldId id="333" r:id="rId27"/>
    <p:sldId id="334" r:id="rId28"/>
    <p:sldId id="337" r:id="rId29"/>
    <p:sldId id="317" r:id="rId30"/>
    <p:sldId id="262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42" autoAdjust="0"/>
  </p:normalViewPr>
  <p:slideViewPr>
    <p:cSldViewPr>
      <p:cViewPr varScale="1">
        <p:scale>
          <a:sx n="143" d="100"/>
          <a:sy n="143" d="100"/>
        </p:scale>
        <p:origin x="104" y="68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66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3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2643759"/>
            <a:ext cx="6120680" cy="1080120"/>
          </a:xfrm>
        </p:spPr>
        <p:txBody>
          <a:bodyPr/>
          <a:lstStyle/>
          <a:p>
            <a:pPr algn="l" fontAlgn="base" latinLnBrk="0"/>
            <a:r>
              <a:rPr lang="en-US" altLang="ko-KR" sz="3200">
                <a:solidFill>
                  <a:srgbClr val="232323"/>
                </a:solidFill>
                <a:latin typeface="Arial (제목)"/>
              </a:rPr>
              <a:t>Linear Regression</a:t>
            </a:r>
          </a:p>
          <a:p>
            <a:pPr algn="l" fontAlgn="base" latinLnBrk="0"/>
            <a:r>
              <a:rPr lang="en-US" altLang="ko-KR" sz="3200" b="1" i="0">
                <a:solidFill>
                  <a:srgbClr val="232323"/>
                </a:solidFill>
                <a:effectLst/>
                <a:latin typeface="Arial (제목)"/>
              </a:rPr>
              <a:t>String matching Algorithm</a:t>
            </a:r>
            <a:endParaRPr lang="en-US" altLang="ko-KR" sz="3200" b="1" i="0" dirty="0">
              <a:solidFill>
                <a:srgbClr val="232323"/>
              </a:solidFill>
              <a:effectLst/>
              <a:latin typeface="Arial (제목)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/>
              <a:t>Jeyong Song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/>
              <a:t>2023.03.30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latin typeface="Arial (제목)"/>
              </a:rPr>
              <a:t>최적의 직선 그리기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1709F-4705-609A-1099-D3BCAE629A1B}"/>
              </a:ext>
            </a:extLst>
          </p:cNvPr>
          <p:cNvSpPr txBox="1"/>
          <p:nvPr/>
        </p:nvSpPr>
        <p:spPr>
          <a:xfrm>
            <a:off x="395536" y="3795886"/>
            <a:ext cx="83529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직선의 기울기와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y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절편을 통해 타깃이 결정됨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</a:t>
            </a:r>
          </a:p>
          <a:p>
            <a:pPr algn="l"/>
            <a:r>
              <a:rPr lang="ko-KR" altLang="en-US" sz="1400">
                <a:latin typeface="Arial Unicode MS (본문)"/>
              </a:rPr>
              <a:t>➔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선형 회귀 모델을 학습 시킨다는 것은 직선의 기울기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a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와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y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절편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b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를 찾는 것을 의미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</a:t>
            </a:r>
          </a:p>
          <a:p>
            <a:pPr algn="l"/>
            <a:r>
              <a:rPr lang="ko-KR" altLang="en-US" sz="1400">
                <a:latin typeface="Arial Unicode MS (본문)"/>
              </a:rPr>
              <a:t>➔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비용이 최소가 되는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a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와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b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를 찾아야함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</a:t>
            </a:r>
          </a:p>
          <a:p>
            <a:pPr algn="l"/>
            <a:endParaRPr lang="en-US" altLang="ko-KR" sz="1400">
              <a:solidFill>
                <a:srgbClr val="666666"/>
              </a:solidFill>
              <a:latin typeface="Noto Sans" panose="020B050204050409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D3C613-32D8-2CBF-E7A7-9C7C9C5E21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9672" y="898987"/>
            <a:ext cx="5832648" cy="27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latin typeface="Arial (제목)"/>
              </a:rPr>
              <a:t>경사 하강법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1709F-4705-609A-1099-D3BCAE629A1B}"/>
              </a:ext>
            </a:extLst>
          </p:cNvPr>
          <p:cNvSpPr txBox="1"/>
          <p:nvPr/>
        </p:nvSpPr>
        <p:spPr>
          <a:xfrm>
            <a:off x="395536" y="3795886"/>
            <a:ext cx="8352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비용이 작아지도록 직선의 기울기에 변화를 주어야함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</a:t>
            </a:r>
          </a:p>
          <a:p>
            <a:pPr algn="l"/>
            <a:r>
              <a:rPr lang="ko-KR" altLang="en-US" sz="1400">
                <a:latin typeface="Arial Unicode MS (본문)"/>
              </a:rPr>
              <a:t>➔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비용이 최소인 지점에는 미분의 결과로 얻어지는 기울기가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0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이므로 미분의 결과가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0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이 될 때까지 반복적으로 미분을 실행하면서 직선의 기울기를 수정하면 비용이 최소가 되는 직선을 그릴 수 있음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128018-4598-FFA8-F642-4E36171C6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752" y="766559"/>
            <a:ext cx="4680520" cy="300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latin typeface="Arial (제목)"/>
              </a:rPr>
              <a:t>Learning rate(</a:t>
            </a:r>
            <a:r>
              <a:rPr lang="ko-KR" altLang="en-US" sz="3600" b="1">
                <a:latin typeface="Arial (제목)"/>
              </a:rPr>
              <a:t>학습률</a:t>
            </a:r>
            <a:r>
              <a:rPr lang="en-US" altLang="ko-KR" sz="3600" b="1">
                <a:latin typeface="Arial (제목)"/>
              </a:rPr>
              <a:t>)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1709F-4705-609A-1099-D3BCAE629A1B}"/>
              </a:ext>
            </a:extLst>
          </p:cNvPr>
          <p:cNvSpPr txBox="1"/>
          <p:nvPr/>
        </p:nvSpPr>
        <p:spPr>
          <a:xfrm>
            <a:off x="395536" y="4083918"/>
            <a:ext cx="8352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Learning rate: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직선의 기울기를 변화시킬 양</a:t>
            </a:r>
            <a:endParaRPr lang="en-US" altLang="ko-KR" sz="1400">
              <a:solidFill>
                <a:srgbClr val="666666"/>
              </a:solidFill>
              <a:latin typeface="Noto Sans" panose="020B0502040504090204" pitchFamily="34" charset="0"/>
            </a:endParaRPr>
          </a:p>
          <a:p>
            <a:pPr algn="l"/>
            <a:endParaRPr lang="en-US" altLang="ko-KR" sz="1400">
              <a:solidFill>
                <a:srgbClr val="666666"/>
              </a:solidFill>
              <a:latin typeface="Noto Sans" panose="020B050204050409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92461F-2238-66CC-1A93-39EDC20DD7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5616" y="1118374"/>
            <a:ext cx="6696744" cy="26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latin typeface="Arial (제목)"/>
              </a:rPr>
              <a:t>NEXT…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C9B23-629A-98E0-D964-DF7863DC9A8E}"/>
              </a:ext>
            </a:extLst>
          </p:cNvPr>
          <p:cNvSpPr txBox="1"/>
          <p:nvPr/>
        </p:nvSpPr>
        <p:spPr>
          <a:xfrm>
            <a:off x="179512" y="4559229"/>
            <a:ext cx="8568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Arial Unicode MS (본문)"/>
              </a:rPr>
              <a:t>선형 회귀 실습</a:t>
            </a:r>
            <a:endParaRPr lang="en-US" altLang="ko-KR" sz="1400" dirty="0">
              <a:latin typeface="Arial Unicode MS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EB8DA-1019-B821-B0DF-D4330B2398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696" y="832485"/>
            <a:ext cx="5398623" cy="37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i="0">
                <a:solidFill>
                  <a:srgbClr val="212529"/>
                </a:solidFill>
                <a:effectLst/>
                <a:latin typeface="Arial (제목)"/>
              </a:rPr>
              <a:t>String Matching Algorithm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9BBC8-1041-CC28-1F72-D8A7FD8016BE}"/>
              </a:ext>
            </a:extLst>
          </p:cNvPr>
          <p:cNvSpPr txBox="1"/>
          <p:nvPr/>
        </p:nvSpPr>
        <p:spPr>
          <a:xfrm>
            <a:off x="539552" y="1340643"/>
            <a:ext cx="88215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이름 그대로 본문 문자열</a:t>
            </a:r>
            <a:r>
              <a:rPr lang="en-US" altLang="ko-KR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(haystack)</a:t>
            </a:r>
            <a:r>
              <a:rPr lang="ko-KR" altLang="en-US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에서 찾고자 하는 특정 문자열</a:t>
            </a:r>
            <a:r>
              <a:rPr lang="en-US" altLang="ko-KR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(pattern)</a:t>
            </a:r>
            <a:r>
              <a:rPr lang="ko-KR" altLang="en-US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의 위치를 찾는 알고리즘이다</a:t>
            </a:r>
            <a:r>
              <a:rPr lang="en-US" altLang="ko-KR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.</a:t>
            </a:r>
          </a:p>
          <a:p>
            <a:pPr algn="l"/>
            <a:r>
              <a:rPr lang="en-US" altLang="ko-KR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 </a:t>
            </a:r>
          </a:p>
          <a:p>
            <a:pPr algn="l"/>
            <a:endParaRPr lang="en-US" altLang="ko-KR" sz="1400" b="0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  <a:p>
            <a:pPr algn="l"/>
            <a:r>
              <a:rPr lang="ko-KR" altLang="en-US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문자열 검색 알고리즘으로 따로 언급할 만큼 많은 연구가 이뤄지고 있다</a:t>
            </a:r>
            <a:r>
              <a:rPr lang="en-US" altLang="ko-KR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.</a:t>
            </a:r>
          </a:p>
          <a:p>
            <a:pPr algn="l"/>
            <a:r>
              <a:rPr lang="en-US" altLang="ko-KR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 </a:t>
            </a:r>
          </a:p>
          <a:p>
            <a:pPr algn="l"/>
            <a:endParaRPr lang="en-US" altLang="ko-KR" sz="1400" b="0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  <a:p>
            <a:pPr algn="l"/>
            <a:r>
              <a:rPr lang="ko-KR" altLang="en-US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종류는 대표적인 것들로 아래와 같이 </a:t>
            </a:r>
            <a:r>
              <a:rPr lang="en-US" altLang="ko-KR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4</a:t>
            </a:r>
            <a:r>
              <a:rPr lang="ko-KR" altLang="en-US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가지가 있다</a:t>
            </a:r>
            <a:r>
              <a:rPr lang="en-US" altLang="ko-KR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.</a:t>
            </a:r>
          </a:p>
          <a:p>
            <a:pPr algn="l"/>
            <a:r>
              <a:rPr lang="en-US" altLang="ko-KR" sz="1400" b="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 </a:t>
            </a:r>
          </a:p>
          <a:p>
            <a:pPr algn="l"/>
            <a:endParaRPr lang="en-US" altLang="ko-KR" sz="1400" b="0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Naive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Rabin Karp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KMP (Knuth-Morris-Pratt)</a:t>
            </a:r>
          </a:p>
          <a:p>
            <a:pPr algn="l">
              <a:buFont typeface="+mj-lt"/>
              <a:buAutoNum type="arabicPeriod"/>
            </a:pPr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Boyer Moore</a:t>
            </a:r>
          </a:p>
        </p:txBody>
      </p:sp>
    </p:spTree>
    <p:extLst>
      <p:ext uri="{BB962C8B-B14F-4D97-AF65-F5344CB8AC3E}">
        <p14:creationId xmlns:p14="http://schemas.microsoft.com/office/powerpoint/2010/main" val="332504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i="0">
                <a:solidFill>
                  <a:srgbClr val="212529"/>
                </a:solidFill>
                <a:effectLst/>
                <a:latin typeface="Arial (제목)"/>
              </a:rPr>
              <a:t>Naïve Algorithm</a:t>
            </a:r>
            <a:endParaRPr lang="ko-KR" altLang="en-US" sz="3600" b="1" dirty="0">
              <a:latin typeface="Arial (제목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C91565-2A55-9E7A-D6A8-F8A0B259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746571"/>
            <a:ext cx="604921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4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latin typeface="Arial (제목)"/>
              </a:rPr>
              <a:t>적용 문제 </a:t>
            </a:r>
            <a:r>
              <a:rPr lang="en-US" altLang="ko-KR" sz="3600" b="1">
                <a:latin typeface="Arial (제목)"/>
              </a:rPr>
              <a:t>(BAEKJOON)</a:t>
            </a:r>
            <a:endParaRPr lang="ko-KR" altLang="en-US" sz="3600" b="1" dirty="0">
              <a:latin typeface="Arial (제목)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2F75E-8556-0E17-C132-5B1B4A3E9F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55841"/>
            <a:ext cx="9144000" cy="16587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DDA365-5E21-168F-3332-A18E2E5B83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33933"/>
            <a:ext cx="9108504" cy="23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68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latin typeface="Arial (제목)"/>
              </a:rPr>
              <a:t>적용 문제 풀이</a:t>
            </a:r>
            <a:r>
              <a:rPr lang="en-US" altLang="ko-KR" sz="3600" b="1">
                <a:latin typeface="Arial (제목)"/>
              </a:rPr>
              <a:t>(BAEKJOON)</a:t>
            </a:r>
            <a:endParaRPr lang="ko-KR" altLang="en-US" sz="3600" b="1" dirty="0">
              <a:latin typeface="Arial (제목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530C49-75EE-019D-8A59-BABFA9D36D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958583"/>
            <a:ext cx="3313052" cy="32755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24DD9F-F37A-8E53-16AB-9552EE830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242" y="958583"/>
            <a:ext cx="3477134" cy="33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5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i="0">
                <a:solidFill>
                  <a:srgbClr val="212529"/>
                </a:solidFill>
                <a:effectLst/>
                <a:latin typeface="Arial (제목)"/>
              </a:rPr>
              <a:t>Rabin-Karp Algorithm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9BBC8-1041-CC28-1F72-D8A7FD8016BE}"/>
              </a:ext>
            </a:extLst>
          </p:cNvPr>
          <p:cNvSpPr txBox="1"/>
          <p:nvPr/>
        </p:nvSpPr>
        <p:spPr>
          <a:xfrm>
            <a:off x="827584" y="4517176"/>
            <a:ext cx="8821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i="0">
                <a:solidFill>
                  <a:srgbClr val="212529"/>
                </a:solidFill>
                <a:effectLst/>
                <a:latin typeface="-apple-system"/>
              </a:rPr>
              <a:t>라빈</a:t>
            </a:r>
            <a:r>
              <a:rPr lang="en-US" altLang="ko-KR" sz="1400" i="0">
                <a:solidFill>
                  <a:srgbClr val="212529"/>
                </a:solidFill>
                <a:effectLst/>
                <a:latin typeface="-apple-system"/>
              </a:rPr>
              <a:t>-</a:t>
            </a:r>
            <a:r>
              <a:rPr lang="ko-KR" altLang="en-US" sz="1400" i="0">
                <a:solidFill>
                  <a:srgbClr val="212529"/>
                </a:solidFill>
                <a:effectLst/>
                <a:latin typeface="-apple-system"/>
              </a:rPr>
              <a:t>카프 알고리즘은 </a:t>
            </a:r>
            <a:r>
              <a:rPr lang="ko-KR" altLang="en-US" sz="1400" b="1" i="0">
                <a:solidFill>
                  <a:srgbClr val="212529"/>
                </a:solidFill>
                <a:effectLst/>
                <a:latin typeface="-apple-system"/>
              </a:rPr>
              <a:t>문자열에 해싱 기법을 사용하여 해시 값으로 비교하는 </a:t>
            </a:r>
            <a:r>
              <a:rPr lang="ko-KR" altLang="en-US" sz="1400" i="0">
                <a:solidFill>
                  <a:srgbClr val="212529"/>
                </a:solidFill>
                <a:effectLst/>
                <a:latin typeface="-apple-system"/>
              </a:rPr>
              <a:t>알고리즘이다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6C2392-51BD-75B4-CF5F-AD9615A246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800" y="740867"/>
            <a:ext cx="3965490" cy="372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8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i="0">
                <a:solidFill>
                  <a:srgbClr val="212529"/>
                </a:solidFill>
                <a:effectLst/>
                <a:latin typeface="Arial (제목)"/>
              </a:rPr>
              <a:t>Rolling Hash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9BBC8-1041-CC28-1F72-D8A7FD8016BE}"/>
              </a:ext>
            </a:extLst>
          </p:cNvPr>
          <p:cNvSpPr txBox="1"/>
          <p:nvPr/>
        </p:nvSpPr>
        <p:spPr>
          <a:xfrm>
            <a:off x="251520" y="3939902"/>
            <a:ext cx="88215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>
                <a:solidFill>
                  <a:srgbClr val="555555"/>
                </a:solidFill>
                <a:effectLst/>
                <a:latin typeface="Noto Sans Light"/>
              </a:rPr>
              <a:t>각 위치에서 해시 함수를 처음부터 다시 계산하는 것은 너무 느립니다</a:t>
            </a:r>
            <a:r>
              <a:rPr lang="en-US" altLang="ko-KR" sz="1400" b="0" i="0">
                <a:solidFill>
                  <a:srgbClr val="555555"/>
                </a:solidFill>
                <a:effectLst/>
                <a:latin typeface="Noto Sans Light"/>
              </a:rPr>
              <a:t>. </a:t>
            </a:r>
            <a:r>
              <a:rPr lang="ko-KR" altLang="en-US" sz="1400" b="0" i="0">
                <a:solidFill>
                  <a:srgbClr val="555555"/>
                </a:solidFill>
                <a:effectLst/>
                <a:latin typeface="Noto Sans Light"/>
              </a:rPr>
              <a:t>그렇기 때문에 </a:t>
            </a:r>
            <a:r>
              <a:rPr lang="en-US" altLang="ko-KR" sz="1400" b="0" i="0">
                <a:solidFill>
                  <a:srgbClr val="555555"/>
                </a:solidFill>
                <a:effectLst/>
                <a:latin typeface="Noto Sans Light"/>
              </a:rPr>
              <a:t>rolling hash</a:t>
            </a:r>
            <a:r>
              <a:rPr lang="ko-KR" altLang="en-US" sz="1400" b="0" i="0">
                <a:solidFill>
                  <a:srgbClr val="555555"/>
                </a:solidFill>
                <a:effectLst/>
                <a:latin typeface="Noto Sans Light"/>
              </a:rPr>
              <a:t>를 사용합니다</a:t>
            </a:r>
            <a:r>
              <a:rPr lang="en-US" altLang="ko-KR" sz="1400" b="0" i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lang="ko-KR" altLang="en-US" sz="1400" b="0" i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sz="1400" b="0" i="0">
                <a:solidFill>
                  <a:srgbClr val="555555"/>
                </a:solidFill>
                <a:effectLst/>
                <a:latin typeface="Noto Sans Light"/>
              </a:rPr>
              <a:t>rolling hash</a:t>
            </a:r>
            <a:r>
              <a:rPr lang="ko-KR" altLang="en-US" sz="1400" b="0" i="0">
                <a:solidFill>
                  <a:srgbClr val="555555"/>
                </a:solidFill>
                <a:effectLst/>
                <a:latin typeface="Noto Sans Light"/>
              </a:rPr>
              <a:t>는 </a:t>
            </a:r>
            <a:r>
              <a:rPr lang="en-US" altLang="ko-KR" sz="1400" b="0" i="0">
                <a:solidFill>
                  <a:srgbClr val="555555"/>
                </a:solidFill>
                <a:effectLst/>
                <a:latin typeface="Noto Sans Light"/>
              </a:rPr>
              <a:t>window </a:t>
            </a:r>
            <a:r>
              <a:rPr lang="ko-KR" altLang="en-US" sz="1400" b="0" i="0">
                <a:solidFill>
                  <a:srgbClr val="555555"/>
                </a:solidFill>
                <a:effectLst/>
                <a:latin typeface="Noto Sans Light"/>
              </a:rPr>
              <a:t>사이즈만큼 이동하면서 입력을 받아 해시값을 구합니다</a:t>
            </a:r>
            <a:r>
              <a:rPr lang="en-US" altLang="ko-KR" sz="1400" b="0" i="0">
                <a:solidFill>
                  <a:srgbClr val="555555"/>
                </a:solidFill>
                <a:effectLst/>
                <a:latin typeface="Noto Sans Light"/>
              </a:rPr>
              <a:t>.</a:t>
            </a:r>
          </a:p>
          <a:p>
            <a:pPr algn="l"/>
            <a:endParaRPr lang="en-US" altLang="ko-KR" sz="1400" b="0" i="0">
              <a:solidFill>
                <a:srgbClr val="555555"/>
              </a:solidFill>
              <a:effectLst/>
              <a:latin typeface="Noto Sans Light"/>
            </a:endParaRPr>
          </a:p>
          <a:p>
            <a:pPr algn="l"/>
            <a:r>
              <a:rPr lang="en-US" altLang="ko-KR" sz="1400" b="1" i="0">
                <a:solidFill>
                  <a:srgbClr val="555555"/>
                </a:solidFill>
                <a:effectLst/>
                <a:latin typeface="Noto Sans Light"/>
              </a:rPr>
              <a:t>rolling hash</a:t>
            </a:r>
            <a:r>
              <a:rPr lang="ko-KR" altLang="en-US" sz="1400" b="1" i="0">
                <a:solidFill>
                  <a:srgbClr val="555555"/>
                </a:solidFill>
                <a:effectLst/>
                <a:latin typeface="Noto Sans Light"/>
              </a:rPr>
              <a:t>를 통해 사용했던 결과를 재사용해서 해시 값을 빠르게 계산할 수 있습니다</a:t>
            </a:r>
            <a:r>
              <a:rPr lang="en-US" altLang="ko-KR" sz="1400" b="1" i="0">
                <a:solidFill>
                  <a:srgbClr val="555555"/>
                </a:solidFill>
                <a:effectLst/>
                <a:latin typeface="Noto Sans Light"/>
              </a:rPr>
              <a:t>. (</a:t>
            </a:r>
            <a:r>
              <a:rPr lang="ko-KR" altLang="en-US" sz="1400" b="1" i="0">
                <a:solidFill>
                  <a:srgbClr val="555555"/>
                </a:solidFill>
                <a:effectLst/>
                <a:latin typeface="Noto Sans Light"/>
              </a:rPr>
              <a:t>메모라이즈 기법 사용</a:t>
            </a:r>
            <a:r>
              <a:rPr lang="en-US" altLang="ko-KR" sz="1400" b="1" i="0">
                <a:solidFill>
                  <a:srgbClr val="555555"/>
                </a:solidFill>
                <a:effectLst/>
                <a:latin typeface="Noto Sans Light"/>
              </a:rPr>
              <a:t>)</a:t>
            </a:r>
            <a:endParaRPr lang="ko-KR" altLang="en-US" sz="1400" b="1" i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5FDE57-B529-02F1-C7F8-1C8A413EC82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6797" y="841235"/>
            <a:ext cx="5191034" cy="30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solidFill>
                  <a:srgbClr val="212529"/>
                </a:solidFill>
                <a:latin typeface="Arial (제목)"/>
              </a:rPr>
              <a:t>Classification &amp; Regression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9BBC8-1041-CC28-1F72-D8A7FD8016BE}"/>
              </a:ext>
            </a:extLst>
          </p:cNvPr>
          <p:cNvSpPr txBox="1"/>
          <p:nvPr/>
        </p:nvSpPr>
        <p:spPr>
          <a:xfrm>
            <a:off x="322412" y="3507854"/>
            <a:ext cx="88215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Classification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: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타깃이 어떤 클래스에 속할지 추론하는 것으로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,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여기서 클래스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(class)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는 타깃이 될 수 있는 집합 중 하나를 의미한다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 </a:t>
            </a:r>
          </a:p>
          <a:p>
            <a:pPr algn="l"/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Ex) </a:t>
            </a:r>
            <a:r>
              <a:rPr lang="ko-KR" altLang="en-US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붓꽃 품종 분류에서 각각의 품종이 클래스에 해당하며</a:t>
            </a:r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, </a:t>
            </a:r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품종이 세 가지이므로 타깃이 될 수 있는 클래스의 종류도 총 세 가지이다</a:t>
            </a:r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3EC78-C53B-4B45-9D92-305F9EB4FE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5696" y="843558"/>
            <a:ext cx="5184576" cy="24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8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solidFill>
                  <a:srgbClr val="212529"/>
                </a:solidFill>
                <a:latin typeface="Arial (제목)"/>
              </a:rPr>
              <a:t>Code</a:t>
            </a:r>
            <a:endParaRPr lang="ko-KR" altLang="en-US" sz="3600" b="1" dirty="0">
              <a:latin typeface="Arial (제목)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DB669C5-165E-6DBE-7B2C-F58430AC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742609"/>
            <a:ext cx="7182852" cy="39248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84CFBE-12DA-A112-B1B9-5F23A9686F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008" y="2859782"/>
            <a:ext cx="3949784" cy="6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2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solidFill>
                  <a:srgbClr val="212529"/>
                </a:solidFill>
                <a:latin typeface="Arial (제목)"/>
              </a:rPr>
              <a:t>Time Complexity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AE2B0B-879C-333D-9B46-99745FF2FDC2}"/>
              </a:ext>
            </a:extLst>
          </p:cNvPr>
          <p:cNvSpPr txBox="1"/>
          <p:nvPr/>
        </p:nvSpPr>
        <p:spPr>
          <a:xfrm>
            <a:off x="683568" y="1347614"/>
            <a:ext cx="75964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>
                <a:solidFill>
                  <a:srgbClr val="212529"/>
                </a:solidFill>
                <a:effectLst/>
                <a:latin typeface="-apple-system"/>
              </a:rPr>
              <a:t>pattern</a:t>
            </a:r>
            <a:r>
              <a:rPr lang="ko-KR" altLang="en-US" sz="1400" b="1" i="0">
                <a:solidFill>
                  <a:srgbClr val="212529"/>
                </a:solidFill>
                <a:effectLst/>
                <a:latin typeface="-apple-system"/>
              </a:rPr>
              <a:t>의 길이를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-apple-system"/>
              </a:rPr>
              <a:t>M, text</a:t>
            </a:r>
            <a:r>
              <a:rPr lang="ko-KR" altLang="en-US" sz="1400" b="1" i="0">
                <a:solidFill>
                  <a:srgbClr val="212529"/>
                </a:solidFill>
                <a:effectLst/>
                <a:latin typeface="-apple-system"/>
              </a:rPr>
              <a:t>의 길이를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-apple-system"/>
              </a:rPr>
              <a:t>N</a:t>
            </a:r>
            <a:r>
              <a:rPr lang="ko-KR" altLang="en-US" sz="1400" b="1" i="0">
                <a:solidFill>
                  <a:srgbClr val="212529"/>
                </a:solidFill>
                <a:effectLst/>
                <a:latin typeface="-apple-system"/>
              </a:rPr>
              <a:t>이라고 가정하겠습니다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1400" b="1" i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sz="1400" b="1" i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sz="1400" b="1" i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endParaRPr lang="en-US" altLang="ko-KR" sz="1400" b="1" i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보통 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전처리 단계의 시간 복잡도는 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-apple-system"/>
              </a:rPr>
              <a:t>O(M)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이고 문자열 검색 단계의 시간 복잡도는 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-apple-system"/>
              </a:rPr>
              <a:t>O(N)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이기 때문에 시간 복잡도는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-apple-system"/>
              </a:rPr>
              <a:t>O(M+N)</a:t>
            </a:r>
            <a:br>
              <a:rPr lang="en-US" altLang="ko-KR" sz="1400" b="0" i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해시 값을 구할 때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처음 한번 구해놓으면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다음 해시값을 구할 때는 가장 처음값을 해시값에서 빼주고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새로 추가된 부분을 해시값에 더해주기만 하면되기 때문</a:t>
            </a:r>
            <a:endParaRPr lang="en-US" altLang="ko-KR" sz="1400" b="0" i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최악의 경우 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-apple-system"/>
              </a:rPr>
              <a:t>해쉬함수가 좋지 않아서 각각 다른 문자열이 공통된 해쉬값을 가질 경우</a:t>
            </a:r>
            <a:r>
              <a:rPr lang="ko-KR" altLang="en-US" sz="1400" b="1" i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sz="1400" b="1" i="0">
                <a:solidFill>
                  <a:srgbClr val="212529"/>
                </a:solidFill>
                <a:effectLst/>
                <a:latin typeface="-apple-system"/>
              </a:rPr>
              <a:t>O(NM)</a:t>
            </a:r>
          </a:p>
        </p:txBody>
      </p:sp>
    </p:spTree>
    <p:extLst>
      <p:ext uri="{BB962C8B-B14F-4D97-AF65-F5344CB8AC3E}">
        <p14:creationId xmlns:p14="http://schemas.microsoft.com/office/powerpoint/2010/main" val="106461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latin typeface="Arial (제목)"/>
              </a:rPr>
              <a:t>적용 문제 </a:t>
            </a:r>
            <a:r>
              <a:rPr lang="en-US" altLang="ko-KR" sz="3600" b="1">
                <a:latin typeface="Arial (제목)"/>
              </a:rPr>
              <a:t>(BAEKJOON)</a:t>
            </a:r>
            <a:endParaRPr lang="ko-KR" altLang="en-US" sz="3600" b="1" dirty="0">
              <a:latin typeface="Arial (제목)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A95C5C-0BF7-AE19-A674-E403445EC6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1433" y="3003798"/>
            <a:ext cx="6519115" cy="16976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28699B-194A-0F9D-A66D-3622923AEE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899" y="915566"/>
            <a:ext cx="7182013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4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latin typeface="Arial (제목)"/>
              </a:rPr>
              <a:t>적용 문제 풀이</a:t>
            </a:r>
            <a:r>
              <a:rPr lang="en-US" altLang="ko-KR" sz="3600" b="1">
                <a:latin typeface="Arial (제목)"/>
              </a:rPr>
              <a:t>(BAEKJOON)</a:t>
            </a:r>
            <a:endParaRPr lang="ko-KR" altLang="en-US" sz="3600" b="1" dirty="0">
              <a:latin typeface="Arial (제목)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4021C1-81EA-3A4E-192A-0B2CC74239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784597"/>
            <a:ext cx="7796187" cy="38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13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latin typeface="Arial (제목)"/>
              </a:rPr>
              <a:t>적용 문제 </a:t>
            </a:r>
            <a:r>
              <a:rPr lang="en-US" altLang="ko-KR" sz="3600" b="1">
                <a:latin typeface="Arial (제목)"/>
              </a:rPr>
              <a:t>(BAEKJOON)</a:t>
            </a:r>
            <a:endParaRPr lang="ko-KR" altLang="en-US" sz="3600" b="1" dirty="0">
              <a:latin typeface="Arial (제목)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CACCA0-5E58-54AC-6558-FF805C9604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7624" y="757822"/>
            <a:ext cx="7060205" cy="30739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6A1F7B-D498-B287-FA3D-E26C6DFD21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6" y="3876010"/>
            <a:ext cx="9073008" cy="122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26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latin typeface="Arial (제목)"/>
              </a:rPr>
              <a:t>적용 문제 풀이</a:t>
            </a:r>
            <a:r>
              <a:rPr lang="en-US" altLang="ko-KR" sz="3600" b="1">
                <a:latin typeface="Arial (제목)"/>
              </a:rPr>
              <a:t>(BAEKJOON)</a:t>
            </a:r>
            <a:endParaRPr lang="ko-KR" altLang="en-US" sz="3600" b="1" dirty="0">
              <a:latin typeface="Arial (제목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CB143F-7972-89FF-EFEA-6D8972BA93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2621" y="699542"/>
            <a:ext cx="5918757" cy="38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2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latin typeface="Arial (제목)"/>
              </a:rPr>
              <a:t>적용 문제 풀이</a:t>
            </a:r>
            <a:r>
              <a:rPr lang="en-US" altLang="ko-KR" sz="3600" b="1">
                <a:latin typeface="Arial (제목)"/>
              </a:rPr>
              <a:t>(BAEKJOON)</a:t>
            </a:r>
            <a:endParaRPr lang="ko-KR" altLang="en-US" sz="3600" b="1" dirty="0">
              <a:latin typeface="Arial (제목)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AD30AF-EBE1-E0FE-9DA2-0A9AC09567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7919" y="2643758"/>
            <a:ext cx="6508162" cy="321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6453D3-6541-AE49-FC34-E6CDE48C1EC7}"/>
              </a:ext>
            </a:extLst>
          </p:cNvPr>
          <p:cNvSpPr txBox="1"/>
          <p:nvPr/>
        </p:nvSpPr>
        <p:spPr>
          <a:xfrm>
            <a:off x="971600" y="1131590"/>
            <a:ext cx="525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>
                <a:solidFill>
                  <a:srgbClr val="212529"/>
                </a:solidFill>
                <a:latin typeface="-apple-system"/>
              </a:rPr>
              <a:t>BUT..</a:t>
            </a:r>
            <a:endParaRPr lang="en-US" altLang="ko-KR" sz="1800" b="1" i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78763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latin typeface="Arial (제목)"/>
              </a:rPr>
              <a:t>NEXT…</a:t>
            </a:r>
            <a:endParaRPr lang="ko-KR" altLang="en-US" sz="3600" b="1" dirty="0">
              <a:latin typeface="Arial (제목)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0040ED-381D-B0C6-14FE-64586FB8C71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915566"/>
            <a:ext cx="7667089" cy="33123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792BD9-2E76-8A62-D6B3-2904BF162366}"/>
              </a:ext>
            </a:extLst>
          </p:cNvPr>
          <p:cNvSpPr/>
          <p:nvPr/>
        </p:nvSpPr>
        <p:spPr>
          <a:xfrm>
            <a:off x="601024" y="3246108"/>
            <a:ext cx="7523073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9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solidFill>
                  <a:srgbClr val="212529"/>
                </a:solidFill>
                <a:latin typeface="Arial (제목)"/>
              </a:rPr>
              <a:t>Classification &amp; Regression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9BBC8-1041-CC28-1F72-D8A7FD8016BE}"/>
              </a:ext>
            </a:extLst>
          </p:cNvPr>
          <p:cNvSpPr txBox="1"/>
          <p:nvPr/>
        </p:nvSpPr>
        <p:spPr>
          <a:xfrm>
            <a:off x="179512" y="3579862"/>
            <a:ext cx="88215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Regression:</a:t>
            </a:r>
            <a:r>
              <a:rPr lang="ko-KR" altLang="en-US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연속적인 값을 추론하는 것으로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,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타깃이 어떠한 특정 클래스에 속하는 것이 아니라 연속성이 있는 값을 가진다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</a:t>
            </a:r>
          </a:p>
          <a:p>
            <a:pPr algn="l"/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EX)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집값 추론 문제에서 주변 동네의 집 값을 고려하면 우리동네의 집값은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9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천만원이 될 수도 있고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, 9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천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100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만원이 될 수도 있을 것이다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 </a:t>
            </a:r>
            <a:r>
              <a:rPr lang="ko-KR" altLang="en-US" sz="1400" b="1">
                <a:solidFill>
                  <a:srgbClr val="666666"/>
                </a:solidFill>
                <a:latin typeface="Noto Sans" panose="020B0502040504090204" pitchFamily="34" charset="0"/>
              </a:rPr>
              <a:t>이 문제는 타깃이 연속성이 있는 데이터이기 때문에 회귀 문제에 해당한다</a:t>
            </a:r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.</a:t>
            </a:r>
            <a:endParaRPr lang="en-US" altLang="ko-KR" sz="1400" b="1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08E2EC-8CB7-9E2F-83F7-BA85EA698B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8852" y="699542"/>
            <a:ext cx="3422907" cy="27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5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latin typeface="Arial (제목)"/>
              </a:rPr>
              <a:t>K- </a:t>
            </a:r>
            <a:r>
              <a:rPr lang="ko-KR" altLang="en-US" sz="3600" b="1">
                <a:latin typeface="Arial (제목)"/>
              </a:rPr>
              <a:t>최근접 이웃 알고리즘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9BBC8-1041-CC28-1F72-D8A7FD8016BE}"/>
              </a:ext>
            </a:extLst>
          </p:cNvPr>
          <p:cNvSpPr txBox="1"/>
          <p:nvPr/>
        </p:nvSpPr>
        <p:spPr>
          <a:xfrm>
            <a:off x="467544" y="3507854"/>
            <a:ext cx="38164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분류모델</a:t>
            </a:r>
            <a:endParaRPr lang="en-US" altLang="ko-KR" sz="1400" b="1">
              <a:solidFill>
                <a:srgbClr val="666666"/>
              </a:solidFill>
              <a:latin typeface="Noto Sans" panose="020B0502040504090204" pitchFamily="34" charset="0"/>
            </a:endParaRPr>
          </a:p>
          <a:p>
            <a:pPr algn="l"/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인접한 이웃의 타깃 클래스로 투표를 진행해 새로운 데이터 샘플에 대한 클래스를 추론</a:t>
            </a:r>
            <a:endParaRPr lang="en-US" altLang="ko-KR" sz="1400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A6003-EAD2-A7D5-E052-403FF4E5232A}"/>
              </a:ext>
            </a:extLst>
          </p:cNvPr>
          <p:cNvSpPr txBox="1"/>
          <p:nvPr/>
        </p:nvSpPr>
        <p:spPr>
          <a:xfrm>
            <a:off x="4546872" y="3507854"/>
            <a:ext cx="38164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>
                <a:solidFill>
                  <a:srgbClr val="666666"/>
                </a:solidFill>
                <a:latin typeface="Noto Sans" panose="020B0502040504090204" pitchFamily="34" charset="0"/>
              </a:rPr>
              <a:t>회귀 모델</a:t>
            </a:r>
            <a:endParaRPr lang="en-US" altLang="ko-KR" sz="1400" b="1">
              <a:solidFill>
                <a:srgbClr val="666666"/>
              </a:solidFill>
              <a:latin typeface="Noto Sans" panose="020B0502040504090204" pitchFamily="34" charset="0"/>
            </a:endParaRPr>
          </a:p>
          <a:p>
            <a:pPr algn="l"/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인접한 이웃의 타깃값을 평균하여 새로운 데이터 샘플의 타깃값을 추론</a:t>
            </a:r>
            <a:endParaRPr lang="en-US" altLang="ko-KR" sz="1400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A37DDF-9917-FDAC-EBB6-524BE9ECE2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7664" y="1059582"/>
            <a:ext cx="5566928" cy="22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4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latin typeface="Arial (제목)"/>
              </a:rPr>
              <a:t>Data Scaling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9BBC8-1041-CC28-1F72-D8A7FD8016BE}"/>
              </a:ext>
            </a:extLst>
          </p:cNvPr>
          <p:cNvSpPr txBox="1"/>
          <p:nvPr/>
        </p:nvSpPr>
        <p:spPr>
          <a:xfrm>
            <a:off x="323528" y="1437832"/>
            <a:ext cx="84969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K-</a:t>
            </a:r>
            <a:r>
              <a:rPr lang="ko-KR" altLang="en-US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최근접 이웃 알고리즘은 특성의 데이터 범위에 굉장히 민감하다</a:t>
            </a:r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.</a:t>
            </a:r>
          </a:p>
          <a:p>
            <a:pPr algn="l"/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EX) </a:t>
            </a:r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입력데이터에 두 개의 특성이 있는데 첫번째 특성은 데이터 범위가 </a:t>
            </a:r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0</a:t>
            </a:r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에서 </a:t>
            </a:r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1</a:t>
            </a:r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까지고</a:t>
            </a:r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, </a:t>
            </a:r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두 번째 특성은 </a:t>
            </a:r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0</a:t>
            </a:r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에서 </a:t>
            </a:r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1,000,000</a:t>
            </a:r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까지라고 생각해보자</a:t>
            </a:r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. </a:t>
            </a:r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이런 경우 값이 </a:t>
            </a:r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1</a:t>
            </a:r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만큼 변화하는 것이 첫 번째 특성에서는 매우 큰 변화이지만 두번째 특성에서는 큰 의미가 없는 변화이다</a:t>
            </a:r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. </a:t>
            </a:r>
          </a:p>
          <a:p>
            <a:pPr algn="l"/>
            <a:endParaRPr lang="en-US" altLang="ko-KR" sz="1400" b="1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  <a:p>
            <a:pPr algn="l"/>
            <a:endParaRPr lang="en-US" altLang="ko-KR" sz="1400" b="1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  <a:p>
            <a:pPr algn="l"/>
            <a:r>
              <a:rPr lang="ko-KR" altLang="en-US" sz="1400">
                <a:latin typeface="Arial Unicode MS (본문)"/>
              </a:rPr>
              <a:t>➔ </a:t>
            </a:r>
            <a:r>
              <a:rPr lang="ko-KR" altLang="en-US" sz="1400" b="1">
                <a:solidFill>
                  <a:srgbClr val="666666"/>
                </a:solidFill>
                <a:latin typeface="Noto Sans" panose="020B0502040504090204" pitchFamily="34" charset="0"/>
              </a:rPr>
              <a:t>특성마다 데이터의 범위가 다르면 값이 같은 크기만큼 변하더라도 상대적으로 의미가 달리질 수 있다</a:t>
            </a:r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.</a:t>
            </a:r>
          </a:p>
          <a:p>
            <a:pPr algn="l"/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 </a:t>
            </a:r>
          </a:p>
          <a:p>
            <a:pPr algn="l"/>
            <a:endParaRPr lang="en-US" altLang="ko-KR" sz="1400" b="1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  <a:p>
            <a:pPr algn="l"/>
            <a:r>
              <a:rPr lang="ko-KR" altLang="en-US" sz="1400">
                <a:latin typeface="Arial Unicode MS (본문)"/>
              </a:rPr>
              <a:t>➔ </a:t>
            </a:r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K-</a:t>
            </a:r>
            <a:r>
              <a:rPr lang="ko-KR" altLang="en-US" sz="1400" b="1">
                <a:solidFill>
                  <a:srgbClr val="666666"/>
                </a:solidFill>
                <a:latin typeface="Noto Sans" panose="020B0502040504090204" pitchFamily="34" charset="0"/>
              </a:rPr>
              <a:t>최근접 이웃 알고리즘은 데이터의 범위가 각각 다른 점을 고려하지 않기 때문에 각 특성의 데이터 범위에 따른 영향을 많이 받는다</a:t>
            </a:r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.</a:t>
            </a:r>
          </a:p>
          <a:p>
            <a:pPr algn="l"/>
            <a:endParaRPr lang="en-US" altLang="ko-KR" sz="1400" b="1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  <a:p>
            <a:pPr algn="l"/>
            <a:endParaRPr lang="en-US" altLang="ko-KR" sz="1400" b="1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7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latin typeface="Arial (제목)"/>
              </a:rPr>
              <a:t>Data Scaling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9BBC8-1041-CC28-1F72-D8A7FD8016BE}"/>
              </a:ext>
            </a:extLst>
          </p:cNvPr>
          <p:cNvSpPr txBox="1"/>
          <p:nvPr/>
        </p:nvSpPr>
        <p:spPr>
          <a:xfrm>
            <a:off x="323528" y="2643758"/>
            <a:ext cx="84969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모든 특성이 동일한 최솟값과 최댓값을 갖도록 하는 최소</a:t>
            </a:r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-</a:t>
            </a:r>
            <a:r>
              <a:rPr lang="ko-KR" altLang="en-US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최대 스케일링 방법을 적용한 예이다</a:t>
            </a:r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. </a:t>
            </a:r>
            <a:endParaRPr lang="en-US" altLang="ko-KR" sz="1400" b="1">
              <a:solidFill>
                <a:srgbClr val="666666"/>
              </a:solidFill>
              <a:latin typeface="Noto Sans" panose="020B0502040504090204" pitchFamily="34" charset="0"/>
            </a:endParaRPr>
          </a:p>
          <a:p>
            <a:pPr algn="l"/>
            <a:endParaRPr lang="en-US" altLang="ko-KR" sz="1400" b="1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  <a:p>
            <a:pPr algn="l"/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But.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표준화 방법이 더 널리 사용됨</a:t>
            </a:r>
            <a:endParaRPr lang="en-US" altLang="ko-KR" sz="1400">
              <a:solidFill>
                <a:srgbClr val="666666"/>
              </a:solidFill>
              <a:latin typeface="Noto Sans" panose="020B0502040504090204" pitchFamily="34" charset="0"/>
            </a:endParaRPr>
          </a:p>
          <a:p>
            <a:pPr algn="l"/>
            <a:endParaRPr lang="en-US" altLang="ko-KR" sz="1400" b="1">
              <a:solidFill>
                <a:srgbClr val="666666"/>
              </a:solidFill>
              <a:latin typeface="Noto Sans" panose="020B0502040504090204" pitchFamily="34" charset="0"/>
            </a:endParaRPr>
          </a:p>
          <a:p>
            <a:pPr algn="l"/>
            <a:r>
              <a:rPr lang="ko-KR" altLang="en-US" sz="1400" b="1">
                <a:solidFill>
                  <a:srgbClr val="666666"/>
                </a:solidFill>
                <a:latin typeface="Noto Sans" panose="020B0502040504090204" pitchFamily="34" charset="0"/>
              </a:rPr>
              <a:t>표준화 방법이란</a:t>
            </a:r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?</a:t>
            </a:r>
          </a:p>
          <a:p>
            <a:pPr algn="l"/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각 데이터 값에서 해당 특성의 평균값을 뺀 뒤 표준편찻값으로 나누어 주면 됨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표준화를 적용하면 각 특성의 데이터는 평균이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0,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분산이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1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로 변경되어 모든 특성이 비슷한 데이터 범위를 가지게 됨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</a:t>
            </a:r>
          </a:p>
          <a:p>
            <a:pPr algn="l"/>
            <a:endParaRPr lang="en-US" altLang="ko-KR" sz="1400" b="1">
              <a:solidFill>
                <a:srgbClr val="666666"/>
              </a:solidFill>
              <a:latin typeface="Noto Sans" panose="020B0502040504090204" pitchFamily="34" charset="0"/>
            </a:endParaRPr>
          </a:p>
          <a:p>
            <a:pPr algn="l"/>
            <a:r>
              <a:rPr lang="ko-KR" altLang="en-US" sz="1400" b="1">
                <a:solidFill>
                  <a:srgbClr val="666666"/>
                </a:solidFill>
                <a:latin typeface="Noto Sans" panose="020B0502040504090204" pitchFamily="34" charset="0"/>
              </a:rPr>
              <a:t>전처리</a:t>
            </a:r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(preprocessing)</a:t>
            </a:r>
            <a:r>
              <a:rPr lang="ko-KR" altLang="en-US" sz="1400" b="1">
                <a:solidFill>
                  <a:srgbClr val="666666"/>
                </a:solidFill>
                <a:latin typeface="Noto Sans" panose="020B0502040504090204" pitchFamily="34" charset="0"/>
              </a:rPr>
              <a:t>란</a:t>
            </a:r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?</a:t>
            </a:r>
          </a:p>
          <a:p>
            <a:pPr algn="l"/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데이터 스케일링 처럼 머신러닝 알고리즘이 데이터를 더 잘 해석할 수 있도록 데이터를 미리 가공하는 작업</a:t>
            </a:r>
            <a:endParaRPr lang="en-US" altLang="ko-KR" sz="1400">
              <a:solidFill>
                <a:srgbClr val="666666"/>
              </a:solidFill>
              <a:latin typeface="Noto Sans" panose="020B050204050409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46CBAE-AC3D-CC18-8537-87358FF88E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1700" y="843558"/>
            <a:ext cx="5400600" cy="15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3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latin typeface="Arial (제목)"/>
              </a:rPr>
              <a:t>미국 보스턴 지역의 주택 </a:t>
            </a:r>
            <a:endParaRPr lang="ko-KR" altLang="en-US" sz="3600" b="1" dirty="0">
              <a:latin typeface="Arial (제목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ED36BB-8D8D-ACEF-DF1F-2E53F622BC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894" y="760559"/>
            <a:ext cx="4295884" cy="40553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C3D6F3-9C6C-EDD2-592C-EE275853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28" y="1030888"/>
            <a:ext cx="1695687" cy="3334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1B7537-4451-7F27-B101-181485DE43B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3880" y="1563638"/>
            <a:ext cx="3864584" cy="32918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4513AC2-E46A-CD86-3913-35CD10E9198B}"/>
              </a:ext>
            </a:extLst>
          </p:cNvPr>
          <p:cNvSpPr/>
          <p:nvPr/>
        </p:nvSpPr>
        <p:spPr>
          <a:xfrm>
            <a:off x="539552" y="2391730"/>
            <a:ext cx="2467915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9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>
                <a:latin typeface="Arial (제목)"/>
              </a:rPr>
              <a:t>Linear Regression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1709F-4705-609A-1099-D3BCAE629A1B}"/>
              </a:ext>
            </a:extLst>
          </p:cNvPr>
          <p:cNvSpPr txBox="1"/>
          <p:nvPr/>
        </p:nvSpPr>
        <p:spPr>
          <a:xfrm>
            <a:off x="395536" y="4083918"/>
            <a:ext cx="8352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Linear Regression: </a:t>
            </a:r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입력 데이터와 타깃 사이의 관계가 선형이라고 가정하고 데이터의 관계를 가장 잘 나타내는 직선을 그린 뒤</a:t>
            </a:r>
            <a:r>
              <a:rPr lang="en-US" altLang="ko-KR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, </a:t>
            </a:r>
            <a:r>
              <a:rPr lang="ko-KR" altLang="en-US" sz="1400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그려진 직선을 바탕으로 새로운 입력 데이터에 대한 타깃을 추론하는 회귀 모델</a:t>
            </a:r>
            <a:endParaRPr lang="en-US" altLang="ko-KR" sz="1400" i="0">
              <a:solidFill>
                <a:srgbClr val="666666"/>
              </a:solidFill>
              <a:effectLst/>
              <a:latin typeface="Noto Sans" panose="020B0502040504090204" pitchFamily="34" charset="0"/>
            </a:endParaRPr>
          </a:p>
          <a:p>
            <a:pPr algn="l"/>
            <a:endParaRPr lang="en-US" altLang="ko-KR" sz="1400">
              <a:solidFill>
                <a:srgbClr val="666666"/>
              </a:solidFill>
              <a:latin typeface="Noto Sans" panose="020B050204050409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0F6FE6-9D7C-AAB2-3CC4-EF87215893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0947" y="915566"/>
            <a:ext cx="5202105" cy="294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4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A219B62-6C96-50B3-419F-4EFFBCD2A7EA}"/>
              </a:ext>
            </a:extLst>
          </p:cNvPr>
          <p:cNvSpPr txBox="1">
            <a:spLocks/>
          </p:cNvSpPr>
          <p:nvPr/>
        </p:nvSpPr>
        <p:spPr>
          <a:xfrm>
            <a:off x="-685800" y="103778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>
                <a:latin typeface="Arial (제목)"/>
              </a:rPr>
              <a:t>최적의 직선 그리기</a:t>
            </a:r>
            <a:endParaRPr lang="ko-KR" altLang="en-US" sz="3600" b="1" dirty="0">
              <a:latin typeface="Arial (제목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1709F-4705-609A-1099-D3BCAE629A1B}"/>
              </a:ext>
            </a:extLst>
          </p:cNvPr>
          <p:cNvSpPr txBox="1"/>
          <p:nvPr/>
        </p:nvSpPr>
        <p:spPr>
          <a:xfrm>
            <a:off x="395536" y="3795886"/>
            <a:ext cx="83529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비용</a:t>
            </a:r>
            <a:r>
              <a:rPr lang="en-US" altLang="ko-KR" sz="1400" b="1" i="0">
                <a:solidFill>
                  <a:srgbClr val="666666"/>
                </a:solidFill>
                <a:effectLst/>
                <a:latin typeface="Noto Sans" panose="020B0502040504090204" pitchFamily="34" charset="0"/>
              </a:rPr>
              <a:t>: </a:t>
            </a:r>
            <a:r>
              <a:rPr lang="ko-KR" altLang="en-US" sz="1400" b="1">
                <a:solidFill>
                  <a:srgbClr val="666666"/>
                </a:solidFill>
                <a:latin typeface="Noto Sans" panose="020B0502040504090204" pitchFamily="34" charset="0"/>
              </a:rPr>
              <a:t>모든 데이터 셈플에 대한 오차를 더해서 계산하는데</a:t>
            </a:r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, </a:t>
            </a:r>
            <a:r>
              <a:rPr lang="ko-KR" altLang="en-US" sz="1400" b="1">
                <a:solidFill>
                  <a:srgbClr val="666666"/>
                </a:solidFill>
                <a:latin typeface="Noto Sans" panose="020B0502040504090204" pitchFamily="34" charset="0"/>
              </a:rPr>
              <a:t>이때 오차는 음수가 될 수 도 있으므로 오차의 값을 제곱해서 더한다</a:t>
            </a:r>
            <a:r>
              <a:rPr lang="en-US" altLang="ko-KR" sz="1400" b="1">
                <a:solidFill>
                  <a:srgbClr val="666666"/>
                </a:solidFill>
                <a:latin typeface="Noto Sans" panose="020B0502040504090204" pitchFamily="34" charset="0"/>
              </a:rPr>
              <a:t>.</a:t>
            </a:r>
          </a:p>
          <a:p>
            <a:pPr algn="l"/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Ex)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데이터 샘플의 오차가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10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과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-10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일 때 값을 그대로 더하면 합이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0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이 된다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 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오차가 존재함에도 비용이 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0</a:t>
            </a:r>
            <a:r>
              <a:rPr lang="ko-KR" altLang="en-US" sz="1400">
                <a:solidFill>
                  <a:srgbClr val="666666"/>
                </a:solidFill>
                <a:latin typeface="Noto Sans" panose="020B0502040504090204" pitchFamily="34" charset="0"/>
              </a:rPr>
              <a:t>인 것은 우리가 원하는 결과가 아니므로 제곱을 이용한다</a:t>
            </a:r>
            <a:r>
              <a:rPr lang="en-US" altLang="ko-KR" sz="1400">
                <a:solidFill>
                  <a:srgbClr val="666666"/>
                </a:solidFill>
                <a:latin typeface="Noto Sans" panose="020B0502040504090204" pitchFamily="34" charset="0"/>
              </a:rPr>
              <a:t>. </a:t>
            </a:r>
          </a:p>
          <a:p>
            <a:pPr algn="l"/>
            <a:r>
              <a:rPr lang="ko-KR" altLang="en-US" sz="1400">
                <a:latin typeface="Arial Unicode MS (본문)"/>
              </a:rPr>
              <a:t>➔ 잔차 제곱의 합</a:t>
            </a:r>
            <a:r>
              <a:rPr lang="en-US" altLang="ko-KR" sz="1400">
                <a:latin typeface="Arial Unicode MS (본문)"/>
              </a:rPr>
              <a:t>(RSS, Residual Sum of Squares)</a:t>
            </a:r>
            <a:endParaRPr lang="en-US" altLang="ko-KR" sz="1400">
              <a:solidFill>
                <a:srgbClr val="666666"/>
              </a:solidFill>
              <a:latin typeface="Arial Unicode MS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0037B7-9BF1-55EA-BEB6-D9BAEA4C48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768" y="766559"/>
            <a:ext cx="4104456" cy="286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693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779</Words>
  <Application>Microsoft Office PowerPoint</Application>
  <PresentationFormat>화면 슬라이드 쇼(16:9)</PresentationFormat>
  <Paragraphs>100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-apple-system</vt:lpstr>
      <vt:lpstr>Arial (제목)</vt:lpstr>
      <vt:lpstr>Arial Unicode MS (본문)</vt:lpstr>
      <vt:lpstr>Noto Sans Light</vt:lpstr>
      <vt:lpstr>Spoqa Han Sans</vt:lpstr>
      <vt:lpstr>맑은 고딕</vt:lpstr>
      <vt:lpstr>Arial</vt:lpstr>
      <vt:lpstr>Noto Sans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송제용</cp:lastModifiedBy>
  <cp:revision>158</cp:revision>
  <dcterms:created xsi:type="dcterms:W3CDTF">2016-12-05T23:26:54Z</dcterms:created>
  <dcterms:modified xsi:type="dcterms:W3CDTF">2023-05-01T09:55:27Z</dcterms:modified>
</cp:coreProperties>
</file>