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7C1"/>
    <a:srgbClr val="11ADFF"/>
    <a:srgbClr val="2B6575"/>
    <a:srgbClr val="E99147"/>
    <a:srgbClr val="5FCCDB"/>
    <a:srgbClr val="74E2BA"/>
    <a:srgbClr val="004659"/>
    <a:srgbClr val="1197FF"/>
    <a:srgbClr val="E16700"/>
    <a:srgbClr val="08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2883" autoAdjust="0"/>
  </p:normalViewPr>
  <p:slideViewPr>
    <p:cSldViewPr snapToGrid="0">
      <p:cViewPr varScale="1">
        <p:scale>
          <a:sx n="110" d="100"/>
          <a:sy n="110" d="100"/>
        </p:scale>
        <p:origin x="840" y="132"/>
      </p:cViewPr>
      <p:guideLst>
        <p:guide orient="horz" pos="3974"/>
        <p:guide pos="551"/>
        <p:guide pos="7174"/>
        <p:guide orient="horz" pos="9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6F0E1EB-342B-4EF7-A24A-FF5C648C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8B428-D337-4E48-AF82-769C32E27A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933F-88D8-4E86-8286-3D941EE0CEF7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CA18A-B197-4530-B662-1C0880C328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E01A08-0950-4A5A-8669-159FD07604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29655-0B8B-4750-9105-937F3E19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3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31C1-BEF0-483F-9885-BA86F162B04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3A51-AA04-49D6-86C6-513016222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12F6BE68-F5E8-4DDA-B15F-6FDFDCF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1" y="417706"/>
            <a:ext cx="10291763" cy="54999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ko-KR" altLang="en-US" sz="2400" kern="1200" dirty="0">
                <a:solidFill>
                  <a:srgbClr val="0046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980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89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990E34-6FB0-4A6E-BC31-151D45AB3EDF}" type="datetimeFigureOut">
              <a:rPr lang="ko-KR" altLang="en-US" smtClean="0"/>
              <a:pPr/>
              <a:t>2022-11-09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BEB2DF-3CBE-4DF7-90EE-74D7E159C0F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6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05B13A-08D5-4D97-3C19-D543B36768BB}"/>
              </a:ext>
            </a:extLst>
          </p:cNvPr>
          <p:cNvGrpSpPr/>
          <p:nvPr/>
        </p:nvGrpSpPr>
        <p:grpSpPr>
          <a:xfrm>
            <a:off x="476251" y="710519"/>
            <a:ext cx="11864974" cy="5741562"/>
            <a:chOff x="476251" y="710519"/>
            <a:chExt cx="11864974" cy="574156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BEBC546-7830-44DB-A76E-9EF0C9EAB876}"/>
                </a:ext>
              </a:extLst>
            </p:cNvPr>
            <p:cNvSpPr txBox="1"/>
            <p:nvPr/>
          </p:nvSpPr>
          <p:spPr>
            <a:xfrm>
              <a:off x="476251" y="6051971"/>
              <a:ext cx="11864974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>
                <a:defRPr sz="2000">
                  <a:solidFill>
                    <a:srgbClr val="F95A4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PAPOJANGIN</a:t>
              </a:r>
            </a:p>
          </p:txBody>
        </p:sp>
        <p:grpSp>
          <p:nvGrpSpPr>
            <p:cNvPr id="4030" name="그룹 4029">
              <a:extLst>
                <a:ext uri="{FF2B5EF4-FFF2-40B4-BE49-F238E27FC236}">
                  <a16:creationId xmlns:a16="http://schemas.microsoft.com/office/drawing/2014/main" id="{FB2F0ABC-1B51-45E9-9B46-E4973B3B2AC7}"/>
                </a:ext>
              </a:extLst>
            </p:cNvPr>
            <p:cNvGrpSpPr/>
            <p:nvPr/>
          </p:nvGrpSpPr>
          <p:grpSpPr>
            <a:xfrm>
              <a:off x="1250455" y="710519"/>
              <a:ext cx="10340655" cy="5741562"/>
              <a:chOff x="1250455" y="710519"/>
              <a:chExt cx="10340655" cy="574156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1E6BD9-7F3D-47B6-94BA-654EF6F8640A}"/>
                  </a:ext>
                </a:extLst>
              </p:cNvPr>
              <p:cNvSpPr txBox="1"/>
              <p:nvPr/>
            </p:nvSpPr>
            <p:spPr>
              <a:xfrm>
                <a:off x="1250455" y="710519"/>
                <a:ext cx="3752851" cy="2492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F95A4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>
                  <a:spcAft>
                    <a:spcPts val="200"/>
                  </a:spcAft>
                </a:pPr>
                <a:r>
                  <a:rPr lang="ko-KR" altLang="en-US" sz="5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1197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쓰레기 무단투기 잡기 </a:t>
                </a:r>
                <a:r>
                  <a:rPr lang="ko-KR" altLang="en-US" sz="5400" b="1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6E4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무투잡</a:t>
                </a:r>
                <a:endParaRPr lang="en-US" altLang="ko-KR" sz="5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197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69DB33-23F6-4381-B1C0-CA2EE4CC8EFD}"/>
                  </a:ext>
                </a:extLst>
              </p:cNvPr>
              <p:cNvSpPr txBox="1"/>
              <p:nvPr/>
            </p:nvSpPr>
            <p:spPr>
              <a:xfrm>
                <a:off x="7855131" y="6082749"/>
                <a:ext cx="373597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F95A4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>
                  <a:spcAft>
                    <a:spcPts val="200"/>
                  </a:spcAft>
                </a:pPr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465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발표자</a:t>
                </a:r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465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:20190633 </a:t>
                </a:r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465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송제용</a:t>
                </a:r>
                <a:endParaRPr lang="ko-KR" altLang="en-US" sz="3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46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13A230-0D63-43C6-8237-5B3CFE7407B6}"/>
                  </a:ext>
                </a:extLst>
              </p:cNvPr>
              <p:cNvSpPr txBox="1"/>
              <p:nvPr/>
            </p:nvSpPr>
            <p:spPr>
              <a:xfrm>
                <a:off x="1572286" y="3400004"/>
                <a:ext cx="3084010" cy="282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ko-KR"/>
                </a:defPPr>
                <a:lvl1pPr>
                  <a:defRPr>
                    <a:solidFill>
                      <a:srgbClr val="F95A4E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Aft>
                    <a:spcPts val="200"/>
                  </a:spcAft>
                </a:pPr>
                <a:r>
                  <a:rPr lang="ko-KR" altLang="en-US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4659">
                        <a:alpha val="50000"/>
                      </a:srgb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기말과제 계획서</a:t>
                </a:r>
              </a:p>
            </p:txBody>
          </p:sp>
          <p:cxnSp>
            <p:nvCxnSpPr>
              <p:cNvPr id="4026" name="직선 연결선 4025">
                <a:extLst>
                  <a:ext uri="{FF2B5EF4-FFF2-40B4-BE49-F238E27FC236}">
                    <a16:creationId xmlns:a16="http://schemas.microsoft.com/office/drawing/2014/main" id="{8D747CB4-4C5B-4088-9FFC-4BDD6BFE2D3D}"/>
                  </a:ext>
                </a:extLst>
              </p:cNvPr>
              <p:cNvCxnSpPr/>
              <p:nvPr/>
            </p:nvCxnSpPr>
            <p:spPr>
              <a:xfrm>
                <a:off x="1250455" y="3165990"/>
                <a:ext cx="3721595" cy="0"/>
              </a:xfrm>
              <a:prstGeom prst="line">
                <a:avLst/>
              </a:prstGeom>
              <a:ln>
                <a:solidFill>
                  <a:srgbClr val="004659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059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330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질문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0312F-9043-36E0-2788-FCF263C8F63F}"/>
              </a:ext>
            </a:extLst>
          </p:cNvPr>
          <p:cNvSpPr txBox="1"/>
          <p:nvPr/>
        </p:nvSpPr>
        <p:spPr>
          <a:xfrm>
            <a:off x="1759130" y="1843950"/>
            <a:ext cx="8551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b="1" dirty="0"/>
              <a:t>Q &amp; A</a:t>
            </a:r>
            <a:endParaRPr lang="ko-KR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25706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목차</a:t>
            </a:r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D44318BD-3F8A-178C-AA4E-63040D6595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6025" y="1061562"/>
            <a:ext cx="1176051" cy="1539334"/>
          </a:xfrm>
          <a:prstGeom prst="rect">
            <a:avLst/>
          </a:prstGeom>
        </p:spPr>
      </p:pic>
      <p:pic>
        <p:nvPicPr>
          <p:cNvPr id="7" name="Object 10">
            <a:extLst>
              <a:ext uri="{FF2B5EF4-FFF2-40B4-BE49-F238E27FC236}">
                <a16:creationId xmlns:a16="http://schemas.microsoft.com/office/drawing/2014/main" id="{7A9E36E0-1671-4657-24D7-D82273F3006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4272" y="2285200"/>
            <a:ext cx="1521740" cy="1158271"/>
          </a:xfrm>
          <a:prstGeom prst="rect">
            <a:avLst/>
          </a:prstGeom>
        </p:spPr>
      </p:pic>
      <p:pic>
        <p:nvPicPr>
          <p:cNvPr id="8" name="Object 11">
            <a:extLst>
              <a:ext uri="{FF2B5EF4-FFF2-40B4-BE49-F238E27FC236}">
                <a16:creationId xmlns:a16="http://schemas.microsoft.com/office/drawing/2014/main" id="{E03F2847-E953-56E8-DD14-6C6FB35DC67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1406" y="1061559"/>
            <a:ext cx="1271491" cy="1539335"/>
          </a:xfrm>
          <a:prstGeom prst="rect">
            <a:avLst/>
          </a:prstGeom>
        </p:spPr>
      </p:pic>
      <p:pic>
        <p:nvPicPr>
          <p:cNvPr id="9" name="Object 12">
            <a:extLst>
              <a:ext uri="{FF2B5EF4-FFF2-40B4-BE49-F238E27FC236}">
                <a16:creationId xmlns:a16="http://schemas.microsoft.com/office/drawing/2014/main" id="{D320730D-1A3E-15B2-02E8-DE65C6F118E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44547" y="2208153"/>
            <a:ext cx="1801360" cy="1158271"/>
          </a:xfrm>
          <a:prstGeom prst="rect">
            <a:avLst/>
          </a:prstGeom>
        </p:spPr>
      </p:pic>
      <p:pic>
        <p:nvPicPr>
          <p:cNvPr id="10" name="Object 18">
            <a:extLst>
              <a:ext uri="{FF2B5EF4-FFF2-40B4-BE49-F238E27FC236}">
                <a16:creationId xmlns:a16="http://schemas.microsoft.com/office/drawing/2014/main" id="{E3996C25-0251-6334-0D19-91A09A5DEF3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08181" y="5001029"/>
            <a:ext cx="1517832" cy="710596"/>
          </a:xfrm>
          <a:prstGeom prst="rect">
            <a:avLst/>
          </a:prstGeom>
        </p:spPr>
      </p:pic>
      <p:pic>
        <p:nvPicPr>
          <p:cNvPr id="11" name="Object 19">
            <a:extLst>
              <a:ext uri="{FF2B5EF4-FFF2-40B4-BE49-F238E27FC236}">
                <a16:creationId xmlns:a16="http://schemas.microsoft.com/office/drawing/2014/main" id="{460B839B-C2DB-2EDE-056C-47CCA98210A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46025" y="3747683"/>
            <a:ext cx="1310741" cy="1539332"/>
          </a:xfrm>
          <a:prstGeom prst="rect">
            <a:avLst/>
          </a:prstGeom>
        </p:spPr>
      </p:pic>
      <p:pic>
        <p:nvPicPr>
          <p:cNvPr id="12" name="Object 20">
            <a:extLst>
              <a:ext uri="{FF2B5EF4-FFF2-40B4-BE49-F238E27FC236}">
                <a16:creationId xmlns:a16="http://schemas.microsoft.com/office/drawing/2014/main" id="{2338238C-97A1-F452-F853-E15320D48B6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45502" y="3747683"/>
            <a:ext cx="1337680" cy="1539332"/>
          </a:xfrm>
          <a:prstGeom prst="rect">
            <a:avLst/>
          </a:prstGeom>
        </p:spPr>
      </p:pic>
      <p:pic>
        <p:nvPicPr>
          <p:cNvPr id="13" name="Object 21">
            <a:extLst>
              <a:ext uri="{FF2B5EF4-FFF2-40B4-BE49-F238E27FC236}">
                <a16:creationId xmlns:a16="http://schemas.microsoft.com/office/drawing/2014/main" id="{8819A9B7-078B-F7D4-5F6B-2D772E72A8F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10546" y="4957915"/>
            <a:ext cx="807592" cy="710596"/>
          </a:xfrm>
          <a:prstGeom prst="rect">
            <a:avLst/>
          </a:prstGeom>
        </p:spPr>
      </p:pic>
      <p:pic>
        <p:nvPicPr>
          <p:cNvPr id="14" name="Object 22">
            <a:extLst>
              <a:ext uri="{FF2B5EF4-FFF2-40B4-BE49-F238E27FC236}">
                <a16:creationId xmlns:a16="http://schemas.microsoft.com/office/drawing/2014/main" id="{5E6F31D6-BB5B-8914-C42A-62035A864E6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9818" y="1061559"/>
            <a:ext cx="1288424" cy="1539335"/>
          </a:xfrm>
          <a:prstGeom prst="rect">
            <a:avLst/>
          </a:prstGeom>
        </p:spPr>
      </p:pic>
      <p:pic>
        <p:nvPicPr>
          <p:cNvPr id="15" name="Object 23">
            <a:extLst>
              <a:ext uri="{FF2B5EF4-FFF2-40B4-BE49-F238E27FC236}">
                <a16:creationId xmlns:a16="http://schemas.microsoft.com/office/drawing/2014/main" id="{AF74A8AF-DDB4-A615-E4FA-A50D5B9BD77A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0796" y="2208153"/>
            <a:ext cx="1416217" cy="1158271"/>
          </a:xfrm>
          <a:prstGeom prst="rect">
            <a:avLst/>
          </a:prstGeom>
        </p:spPr>
      </p:pic>
      <p:pic>
        <p:nvPicPr>
          <p:cNvPr id="16" name="Object 24">
            <a:extLst>
              <a:ext uri="{FF2B5EF4-FFF2-40B4-BE49-F238E27FC236}">
                <a16:creationId xmlns:a16="http://schemas.microsoft.com/office/drawing/2014/main" id="{9624716A-A79D-9EFE-6A5D-C79FFB372BD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3914" y="3747683"/>
            <a:ext cx="1304584" cy="1539332"/>
          </a:xfrm>
          <a:prstGeom prst="rect">
            <a:avLst/>
          </a:prstGeom>
        </p:spPr>
      </p:pic>
      <p:pic>
        <p:nvPicPr>
          <p:cNvPr id="17" name="Object 25">
            <a:extLst>
              <a:ext uri="{FF2B5EF4-FFF2-40B4-BE49-F238E27FC236}">
                <a16:creationId xmlns:a16="http://schemas.microsoft.com/office/drawing/2014/main" id="{55A94F6A-6C07-D1D7-0795-72471A63839B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49818" y="4890423"/>
            <a:ext cx="1219737" cy="11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목적과 선정이유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D6085BE1-1001-9EF0-3E2D-F52BAC5C9ED7}"/>
              </a:ext>
            </a:extLst>
          </p:cNvPr>
          <p:cNvSpPr txBox="1">
            <a:spLocks/>
          </p:cNvSpPr>
          <p:nvPr/>
        </p:nvSpPr>
        <p:spPr>
          <a:xfrm>
            <a:off x="826315" y="1593635"/>
            <a:ext cx="10590621" cy="24239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rgbClr val="0046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선정이유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우리학교 주변만해도 쓰레기를 무단으로 투기하는 사람들이 많다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외관상으로도 좋지 않고 여름철에는 냄새가 지독하다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또한 무단 투기하는 사람들을 잡는 사람들의 노동력과 쓰레기들을 치우는 사람들의 노동력이 추가로 들어간다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이는 더 나아가 비용의 문제로 생각해 볼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그리고 쓰레기를 무단투기를 하는 사람을 놔두면 모든 사람들은 쓰레기 분리수거의 필요성을 느끼지 못하고 무단투기 할 것이다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이러한 이유들 때문에 근본적인 문제인 쓰레기 무단투기를 줄여야 한다고 생각한다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그리고 이번 이태원 압사사고와 같은 비극들이 다시 일어난다면 도움을 줄 수 있는 </a:t>
            </a:r>
            <a:r>
              <a:rPr lang="en-US" altLang="ko-KR" sz="2000" dirty="0">
                <a:solidFill>
                  <a:schemeClr val="tx1"/>
                </a:solidFill>
              </a:rPr>
              <a:t>IOT</a:t>
            </a:r>
            <a:r>
              <a:rPr lang="ko-KR" altLang="en-US" sz="2000" dirty="0">
                <a:solidFill>
                  <a:schemeClr val="tx1"/>
                </a:solidFill>
              </a:rPr>
              <a:t>기기를 만들고 싶었다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B3A201-4BFC-3892-5594-CE23568AC9FC}"/>
              </a:ext>
            </a:extLst>
          </p:cNvPr>
          <p:cNvSpPr txBox="1"/>
          <p:nvPr/>
        </p:nvSpPr>
        <p:spPr>
          <a:xfrm>
            <a:off x="826316" y="4156560"/>
            <a:ext cx="10953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목적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스마트 </a:t>
            </a:r>
            <a:r>
              <a:rPr lang="ko-KR" altLang="en-US" sz="2000" dirty="0" err="1">
                <a:solidFill>
                  <a:schemeClr val="tx1"/>
                </a:solidFill>
              </a:rPr>
              <a:t>무투잡을</a:t>
            </a:r>
            <a:r>
              <a:rPr lang="ko-KR" altLang="en-US" sz="2000" dirty="0">
                <a:solidFill>
                  <a:schemeClr val="tx1"/>
                </a:solidFill>
              </a:rPr>
              <a:t> 사용해서 근본적인 문제인 쓰레기 무단투기의 수를 줄이고 싶다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근본적인 문제인 쓰레기의 무단투기의 수를 줄일 수 있다면 비용적으로나 환경적으로나 이득을 볼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/>
              <a:t>또한 </a:t>
            </a:r>
            <a:r>
              <a:rPr lang="ko-KR" altLang="en-US" sz="2000" dirty="0">
                <a:solidFill>
                  <a:schemeClr val="tx1"/>
                </a:solidFill>
              </a:rPr>
              <a:t>스마트 </a:t>
            </a:r>
            <a:r>
              <a:rPr lang="ko-KR" altLang="en-US" sz="2000" dirty="0" err="1">
                <a:solidFill>
                  <a:schemeClr val="tx1"/>
                </a:solidFill>
              </a:rPr>
              <a:t>무투잡이</a:t>
            </a:r>
            <a:r>
              <a:rPr lang="ko-KR" altLang="en-US" sz="2000" dirty="0">
                <a:solidFill>
                  <a:schemeClr val="tx1"/>
                </a:solidFill>
              </a:rPr>
              <a:t> 거리 곳곳에 설치 되어 있다면 안내방송을 할 수 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이번 이태원 압사사고는 골목이라 경찰들 또한 진입이 어려워 대처하기 힘들었다고 본다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쓰레기 </a:t>
            </a:r>
            <a:r>
              <a:rPr lang="ko-KR" altLang="en-US" sz="2000" dirty="0" err="1">
                <a:solidFill>
                  <a:schemeClr val="tx1"/>
                </a:solidFill>
              </a:rPr>
              <a:t>무투잡을</a:t>
            </a:r>
            <a:r>
              <a:rPr lang="ko-KR" altLang="en-US" sz="2000" dirty="0">
                <a:solidFill>
                  <a:schemeClr val="tx1"/>
                </a:solidFill>
              </a:rPr>
              <a:t> 이용해서 실시간 상황 확인 및 경고방송을 하게 해주어 사고예방에 도움을 주고 싶다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독창성과 차별성</a:t>
            </a: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D9503467-C8D1-1CFE-0784-D0C5CF0DA765}"/>
              </a:ext>
            </a:extLst>
          </p:cNvPr>
          <p:cNvSpPr txBox="1">
            <a:spLocks/>
          </p:cNvSpPr>
          <p:nvPr/>
        </p:nvSpPr>
        <p:spPr>
          <a:xfrm>
            <a:off x="740437" y="1127485"/>
            <a:ext cx="7355659" cy="530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rgbClr val="0046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객체인식기능 사용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사람이 자세를 구부리는 동작 등 쓰레기를 버리는 자세를 인공지능으로 잡아주고 싶으나 현재 사용하는 기기로는 힘들 것으로 예상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강의 교안에 나와있는 객체 인식 기능만 활용할 예정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객체 인식 기능을 이용하여 효율적인 영상저장이 가능함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-LED</a:t>
            </a:r>
            <a:r>
              <a:rPr lang="ko-KR" altLang="en-US" sz="1600" dirty="0">
                <a:solidFill>
                  <a:schemeClr val="tx1"/>
                </a:solidFill>
              </a:rPr>
              <a:t> 장착 및 </a:t>
            </a:r>
            <a:r>
              <a:rPr lang="ko-KR" altLang="en-US" sz="1600" dirty="0" err="1">
                <a:solidFill>
                  <a:schemeClr val="tx1"/>
                </a:solidFill>
              </a:rPr>
              <a:t>부저</a:t>
            </a:r>
            <a:r>
              <a:rPr lang="ko-KR" altLang="en-US" sz="1600" dirty="0">
                <a:solidFill>
                  <a:schemeClr val="tx1"/>
                </a:solidFill>
              </a:rPr>
              <a:t> 장착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무단투기 예방 및 치안유지에 도움이 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하지만 </a:t>
            </a:r>
            <a:r>
              <a:rPr lang="ko-KR" altLang="en-US" sz="1200" dirty="0" err="1">
                <a:solidFill>
                  <a:schemeClr val="tx1"/>
                </a:solidFill>
              </a:rPr>
              <a:t>부저는</a:t>
            </a:r>
            <a:r>
              <a:rPr lang="ko-KR" altLang="en-US" sz="1200" dirty="0">
                <a:solidFill>
                  <a:schemeClr val="tx1"/>
                </a:solidFill>
              </a:rPr>
              <a:t> 소리때문에 민원 들어올 것으로 예상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그래서 </a:t>
            </a:r>
            <a:r>
              <a:rPr lang="en-US" altLang="ko-KR" sz="1200" dirty="0">
                <a:solidFill>
                  <a:schemeClr val="tx1"/>
                </a:solidFill>
              </a:rPr>
              <a:t>LED</a:t>
            </a:r>
            <a:r>
              <a:rPr lang="ko-KR" altLang="en-US" sz="1200" dirty="0">
                <a:solidFill>
                  <a:schemeClr val="tx1"/>
                </a:solidFill>
              </a:rPr>
              <a:t>만 장착예정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현재 우리가 사용하는 카메라는 어두운 환경에서는 찍지 못함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LED</a:t>
            </a:r>
            <a:r>
              <a:rPr lang="ko-KR" altLang="en-US" sz="1200" dirty="0">
                <a:solidFill>
                  <a:schemeClr val="tx1"/>
                </a:solidFill>
              </a:rPr>
              <a:t>를 활용해서 어두운 곳에서도 촬영가능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초음파센서 및 자외선센서 장착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센서를 활용해서 주위에 사람이 다가오는 것을 감지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이를 활용해 </a:t>
            </a:r>
            <a:r>
              <a:rPr lang="en-US" altLang="ko-KR" sz="1200" dirty="0">
                <a:solidFill>
                  <a:schemeClr val="tx1"/>
                </a:solidFill>
              </a:rPr>
              <a:t>LED</a:t>
            </a:r>
            <a:r>
              <a:rPr lang="ko-KR" altLang="en-US" sz="1200" dirty="0">
                <a:solidFill>
                  <a:schemeClr val="tx1"/>
                </a:solidFill>
              </a:rPr>
              <a:t>작동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스피커 장착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스피커를 활용해 경찰 또는 관제센터에서 원하는 말 출력가능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또한 이번 이태원 압사사고와 같은 일이 발생해도 도움을 줄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ko-KR" altLang="en-US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마이크 장착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마이크를 장착하여 대화형시스템기능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사용자가 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오늘 무슨 쓰레기 버리는 날이야</a:t>
            </a:r>
            <a:r>
              <a:rPr lang="en-US" altLang="ko-KR" sz="1200" dirty="0">
                <a:solidFill>
                  <a:schemeClr val="tx1"/>
                </a:solidFill>
              </a:rPr>
              <a:t>?’</a:t>
            </a:r>
            <a:r>
              <a:rPr lang="ko-KR" altLang="en-US" sz="1200" dirty="0">
                <a:solidFill>
                  <a:schemeClr val="tx1"/>
                </a:solidFill>
              </a:rPr>
              <a:t>라고 물어보면 대답가능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대화형시스템 장착으로 </a:t>
            </a:r>
            <a:r>
              <a:rPr lang="ko-KR" altLang="en-US" sz="1200" dirty="0" err="1">
                <a:solidFill>
                  <a:schemeClr val="tx1"/>
                </a:solidFill>
              </a:rPr>
              <a:t>쓰레기무단투기범의</a:t>
            </a:r>
            <a:r>
              <a:rPr lang="ko-KR" altLang="en-US" sz="1200" dirty="0">
                <a:solidFill>
                  <a:schemeClr val="tx1"/>
                </a:solidFill>
              </a:rPr>
              <a:t> 죄책감 상승 예상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카메라 스트리밍 기능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카메라 스트리밍 기능으로 홈페이지를 통해 카메라가 찍고 있는 영상을 경찰 또는 관제센터에서 실시간으로 볼 수 있도록 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F2FA53-5BD1-849D-BC91-C8ED2A94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96" y="1127485"/>
            <a:ext cx="3238654" cy="4967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E08B4-F875-14B8-7BFE-AB878831D591}"/>
              </a:ext>
            </a:extLst>
          </p:cNvPr>
          <p:cNvSpPr txBox="1"/>
          <p:nvPr/>
        </p:nvSpPr>
        <p:spPr>
          <a:xfrm>
            <a:off x="8396288" y="758153"/>
            <a:ext cx="3395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기존 무단투기를 잡는 </a:t>
            </a:r>
            <a:r>
              <a:rPr lang="en-US" altLang="ko-KR" dirty="0"/>
              <a:t>CCTV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1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사용되는 부품</a:t>
            </a:r>
          </a:p>
        </p:txBody>
      </p:sp>
      <p:pic>
        <p:nvPicPr>
          <p:cNvPr id="3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8A56E0D4-1491-5B16-32E6-157F7DA1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9" y="1181529"/>
            <a:ext cx="1974261" cy="141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994D69-F331-675B-65C0-4900B8657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82" t="34310" r="24853" b="36951"/>
          <a:stretch/>
        </p:blipFill>
        <p:spPr>
          <a:xfrm>
            <a:off x="1018892" y="2967467"/>
            <a:ext cx="1449130" cy="1397370"/>
          </a:xfrm>
          <a:prstGeom prst="rect">
            <a:avLst/>
          </a:prstGeom>
        </p:spPr>
      </p:pic>
      <p:pic>
        <p:nvPicPr>
          <p:cNvPr id="7" name="Picture 2" descr="raspberry pi audio device setting usb micì ëí ì´ë¯¸ì§ ê²ìê²°ê³¼">
            <a:extLst>
              <a:ext uri="{FF2B5EF4-FFF2-40B4-BE49-F238E27FC236}">
                <a16:creationId xmlns:a16="http://schemas.microsoft.com/office/drawing/2014/main" id="{3481A37F-6C29-1E86-C6D1-B270EC5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0" y="4908185"/>
            <a:ext cx="1397370" cy="13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aspberry Pi Camera Module-아이씨뱅큐">
            <a:extLst>
              <a:ext uri="{FF2B5EF4-FFF2-40B4-BE49-F238E27FC236}">
                <a16:creationId xmlns:a16="http://schemas.microsoft.com/office/drawing/2014/main" id="{1186D972-2AD2-527B-4852-AC075288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62" y="122569"/>
            <a:ext cx="1751031" cy="15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99A6180-970B-90C4-8E35-CBE3EC3ECFDD}"/>
              </a:ext>
            </a:extLst>
          </p:cNvPr>
          <p:cNvGrpSpPr/>
          <p:nvPr/>
        </p:nvGrpSpPr>
        <p:grpSpPr>
          <a:xfrm>
            <a:off x="5880881" y="2300328"/>
            <a:ext cx="1449130" cy="1152484"/>
            <a:chOff x="973769" y="1789372"/>
            <a:chExt cx="2188403" cy="1723468"/>
          </a:xfrm>
        </p:grpSpPr>
        <p:pic>
          <p:nvPicPr>
            <p:cNvPr id="10" name="Object 13">
              <a:extLst>
                <a:ext uri="{FF2B5EF4-FFF2-40B4-BE49-F238E27FC236}">
                  <a16:creationId xmlns:a16="http://schemas.microsoft.com/office/drawing/2014/main" id="{54AC4363-7FD1-8C41-81CF-0BAA0AE52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769" y="1789372"/>
              <a:ext cx="2188403" cy="172346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0AC30B-CF1B-ED36-7B96-C76ED1B9493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1" r="88048" b="50045"/>
          <a:stretch/>
        </p:blipFill>
        <p:spPr>
          <a:xfrm>
            <a:off x="5532932" y="3733708"/>
            <a:ext cx="2344448" cy="1152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D46883-DEE3-74C6-0853-5E927621B4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2079" b="2171"/>
          <a:stretch/>
        </p:blipFill>
        <p:spPr>
          <a:xfrm>
            <a:off x="5953368" y="5063284"/>
            <a:ext cx="1624417" cy="1538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01A46-43DF-E70C-D783-79DD0D16FB34}"/>
              </a:ext>
            </a:extLst>
          </p:cNvPr>
          <p:cNvSpPr txBox="1"/>
          <p:nvPr/>
        </p:nvSpPr>
        <p:spPr>
          <a:xfrm>
            <a:off x="2907654" y="1719027"/>
            <a:ext cx="189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라즈베리파이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E172-5620-9265-2823-0D83319BD2E8}"/>
              </a:ext>
            </a:extLst>
          </p:cNvPr>
          <p:cNvSpPr txBox="1"/>
          <p:nvPr/>
        </p:nvSpPr>
        <p:spPr>
          <a:xfrm>
            <a:off x="2907653" y="3538726"/>
            <a:ext cx="189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스피커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C1A0D-0C05-B342-7EF0-C51C13770545}"/>
              </a:ext>
            </a:extLst>
          </p:cNvPr>
          <p:cNvSpPr txBox="1"/>
          <p:nvPr/>
        </p:nvSpPr>
        <p:spPr>
          <a:xfrm>
            <a:off x="2907652" y="5276361"/>
            <a:ext cx="189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마이크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C243A-8EF6-2EA0-9990-3A5F8E34B951}"/>
              </a:ext>
            </a:extLst>
          </p:cNvPr>
          <p:cNvSpPr txBox="1"/>
          <p:nvPr/>
        </p:nvSpPr>
        <p:spPr>
          <a:xfrm>
            <a:off x="8025777" y="720743"/>
            <a:ext cx="189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카메라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4C462-2AC7-6F81-A0F9-B0F1BDC01DEF}"/>
              </a:ext>
            </a:extLst>
          </p:cNvPr>
          <p:cNvSpPr txBox="1"/>
          <p:nvPr/>
        </p:nvSpPr>
        <p:spPr>
          <a:xfrm>
            <a:off x="7863332" y="3271207"/>
            <a:ext cx="2572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적외선 감지센서 </a:t>
            </a:r>
            <a:endParaRPr lang="en-US" altLang="ko-KR" sz="2000" b="1" dirty="0"/>
          </a:p>
          <a:p>
            <a:r>
              <a:rPr lang="ko-KR" altLang="en-US" sz="2000" b="1" dirty="0"/>
              <a:t>또는 </a:t>
            </a:r>
            <a:endParaRPr lang="en-US" altLang="ko-KR" sz="2000" b="1" dirty="0"/>
          </a:p>
          <a:p>
            <a:r>
              <a:rPr lang="ko-KR" altLang="en-US" sz="2000" b="1" dirty="0"/>
              <a:t>초음파 감지 센서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8062B-0ABB-203D-4EAB-BFDD54D54E04}"/>
              </a:ext>
            </a:extLst>
          </p:cNvPr>
          <p:cNvSpPr txBox="1"/>
          <p:nvPr/>
        </p:nvSpPr>
        <p:spPr>
          <a:xfrm>
            <a:off x="8025776" y="5676471"/>
            <a:ext cx="189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367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사용되는 기술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B4E1A9-765D-5B9F-3B35-E97E3DE7B696}"/>
              </a:ext>
            </a:extLst>
          </p:cNvPr>
          <p:cNvSpPr txBox="1">
            <a:spLocks/>
          </p:cNvSpPr>
          <p:nvPr/>
        </p:nvSpPr>
        <p:spPr>
          <a:xfrm>
            <a:off x="759255" y="1132080"/>
            <a:ext cx="10788311" cy="5129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rgbClr val="0046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주위사람 감지 및 </a:t>
            </a:r>
            <a:r>
              <a:rPr lang="en-US" altLang="ko-KR" sz="2000" dirty="0">
                <a:solidFill>
                  <a:srgbClr val="FF0000"/>
                </a:solidFill>
              </a:rPr>
              <a:t>LED</a:t>
            </a:r>
            <a:r>
              <a:rPr lang="ko-KR" altLang="en-US" sz="2000" dirty="0">
                <a:solidFill>
                  <a:srgbClr val="FF0000"/>
                </a:solidFill>
              </a:rPr>
              <a:t>작동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초음파 센서나 적외선 센서로 사람을 감지한 후 </a:t>
            </a:r>
            <a:r>
              <a:rPr lang="en-US" altLang="ko-KR" sz="2000" dirty="0"/>
              <a:t>LED</a:t>
            </a:r>
            <a:r>
              <a:rPr lang="ko-KR" altLang="en-US" sz="2000" dirty="0"/>
              <a:t>로 밝게 할 수 있도록 하는 기능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[Flask</a:t>
            </a:r>
            <a:r>
              <a:rPr lang="ko-KR" altLang="en-US" sz="2000" dirty="0">
                <a:solidFill>
                  <a:srgbClr val="FF0000"/>
                </a:solidFill>
              </a:rPr>
              <a:t>를 이용한 카메라 스트리밍 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현재 카메라가 찍고 있는 영상을 홈페이지에서 스트리밍해주는 기능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음성인식기능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altLang="ko-KR" sz="2000" dirty="0"/>
              <a:t>STT(Speech To Text)</a:t>
            </a:r>
            <a:r>
              <a:rPr lang="ko-KR" altLang="en-US" sz="2000" dirty="0"/>
              <a:t>를 통해 사용자의 음성을 인식하여 </a:t>
            </a:r>
            <a:r>
              <a:rPr lang="en-US" altLang="ko-KR" sz="2000" dirty="0"/>
              <a:t>TTS(Text to Speech)</a:t>
            </a:r>
            <a:r>
              <a:rPr lang="ko-KR" altLang="en-US" sz="2000" dirty="0"/>
              <a:t>를 통해 사용자의 질문에 대한 답을 해주는 기능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스피커를 통한 원하는 말 출력기능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altLang="ko-KR" sz="2000" dirty="0"/>
              <a:t>TTS(Text to Speech)</a:t>
            </a:r>
            <a:r>
              <a:rPr lang="ko-KR" altLang="en-US" sz="2000" dirty="0"/>
              <a:t>를 통해 사용자가 입력한 말을 스피커로 출력할 수 있도록 하는 기능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객체인식기능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카메라에 특정 객체</a:t>
            </a:r>
            <a:r>
              <a:rPr lang="en-US" altLang="ko-KR" sz="2000" dirty="0"/>
              <a:t>(</a:t>
            </a:r>
            <a:r>
              <a:rPr lang="ko-KR" altLang="en-US" sz="2000" dirty="0"/>
              <a:t>사람</a:t>
            </a:r>
            <a:r>
              <a:rPr lang="en-US" altLang="ko-KR" sz="2000" dirty="0"/>
              <a:t>)</a:t>
            </a:r>
            <a:r>
              <a:rPr lang="ko-KR" altLang="en-US" sz="2000" dirty="0"/>
              <a:t>를 검출 할 수 있도록 하는 기능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02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작품의 활용방법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9A754A21-A775-ACE9-4232-DE9FD73305ED}"/>
              </a:ext>
            </a:extLst>
          </p:cNvPr>
          <p:cNvSpPr txBox="1">
            <a:spLocks/>
          </p:cNvSpPr>
          <p:nvPr/>
        </p:nvSpPr>
        <p:spPr>
          <a:xfrm>
            <a:off x="759255" y="1013935"/>
            <a:ext cx="10962482" cy="558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rgbClr val="0046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주위사람 감지 및 </a:t>
            </a:r>
            <a:r>
              <a:rPr lang="en-US" altLang="ko-KR" sz="2000" dirty="0">
                <a:solidFill>
                  <a:srgbClr val="FF0000"/>
                </a:solidFill>
              </a:rPr>
              <a:t>LED</a:t>
            </a:r>
            <a:r>
              <a:rPr lang="ko-KR" altLang="en-US" sz="2000" dirty="0">
                <a:solidFill>
                  <a:srgbClr val="FF0000"/>
                </a:solidFill>
              </a:rPr>
              <a:t>작동 기능을 활용한 영상촬영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초음파 센서나 적외선 센서로 사람을 감지한 후 </a:t>
            </a:r>
            <a:r>
              <a:rPr lang="en-US" altLang="ko-KR" sz="2000" dirty="0"/>
              <a:t>LED</a:t>
            </a:r>
            <a:r>
              <a:rPr lang="ko-KR" altLang="en-US" sz="2000" dirty="0"/>
              <a:t>로 밝게 하여 카메라에 찍히게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무단투기범들을 잡을 수 있을 뿐만 아니라 치안유지에도 도움이 됨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[Flask</a:t>
            </a:r>
            <a:r>
              <a:rPr lang="ko-KR" altLang="en-US" sz="2000" dirty="0">
                <a:solidFill>
                  <a:srgbClr val="FF0000"/>
                </a:solidFill>
              </a:rPr>
              <a:t>를 이용한 카메라 스트리밍 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현재 카메라가 찍고 있는 영상을 스트리밍해주어 경찰서 또는 관리단체에서 실시간으로 볼 수 있도록 함</a:t>
            </a:r>
            <a:r>
              <a:rPr lang="en-US" altLang="ko-KR" sz="2000" dirty="0"/>
              <a:t>.</a:t>
            </a:r>
            <a:r>
              <a:rPr lang="ko-KR" altLang="en-US" sz="2000" dirty="0"/>
              <a:t> 이를 통해 실시간으로 상황 확인가능 또한 치안유지에도 도움이 됨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사용자의 말을 듣고 정보를 제공하는 기능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altLang="ko-KR" sz="2000" dirty="0"/>
              <a:t>STT(Speech To Text)</a:t>
            </a:r>
            <a:r>
              <a:rPr lang="ko-KR" altLang="en-US" sz="2000" dirty="0"/>
              <a:t>를 통해 사용자의 음성을 인식하여 </a:t>
            </a:r>
            <a:r>
              <a:rPr lang="en-US" altLang="ko-KR" sz="2000" dirty="0"/>
              <a:t>TTS(Text to Speech)</a:t>
            </a:r>
            <a:r>
              <a:rPr lang="ko-KR" altLang="en-US" sz="2000" dirty="0"/>
              <a:t>를 통해 사용자의 질문</a:t>
            </a:r>
            <a:r>
              <a:rPr lang="en-US" altLang="ko-KR" sz="2000" dirty="0"/>
              <a:t>(</a:t>
            </a:r>
            <a:r>
              <a:rPr lang="ko-KR" altLang="en-US" sz="2000" dirty="0"/>
              <a:t>오늘은 무슨 쓰레기 배출하는 날이야</a:t>
            </a:r>
            <a:r>
              <a:rPr lang="en-US" altLang="ko-KR" sz="2000" dirty="0"/>
              <a:t>? </a:t>
            </a:r>
            <a:r>
              <a:rPr lang="ko-KR" altLang="en-US" sz="2000" dirty="0"/>
              <a:t>등등</a:t>
            </a:r>
            <a:r>
              <a:rPr lang="en-US" altLang="ko-KR" sz="2000" dirty="0"/>
              <a:t>) </a:t>
            </a:r>
            <a:r>
              <a:rPr lang="ko-KR" altLang="en-US" sz="2000" dirty="0"/>
              <a:t>에 대한 답을 해주어 정보를 제공해줌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쓰레기 무단투기 경고 방송이나 안내 방송을 실시간으로 가능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en-US" altLang="ko-KR" sz="2000" dirty="0"/>
              <a:t>TTS(Text to Speech)</a:t>
            </a:r>
            <a:r>
              <a:rPr lang="ko-KR" altLang="en-US" sz="2000" dirty="0"/>
              <a:t>를 통해 경찰서 또는 관리단체에서 하고 싶은 말을 스피커를 통해 출력</a:t>
            </a:r>
            <a:endParaRPr lang="en-US" altLang="ko-KR" sz="2000" dirty="0"/>
          </a:p>
          <a:p>
            <a:pPr algn="just"/>
            <a:r>
              <a:rPr lang="ko-KR" altLang="en-US" sz="2000" dirty="0"/>
              <a:t>또한 이러한 기기가 거리 곳곳에 있는 점을 이용하여 이를 통해 현재 상황이 위험하다면 대피하라는 경고방송도 가능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[</a:t>
            </a:r>
            <a:r>
              <a:rPr lang="ko-KR" altLang="en-US" sz="2000" dirty="0">
                <a:solidFill>
                  <a:srgbClr val="FF0000"/>
                </a:solidFill>
              </a:rPr>
              <a:t>객체인식기능을 활용한 효율적인 영상저장</a:t>
            </a:r>
            <a:r>
              <a:rPr lang="en-US" altLang="ko-KR" sz="2000" dirty="0">
                <a:solidFill>
                  <a:srgbClr val="FF0000"/>
                </a:solidFill>
              </a:rPr>
              <a:t>]</a:t>
            </a:r>
          </a:p>
          <a:p>
            <a:pPr algn="just"/>
            <a:r>
              <a:rPr lang="ko-KR" altLang="en-US" sz="2000" dirty="0"/>
              <a:t>카메라에 특정 객체</a:t>
            </a:r>
            <a:r>
              <a:rPr lang="en-US" altLang="ko-KR" sz="2000" dirty="0"/>
              <a:t>(</a:t>
            </a:r>
            <a:r>
              <a:rPr lang="ko-KR" altLang="en-US" sz="2000" dirty="0"/>
              <a:t>사람</a:t>
            </a:r>
            <a:r>
              <a:rPr lang="en-US" altLang="ko-KR" sz="2000" dirty="0"/>
              <a:t>)</a:t>
            </a:r>
            <a:r>
              <a:rPr lang="ko-KR" altLang="en-US" sz="2000" dirty="0"/>
              <a:t>가 검출되면 블랙박스처럼 그 순간부터 영상을 저장하여 무단투기 장면을 찾기 쉽도록 함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  <a:p>
            <a:pPr algn="just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133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제품화 가능성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71B27-BE11-83F2-A5F1-E25E126C8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56"/>
          <a:stretch/>
        </p:blipFill>
        <p:spPr>
          <a:xfrm>
            <a:off x="799331" y="890525"/>
            <a:ext cx="10566351" cy="1231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71ACB2-417B-BDB7-38AF-C0F17FCD7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14" b="9666"/>
          <a:stretch/>
        </p:blipFill>
        <p:spPr>
          <a:xfrm>
            <a:off x="826315" y="2122744"/>
            <a:ext cx="10539368" cy="1385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4965E-FE71-4892-B12B-14B4EF0615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283"/>
          <a:stretch/>
        </p:blipFill>
        <p:spPr>
          <a:xfrm>
            <a:off x="826315" y="3551239"/>
            <a:ext cx="10459993" cy="119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CEAD9-2BEE-6054-A024-3BF3D9C55172}"/>
              </a:ext>
            </a:extLst>
          </p:cNvPr>
          <p:cNvSpPr txBox="1"/>
          <p:nvPr/>
        </p:nvSpPr>
        <p:spPr>
          <a:xfrm>
            <a:off x="826317" y="5427731"/>
            <a:ext cx="99438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/>
              <a:t>현재 많은 사람들이 쓰레기 무단투기범 검거 및 치안유지를 위해 </a:t>
            </a:r>
            <a:r>
              <a:rPr lang="en-US" altLang="ko-KR" sz="2000" dirty="0"/>
              <a:t>CCTV</a:t>
            </a:r>
            <a:r>
              <a:rPr lang="ko-KR" altLang="en-US" sz="2000" dirty="0"/>
              <a:t>를 많이 설치한다는 것을 알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B924A0-366F-5D7C-8EA6-52B48CF5473A}"/>
              </a:ext>
            </a:extLst>
          </p:cNvPr>
          <p:cNvSpPr/>
          <p:nvPr/>
        </p:nvSpPr>
        <p:spPr>
          <a:xfrm>
            <a:off x="5321228" y="4869058"/>
            <a:ext cx="946137" cy="4739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A5FDD-61E5-0757-80A7-3B40B3A6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330"/>
            <a:ext cx="12192000" cy="6810375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3724A5C-DC1F-6B92-A521-5F46412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16" y="255781"/>
            <a:ext cx="10291763" cy="549997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/>
              <a:t>제품화 가능성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6999D-17C6-B4C4-6DB3-720B302B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8" y="1238919"/>
            <a:ext cx="9740562" cy="933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59E80D-8FEF-0E10-B7FB-6899FCA7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6" y="2419477"/>
            <a:ext cx="10385059" cy="1564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516D2-EA0E-B458-A3A0-155799340437}"/>
              </a:ext>
            </a:extLst>
          </p:cNvPr>
          <p:cNvSpPr txBox="1"/>
          <p:nvPr/>
        </p:nvSpPr>
        <p:spPr>
          <a:xfrm>
            <a:off x="904788" y="4640846"/>
            <a:ext cx="99438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/>
              <a:t>현재 설치 되어있는 </a:t>
            </a:r>
            <a:r>
              <a:rPr lang="en-US" altLang="ko-KR" sz="2000" dirty="0"/>
              <a:t>CCTV</a:t>
            </a:r>
            <a:r>
              <a:rPr lang="ko-KR" altLang="en-US" sz="2000" dirty="0"/>
              <a:t>는 직접 현장에 나가서 확인해야하는 점 때문에 적발에 소홀할 수 밖에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칩셋을 가져가서 하루 동안의 영상을 모두 확인해야하기때문에 비효율적입니다</a:t>
            </a:r>
            <a:r>
              <a:rPr lang="en-US" altLang="ko-KR" sz="2000" dirty="0"/>
              <a:t>.</a:t>
            </a:r>
          </a:p>
          <a:p>
            <a:pPr algn="just"/>
            <a:r>
              <a:rPr lang="ko-KR" altLang="en-US" sz="2000" dirty="0"/>
              <a:t>하지만 스마트 </a:t>
            </a:r>
            <a:r>
              <a:rPr lang="ko-KR" altLang="en-US" sz="2000" dirty="0" err="1"/>
              <a:t>무투잡을</a:t>
            </a:r>
            <a:r>
              <a:rPr lang="ko-KR" altLang="en-US" sz="2000" dirty="0"/>
              <a:t> 활용한다면 실시간으로 확인도 가능하고 </a:t>
            </a:r>
            <a:r>
              <a:rPr lang="ko-KR" altLang="en-US" sz="2000" dirty="0" err="1"/>
              <a:t>무투잡이</a:t>
            </a:r>
            <a:r>
              <a:rPr lang="ko-KR" altLang="en-US" sz="2000" dirty="0"/>
              <a:t> 효율적으로 저장도 해주기때문에 칩셋을 가져와서 모든 영상을 확인할 필요도 없습니다</a:t>
            </a:r>
            <a:r>
              <a:rPr lang="en-US" altLang="ko-KR" sz="2000" dirty="0"/>
              <a:t>.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533E43B-2E81-6122-9A07-7E893D6A2810}"/>
              </a:ext>
            </a:extLst>
          </p:cNvPr>
          <p:cNvSpPr/>
          <p:nvPr/>
        </p:nvSpPr>
        <p:spPr>
          <a:xfrm>
            <a:off x="5338354" y="3950164"/>
            <a:ext cx="1149531" cy="51812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FFEDA7-F4F0-B248-76A4-E172622518CF}"/>
              </a:ext>
            </a:extLst>
          </p:cNvPr>
          <p:cNvCxnSpPr/>
          <p:nvPr/>
        </p:nvCxnSpPr>
        <p:spPr>
          <a:xfrm>
            <a:off x="6313714" y="1705709"/>
            <a:ext cx="27954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DC3FD8-D55D-896A-CA7F-98A7A03917B6}"/>
              </a:ext>
            </a:extLst>
          </p:cNvPr>
          <p:cNvCxnSpPr>
            <a:cxnSpLocks/>
          </p:cNvCxnSpPr>
          <p:nvPr/>
        </p:nvCxnSpPr>
        <p:spPr>
          <a:xfrm>
            <a:off x="5516879" y="3329858"/>
            <a:ext cx="32439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72">
      <a:dk1>
        <a:sysClr val="windowText" lastClr="000000"/>
      </a:dk1>
      <a:lt1>
        <a:sysClr val="window" lastClr="FFFFFF"/>
      </a:lt1>
      <a:dk2>
        <a:srgbClr val="54504A"/>
      </a:dk2>
      <a:lt2>
        <a:srgbClr val="F7F5E6"/>
      </a:lt2>
      <a:accent1>
        <a:srgbClr val="74E2BA"/>
      </a:accent1>
      <a:accent2>
        <a:srgbClr val="5FCCDB"/>
      </a:accent2>
      <a:accent3>
        <a:srgbClr val="E99147"/>
      </a:accent3>
      <a:accent4>
        <a:srgbClr val="2A64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</TotalTime>
  <Words>719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목적과 선정이유</vt:lpstr>
      <vt:lpstr>독창성과 차별성</vt:lpstr>
      <vt:lpstr>사용되는 부품</vt:lpstr>
      <vt:lpstr>사용되는 기술</vt:lpstr>
      <vt:lpstr>작품의 활용방법</vt:lpstr>
      <vt:lpstr>제품화 가능성</vt:lpstr>
      <vt:lpstr>제품화 가능성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#134(25p)[파포장인]PPT템플릿 환경에너지</dc:title>
  <dc:creator>파포장인</dc:creator>
  <cp:keywords>파포장인</cp:keywords>
  <cp:lastModifiedBy>송제용</cp:lastModifiedBy>
  <cp:revision>572</cp:revision>
  <dcterms:created xsi:type="dcterms:W3CDTF">2018-06-29T01:47:27Z</dcterms:created>
  <dcterms:modified xsi:type="dcterms:W3CDTF">2022-11-09T12:29:48Z</dcterms:modified>
  <cp:category>본 문서의 저작권은 파포장인에게 있습니다.</cp:category>
</cp:coreProperties>
</file>