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72" r:id="rId19"/>
    <p:sldId id="274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9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1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59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2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8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1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49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9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2746-E8EE-4601-AF5D-438D1FBB3BE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0347" y="1122362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Spring Boot Rest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9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5389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스프링을 이용해서 개발한다는 것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54659" y="1727372"/>
            <a:ext cx="86909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스프링은 스스로 객체지향의 원칙을 잘 지켜서 개발되었기 때문에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스프링 그 자체도 확장과 </a:t>
            </a:r>
            <a:endParaRPr lang="en-US" altLang="ko-KR" sz="1600" dirty="0" smtClean="0"/>
          </a:p>
          <a:p>
            <a:r>
              <a:rPr lang="ko-KR" altLang="en-US" sz="1600" dirty="0" smtClean="0"/>
              <a:t>변경을 이용해서 개발이 가능하다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스프링은 단순히 스프링의 몇몇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특정 기술을 쓴다고 해서 스프링을 제대로 쓴다고 말하기는 어렵다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스프링을 제대로 사용하기 위해선 스프링 그 자체도 알아야겠지만 스프링 추구했던 객체지향을 통한 애플리케이션 개발의 목적에 맞게 사용하기 위해 객체지향의 특징과 여러 디자인 패턴 등을 함께 공부해야 할 것이다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349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163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REST API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968845" y="2108886"/>
            <a:ext cx="8155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Representational state transfer</a:t>
            </a:r>
          </a:p>
          <a:p>
            <a:pPr algn="ctr"/>
            <a:endParaRPr lang="en-US" altLang="ko-KR" sz="3600" dirty="0"/>
          </a:p>
          <a:p>
            <a:pPr algn="ctr"/>
            <a:r>
              <a:rPr lang="en-US" altLang="ko-KR" sz="3600" dirty="0" smtClean="0"/>
              <a:t>Application Programming Interface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10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107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API</a:t>
            </a:r>
            <a:endParaRPr lang="ko-KR" altLang="en-US" sz="24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761659" y="1847282"/>
            <a:ext cx="20036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743187" y="2623136"/>
            <a:ext cx="20036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225964" y="932882"/>
            <a:ext cx="2022763" cy="245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98319" y="932882"/>
            <a:ext cx="2022763" cy="245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61850" y="4084791"/>
            <a:ext cx="552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기계나 프로그램간의 상호작용을 위해 요청과 응답을 받는 수단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15886" y="1408678"/>
            <a:ext cx="81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15886" y="2184531"/>
            <a:ext cx="81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27413" y="1152246"/>
            <a:ext cx="2272145" cy="2018144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5562598" y="3269673"/>
            <a:ext cx="364831" cy="815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25964" y="5426158"/>
            <a:ext cx="771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REST API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상에서 클라이언트와 서버간에 데이터를 주고받기 위한 </a:t>
            </a:r>
            <a:r>
              <a:rPr lang="en-US" altLang="ko-KR" dirty="0" smtClean="0"/>
              <a:t>REST</a:t>
            </a:r>
            <a:r>
              <a:rPr lang="ko-KR" altLang="en-US" dirty="0" smtClean="0"/>
              <a:t>형식의 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0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210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REST</a:t>
            </a:r>
            <a:r>
              <a:rPr lang="ko-KR" altLang="en-US" sz="2400" dirty="0" smtClean="0"/>
              <a:t>의 시작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39876" y="3491346"/>
            <a:ext cx="84882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논</a:t>
            </a:r>
            <a:r>
              <a:rPr lang="ko-KR" altLang="en-US" i="1" dirty="0" smtClean="0"/>
              <a:t>문 </a:t>
            </a:r>
            <a:r>
              <a:rPr lang="en-US" altLang="ko-KR" i="1" dirty="0" smtClean="0"/>
              <a:t>“</a:t>
            </a:r>
            <a:r>
              <a:rPr lang="en-US" altLang="ko-KR" b="1" i="1" dirty="0" smtClean="0"/>
              <a:t>Architectural </a:t>
            </a:r>
            <a:r>
              <a:rPr lang="en-US" altLang="ko-KR" b="1" i="1" dirty="0"/>
              <a:t>Styles and the Design of Network-based Software </a:t>
            </a:r>
            <a:r>
              <a:rPr lang="en-US" altLang="ko-KR" b="1" i="1" dirty="0" smtClean="0"/>
              <a:t>Architectures</a:t>
            </a:r>
            <a:r>
              <a:rPr lang="en-US" altLang="ko-KR" i="1" dirty="0" smtClean="0"/>
              <a:t>” </a:t>
            </a:r>
            <a:r>
              <a:rPr lang="ko-KR" altLang="en-US" i="1" dirty="0" smtClean="0"/>
              <a:t>에 처음 등장</a:t>
            </a:r>
            <a:endParaRPr lang="en-US" altLang="ko-KR" i="1" dirty="0"/>
          </a:p>
          <a:p>
            <a:endParaRPr lang="en-US" altLang="ko-KR" i="1" dirty="0"/>
          </a:p>
          <a:p>
            <a:r>
              <a:rPr lang="en-US" altLang="ko-KR" dirty="0" smtClean="0"/>
              <a:t>HTTP/1.0</a:t>
            </a:r>
            <a:r>
              <a:rPr lang="ko-KR" altLang="en-US" dirty="0" smtClean="0"/>
              <a:t>을 명세해 나가면서 어떻게 </a:t>
            </a:r>
            <a:r>
              <a:rPr lang="ko-KR" altLang="en-US" dirty="0"/>
              <a:t>하면 기존의 </a:t>
            </a:r>
            <a:r>
              <a:rPr lang="en-US" altLang="ko-KR" dirty="0"/>
              <a:t>WEB</a:t>
            </a:r>
            <a:r>
              <a:rPr lang="ko-KR" altLang="en-US" dirty="0"/>
              <a:t>을 깨뜨리지 않고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를 발전시킬지 </a:t>
            </a:r>
            <a:r>
              <a:rPr lang="ko-KR" altLang="en-US" dirty="0"/>
              <a:t>고민하던 결과물로 논문을 발표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이미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은 급속도로 발전하고 전세계적으로 널리 퍼진 상태였기 때문에 철자 하나라도 잘못 수정했다간 기존의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과 호환성이 깨져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의 생태계가 한 순간에 잘못될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Roy Field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6" y="1011382"/>
            <a:ext cx="1531620" cy="154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43570" y="2687782"/>
            <a:ext cx="4112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</a:t>
            </a:r>
            <a:r>
              <a:rPr lang="ko-KR" altLang="en-US" sz="1200" dirty="0" smtClean="0"/>
              <a:t>의 명세자 중 한 명인 </a:t>
            </a:r>
            <a:r>
              <a:rPr lang="ko-KR" altLang="en-US" sz="1200" dirty="0" err="1" smtClean="0"/>
              <a:t>로이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필딩</a:t>
            </a:r>
            <a:r>
              <a:rPr lang="en-US" altLang="ko-KR" sz="1200" dirty="0" smtClean="0"/>
              <a:t>(Roy Fielding)</a:t>
            </a:r>
            <a:r>
              <a:rPr lang="ko-KR" altLang="en-US" sz="1200" dirty="0" smtClean="0"/>
              <a:t> 박사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31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210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REST</a:t>
            </a:r>
            <a:r>
              <a:rPr lang="ko-KR" altLang="en-US" sz="2400" dirty="0" smtClean="0"/>
              <a:t>의 특징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35439" y="2022764"/>
            <a:ext cx="87727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구조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클라이언트와 서버 구조로 요청과 응답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상태를 유지하지 않음</a:t>
            </a:r>
            <a:r>
              <a:rPr lang="en-US" altLang="ko-KR" dirty="0" smtClean="0"/>
              <a:t>(Stateless) -&gt; </a:t>
            </a:r>
            <a:r>
              <a:rPr lang="ko-KR" altLang="en-US" dirty="0" smtClean="0"/>
              <a:t>각각의 요청은 독립적으로 완전 별개로 인식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캐시 처리 가능</a:t>
            </a:r>
            <a:r>
              <a:rPr lang="en-US" altLang="ko-KR" dirty="0" smtClean="0"/>
              <a:t>(Cacheable) -&gt; </a:t>
            </a:r>
            <a:r>
              <a:rPr lang="ko-KR" altLang="en-US" dirty="0" smtClean="0"/>
              <a:t>캐시를 고려한 설계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인터페이스 일관성</a:t>
            </a:r>
            <a:r>
              <a:rPr lang="en-US" altLang="ko-KR" b="1" dirty="0" smtClean="0"/>
              <a:t>(Uniform 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계층화</a:t>
            </a:r>
            <a:r>
              <a:rPr lang="en-US" altLang="ko-KR" dirty="0" smtClean="0"/>
              <a:t>(Layered System) -&gt; </a:t>
            </a:r>
            <a:r>
              <a:rPr lang="ko-KR" altLang="en-US" dirty="0" smtClean="0"/>
              <a:t>서버가 다중 계층으로 구성될 수 있다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프록시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code-on-demand</a:t>
            </a:r>
            <a:r>
              <a:rPr lang="en-US" altLang="ko-KR" dirty="0"/>
              <a:t>(Optional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서버에서 </a:t>
            </a:r>
            <a:r>
              <a:rPr lang="ko-KR" altLang="en-US" dirty="0"/>
              <a:t>코드를 클라이언트로 보내서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6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Uniform Interface</a:t>
            </a:r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66108" y="1108365"/>
            <a:ext cx="7389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URI</a:t>
            </a:r>
            <a:r>
              <a:rPr lang="ko-KR" altLang="en-US" dirty="0" smtClean="0"/>
              <a:t>로 리소스를 지정하고 </a:t>
            </a:r>
            <a:r>
              <a:rPr lang="en-US" altLang="ko-KR" dirty="0" smtClean="0"/>
              <a:t>HTTP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조작에 대한 방법을 통일해서 일관된 방법을 지정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서버와 클라이언트가 독립적으로 진화하기 위해서 꼭 필요한 조건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2466108" y="2918690"/>
            <a:ext cx="70473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identification of resources </a:t>
            </a:r>
          </a:p>
          <a:p>
            <a:pPr lvl="1"/>
            <a:r>
              <a:rPr lang="ko-KR" altLang="en-US" sz="1600" dirty="0" smtClean="0"/>
              <a:t>리소스는 </a:t>
            </a:r>
            <a:r>
              <a:rPr lang="en-US" altLang="ko-KR" sz="1600" dirty="0" smtClean="0"/>
              <a:t>URI</a:t>
            </a:r>
            <a:r>
              <a:rPr lang="ko-KR" altLang="en-US" sz="1600" dirty="0" smtClean="0"/>
              <a:t>로 식별할 수 있어야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Manipulation of resource through representation</a:t>
            </a:r>
          </a:p>
          <a:p>
            <a:pPr lvl="1"/>
            <a:r>
              <a:rPr lang="ko-KR" altLang="en-US" sz="1600" dirty="0" smtClean="0"/>
              <a:t>표현을 통한 리소스 조작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리소스 그 자체가 아니라 리소스에 대한 표현을 조작하는 것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self-descriptive messages</a:t>
            </a:r>
          </a:p>
          <a:p>
            <a:pPr lvl="1"/>
            <a:r>
              <a:rPr lang="ko-KR" altLang="en-US" sz="1600" dirty="0" smtClean="0"/>
              <a:t>메시지는 스스로를 충분히 설명할 수 있어야 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Hypermedia As The Engine Of Application State(HATEOAS)</a:t>
            </a:r>
          </a:p>
          <a:p>
            <a:pPr lvl="1"/>
            <a:r>
              <a:rPr lang="ko-KR" altLang="en-US" sz="1600" dirty="0" smtClean="0"/>
              <a:t>애플리케이션의 상태가 하이퍼링크를 통해 전이 되어야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58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리소스 식별</a:t>
            </a:r>
            <a:endParaRPr lang="en-US" altLang="ko-K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482110" y="1224463"/>
            <a:ext cx="5227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리스트를 조회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/users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유저를 조회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/users/1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인 유저의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/users/12/items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82110" y="4242072"/>
            <a:ext cx="4682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슬래시</a:t>
            </a:r>
            <a:r>
              <a:rPr lang="en-US" altLang="ko-KR" dirty="0" smtClean="0"/>
              <a:t>(/)</a:t>
            </a:r>
            <a:r>
              <a:rPr lang="ko-KR" altLang="en-US" dirty="0" smtClean="0"/>
              <a:t>를 통해 계층적으로 나타낸다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동사형</a:t>
            </a:r>
            <a:r>
              <a:rPr lang="ko-KR" altLang="en-US" dirty="0" smtClean="0"/>
              <a:t> 단어는 쓰지 않는다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대문자보다는 소문자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파일 </a:t>
            </a:r>
            <a:r>
              <a:rPr lang="ko-KR" altLang="en-US" dirty="0" err="1" smtClean="0"/>
              <a:t>확장자는</a:t>
            </a:r>
            <a:r>
              <a:rPr lang="ko-KR" altLang="en-US" dirty="0" smtClean="0"/>
              <a:t> 포함하지 않는다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언더바</a:t>
            </a:r>
            <a:r>
              <a:rPr lang="ko-KR" altLang="en-US" dirty="0" smtClean="0"/>
              <a:t> 보다는 하이픈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92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표현을 통한 리소스의 조작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84582" y="1828801"/>
            <a:ext cx="6954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리소스에 </a:t>
            </a:r>
            <a:r>
              <a:rPr lang="ko-KR" altLang="en-US" dirty="0" smtClean="0"/>
              <a:t>대한 </a:t>
            </a:r>
            <a:r>
              <a:rPr lang="ko-KR" altLang="en-US" dirty="0" smtClean="0"/>
              <a:t>요청을 한다는 것은 정확히 말해 리소스 그 자체가 아니라 리소스에 대한 표현이다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의 데이터를 요청 </a:t>
            </a:r>
            <a:r>
              <a:rPr lang="ko-KR" altLang="en-US" dirty="0" smtClean="0"/>
              <a:t>한다는 것은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데이터 그 자체가 아니라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데이터를 읽어서 </a:t>
            </a:r>
            <a:r>
              <a:rPr lang="ko-KR" altLang="en-US" dirty="0" smtClean="0"/>
              <a:t>그것에 대한 </a:t>
            </a:r>
            <a:r>
              <a:rPr lang="ko-KR" altLang="en-US" dirty="0" smtClean="0"/>
              <a:t>표현 </a:t>
            </a:r>
            <a:r>
              <a:rPr lang="en-US" altLang="ko-KR" dirty="0" smtClean="0"/>
              <a:t>(JSOS, XML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요청하는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그래서 요청을 </a:t>
            </a:r>
            <a:r>
              <a:rPr lang="ko-KR" altLang="en-US" dirty="0" err="1" smtClean="0"/>
              <a:t>보낼때</a:t>
            </a:r>
            <a:r>
              <a:rPr lang="ko-KR" altLang="en-US" dirty="0" smtClean="0"/>
              <a:t> 어떤 데이터를 처리할 수 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데이터로 </a:t>
            </a:r>
            <a:r>
              <a:rPr lang="ko-KR" altLang="en-US" dirty="0" err="1" smtClean="0"/>
              <a:t>보낼것인지를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명시해줘야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7" y="4678232"/>
            <a:ext cx="3405199" cy="10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Self-descriptive messages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30398" y="1099127"/>
            <a:ext cx="8174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/>
              <a:t>요청은 </a:t>
            </a:r>
            <a:r>
              <a:rPr lang="ko-KR" altLang="en-US" dirty="0" smtClean="0"/>
              <a:t>별개이기 때문에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요청과 응답 메시지는 메시지만 보고도 어떤 것인지 충분히 잘 알 수 있도록 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HTTP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통해 리소스에 대해 어떤 행위를 하는지 나타낸다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contentType</a:t>
            </a:r>
            <a:r>
              <a:rPr lang="ko-KR" altLang="en-US" dirty="0" smtClean="0"/>
              <a:t>은 리소스에 대한 표현방법을 나타내는데 이것이 없으면 데이터를 가지고 무엇을 해야 하는지 알 수가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등등 필요한 모든 것을 기술해서 메시지만 가지고도 무엇을 해야 하는지 알 수 있어야 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61444"/>
              </p:ext>
            </p:extLst>
          </p:nvPr>
        </p:nvGraphicFramePr>
        <p:xfrm>
          <a:off x="2073189" y="4171732"/>
          <a:ext cx="8128000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생성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조회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대체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삭제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일부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2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HATEOAS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36799" y="886907"/>
            <a:ext cx="6881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클라이언트가 서버로부터 응답을 받는 메시지 안에는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상태 으로 전이할 수 있는 링크를 보내줘야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클라이언트가 어떤 동작을 수행할 수 있는지 예측가능하고</a:t>
            </a:r>
            <a:r>
              <a:rPr lang="en-US" altLang="ko-KR" dirty="0"/>
              <a:t>,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가 </a:t>
            </a:r>
            <a:r>
              <a:rPr lang="ko-KR" altLang="en-US" dirty="0"/>
              <a:t>바뀌더라도 영향을 받지 않는다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20" y="2507673"/>
            <a:ext cx="39052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901" y="339125"/>
            <a:ext cx="484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SpringBoot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3557" y="1458782"/>
            <a:ext cx="735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스프링을 프레임워크를 </a:t>
            </a:r>
            <a:r>
              <a:rPr lang="ko-KR" altLang="en-US" b="1" dirty="0" smtClean="0"/>
              <a:t>좀 더 편리하게 사용</a:t>
            </a:r>
            <a:r>
              <a:rPr lang="ko-KR" altLang="en-US" dirty="0" smtClean="0"/>
              <a:t>하기 위해 만들어진 기술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3557" y="2200872"/>
            <a:ext cx="8913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초기 </a:t>
            </a:r>
            <a:r>
              <a:rPr lang="ko-KR" altLang="en-US" sz="1400" dirty="0" err="1" smtClean="0"/>
              <a:t>세팅</a:t>
            </a:r>
            <a:r>
              <a:rPr lang="ko-KR" altLang="en-US" sz="1400" dirty="0" smtClean="0"/>
              <a:t> 필요 없음</a:t>
            </a:r>
            <a:r>
              <a:rPr lang="en-US" altLang="ko-KR" sz="1400" dirty="0" smtClean="0"/>
              <a:t> (</a:t>
            </a:r>
            <a:r>
              <a:rPr lang="ko-KR" altLang="en-US" sz="1400" dirty="0" err="1" smtClean="0"/>
              <a:t>스프링팀이</a:t>
            </a:r>
            <a:r>
              <a:rPr lang="ko-KR" altLang="en-US" sz="1400" dirty="0" smtClean="0"/>
              <a:t> 최적의 초기 </a:t>
            </a:r>
            <a:r>
              <a:rPr lang="ko-KR" altLang="en-US" sz="1400" dirty="0" err="1" smtClean="0"/>
              <a:t>세팅을</a:t>
            </a:r>
            <a:r>
              <a:rPr lang="ko-KR" altLang="en-US" sz="1400" dirty="0" smtClean="0"/>
              <a:t> 제공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생성하면 바로 실행가능하고 배포 가능한 수준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다양한 자동 설정 </a:t>
            </a:r>
            <a:r>
              <a:rPr lang="ko-KR" altLang="en-US" sz="1400" dirty="0" err="1" smtClean="0"/>
              <a:t>애노테이션</a:t>
            </a:r>
            <a:r>
              <a:rPr lang="ko-KR" altLang="en-US" sz="1400" dirty="0" smtClean="0"/>
              <a:t> 지원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설정을 많아질수록 보기 불편한 </a:t>
            </a:r>
            <a:r>
              <a:rPr lang="en-US" altLang="ko-KR" sz="1400" dirty="0" smtClean="0"/>
              <a:t>XML </a:t>
            </a:r>
            <a:r>
              <a:rPr lang="ko-KR" altLang="en-US" sz="1400" dirty="0" smtClean="0"/>
              <a:t>설정 대신 자바 클래스를 이용한 설정을 사용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....</a:t>
            </a:r>
            <a:r>
              <a:rPr lang="ko-KR" altLang="en-US" sz="1400" dirty="0" smtClean="0"/>
              <a:t>등등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스프링 프레임워크의 설정보다 비즈니스 </a:t>
            </a:r>
            <a:r>
              <a:rPr lang="ko-KR" altLang="en-US" sz="1400" dirty="0" err="1" smtClean="0"/>
              <a:t>로직에</a:t>
            </a:r>
            <a:r>
              <a:rPr lang="ko-KR" altLang="en-US" sz="1400" dirty="0" smtClean="0"/>
              <a:t> 더 집중할 수 있는 환경을 제공하기 위해 노력한다</a:t>
            </a:r>
            <a:endParaRPr lang="en-US" altLang="ko-KR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70421" y="5496696"/>
            <a:ext cx="48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빠르고 쉽게 애플리케이션을 개발할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5313406" y="4604955"/>
            <a:ext cx="448962" cy="518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REST </a:t>
            </a:r>
            <a:r>
              <a:rPr lang="ko-KR" altLang="en-US" sz="2400" dirty="0" smtClean="0"/>
              <a:t>특징을 전부다 꼭 지켜야 하는가</a:t>
            </a:r>
            <a:r>
              <a:rPr lang="en-US" altLang="ko-KR" sz="2400" dirty="0" smtClean="0"/>
              <a:t>?</a:t>
            </a:r>
            <a:endParaRPr lang="en-US" altLang="ko-K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576946" y="1838037"/>
            <a:ext cx="6844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REST</a:t>
            </a:r>
            <a:r>
              <a:rPr lang="ko-KR" altLang="en-US" dirty="0" smtClean="0"/>
              <a:t>는 권고사항이지 꼭 지켜야 하는 표준이 아님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REST</a:t>
            </a:r>
            <a:r>
              <a:rPr lang="ko-KR" altLang="en-US" dirty="0" smtClean="0"/>
              <a:t>는 정말 오랜 시간을 걸쳐서 발전시키고 싶은 웹 애플리케이션을 위한 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현실적으로 이 모든걸 다 지키면서 개발할 수 있는 시간적 여유와 인력이 보통의 회사에는 없다</a:t>
            </a:r>
            <a:r>
              <a:rPr lang="en-US" altLang="ko-KR" dirty="0" smtClean="0"/>
              <a:t>… (</a:t>
            </a:r>
            <a:r>
              <a:rPr lang="ko-KR" altLang="en-US" dirty="0" err="1" smtClean="0"/>
              <a:t>풀스택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76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3600" y="2167921"/>
            <a:ext cx="8163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스프링부트는 그저 스프링 프레임워크라는 기술을 한 단계 추상화 해놓은 것에 불과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따라서 궁극적인 목표는 스프링 프레임워크와 같다고 할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901" y="339125"/>
            <a:ext cx="484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Spring Boot</a:t>
            </a:r>
            <a:r>
              <a:rPr lang="ko-KR" altLang="en-US" sz="2400" dirty="0"/>
              <a:t>의 궁극적인 </a:t>
            </a:r>
            <a:r>
              <a:rPr lang="ko-KR" altLang="en-US" sz="2400" dirty="0" smtClean="0"/>
              <a:t>목표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3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32454" y="1902941"/>
            <a:ext cx="7397578" cy="1499286"/>
          </a:xfrm>
          <a:prstGeom prst="rect">
            <a:avLst/>
          </a:prstGeom>
          <a:solidFill>
            <a:schemeClr val="bg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8479" y="329515"/>
            <a:ext cx="545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스프링 프레임워크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80738" y="2116838"/>
            <a:ext cx="71092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스프링 프레임워크의 정의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ko-KR" altLang="en-US" sz="1400" i="1" dirty="0" smtClean="0"/>
              <a:t>자바 엔터프라이즈 개발을 편하게 해주는 </a:t>
            </a:r>
            <a:r>
              <a:rPr lang="ko-KR" altLang="en-US" sz="1400" dirty="0" smtClean="0"/>
              <a:t>오픈 소스 경량급 </a:t>
            </a:r>
            <a:r>
              <a:rPr lang="ko-KR" altLang="en-US" sz="1400" dirty="0" smtClean="0"/>
              <a:t>애플리케이션 프레임워크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149327" y="4163143"/>
            <a:ext cx="7817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스프링 프레임워크는 단순히 어떤 특정한 문제를 해결하기 위해 나온 프레임워크가 아니기 때문에 한 문장으로 정의해서는 이해하기 힘들다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스프링 프레임워크를 이해하기 위해선 스프링이 탄생한 이유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스프링은 무엇을 해결하고자 했는지 등을 알아야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785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828799" y="2949147"/>
            <a:ext cx="7850659" cy="1828800"/>
          </a:xfrm>
          <a:prstGeom prst="rect">
            <a:avLst/>
          </a:prstGeom>
          <a:solidFill>
            <a:schemeClr val="bg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7862" y="362466"/>
            <a:ext cx="367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애플리케이션 프레임워크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909116" y="5275771"/>
            <a:ext cx="7690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따라서 스프링은 특정 기술이 아닌 </a:t>
            </a:r>
            <a:r>
              <a:rPr lang="ko-KR" altLang="en-US" sz="1400" b="1" dirty="0" smtClean="0"/>
              <a:t>엔터프라이즈 개발의 전 영역을 포괄적으로 지원하는 프레임워크</a:t>
            </a:r>
            <a:r>
              <a:rPr lang="ko-KR" altLang="en-US" sz="1400" dirty="0" smtClean="0"/>
              <a:t>가 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그래서 부트를 포함해 여러 다양한 기술이 계속 스프링 진영에서 개발되고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3" name="Picture 2" descr="https://t1.daumcdn.net/cfile/tistory/265E3444593A139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14" y="970272"/>
            <a:ext cx="2821048" cy="14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471351" y="3173327"/>
            <a:ext cx="7059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엔터프라이즈 애플리케이션 개발에 대해 자신의 노하우와 개발 전략 등을 담은 책을 출판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항상 프레임워크 적으로 접근해서 개발하도록 권장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endParaRPr lang="en-US" altLang="ko-KR" sz="1200" b="1" dirty="0" smtClean="0"/>
          </a:p>
          <a:p>
            <a:r>
              <a:rPr lang="ko-KR" altLang="en-US" sz="1200" b="1" dirty="0" smtClean="0"/>
              <a:t>약 </a:t>
            </a:r>
            <a:r>
              <a:rPr lang="en-US" altLang="ko-KR" sz="1200" b="1" dirty="0"/>
              <a:t>3</a:t>
            </a:r>
            <a:r>
              <a:rPr lang="ko-KR" altLang="en-US" sz="1200" b="1" dirty="0" smtClean="0"/>
              <a:t>만 라인의 프레임워크 예제 코드</a:t>
            </a:r>
            <a:r>
              <a:rPr lang="ko-KR" altLang="en-US" sz="1200" dirty="0" smtClean="0"/>
              <a:t>를 작성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뜻 있는 독자들과 담합해서 예제 코드를 발전시켜 오늘날의 스프링 프레임워크로 개발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73614" y="2451323"/>
            <a:ext cx="2973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스프링 프레임워크의 개발자인 로드 </a:t>
            </a:r>
            <a:r>
              <a:rPr lang="ko-KR" altLang="en-US" sz="900" dirty="0" err="1" smtClean="0"/>
              <a:t>존슨의</a:t>
            </a:r>
            <a:r>
              <a:rPr lang="ko-KR" altLang="en-US" sz="900" dirty="0" smtClean="0"/>
              <a:t> 저서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33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705232" y="1902940"/>
            <a:ext cx="8863914" cy="2166551"/>
          </a:xfrm>
          <a:prstGeom prst="rect">
            <a:avLst/>
          </a:prstGeom>
          <a:solidFill>
            <a:schemeClr val="bg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772" y="321276"/>
            <a:ext cx="124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경량급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356021" y="943463"/>
            <a:ext cx="723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스프링의 코드가 단순하고 적기 때문에 가볍다는 의미가 아님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오히려 </a:t>
            </a:r>
            <a:r>
              <a:rPr lang="ko-KR" altLang="en-US" sz="1400" dirty="0" smtClean="0"/>
              <a:t>엄청 </a:t>
            </a:r>
            <a:r>
              <a:rPr lang="ko-KR" altLang="en-US" sz="1400" dirty="0" smtClean="0"/>
              <a:t>복잡하다</a:t>
            </a:r>
            <a:r>
              <a:rPr lang="en-US" altLang="ko-KR" sz="1400" dirty="0" smtClean="0"/>
              <a:t>..)</a:t>
            </a:r>
          </a:p>
          <a:p>
            <a:r>
              <a:rPr lang="ko-KR" altLang="en-US" sz="1400" dirty="0" smtClean="0"/>
              <a:t>경량급이라는 것은 그 이전에 주류로 사용되던 프레임워크와의 비교에서 나온 말</a:t>
            </a:r>
            <a:endParaRPr lang="en-US" altLang="ko-KR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968842" y="1960604"/>
            <a:ext cx="4258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EJB (Enterprise Java Beans)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34747" y="2507216"/>
            <a:ext cx="762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EJB</a:t>
            </a:r>
            <a:r>
              <a:rPr lang="ko-KR" altLang="en-US" sz="1200" dirty="0" smtClean="0"/>
              <a:t>는 스프링 이전에 사용되던 프레임워크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목표는 스프링과 같았으나 스프링과 사상이 다름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EJB</a:t>
            </a:r>
            <a:r>
              <a:rPr lang="ko-KR" altLang="en-US" sz="1200" dirty="0" smtClean="0"/>
              <a:t>는 편리함을 제공하긴 했지만 비즈니스 </a:t>
            </a:r>
            <a:r>
              <a:rPr lang="ko-KR" altLang="en-US" sz="1200" dirty="0" err="1" smtClean="0"/>
              <a:t>로직을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EJB</a:t>
            </a:r>
            <a:r>
              <a:rPr lang="ko-KR" altLang="en-US" sz="1200" dirty="0" smtClean="0"/>
              <a:t>에 종속시켜버림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b="1" dirty="0" smtClean="0"/>
              <a:t>자바를 자바답게 쓸 수가 없다</a:t>
            </a:r>
            <a:endParaRPr lang="en-US" altLang="ko-KR" sz="1200" b="1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76614" y="4604714"/>
            <a:ext cx="71916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그렇다면 스프링은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sz="1400" dirty="0" smtClean="0"/>
              <a:t>자바를 자바답게 </a:t>
            </a:r>
            <a:r>
              <a:rPr lang="en-US" altLang="ko-KR" sz="1400" dirty="0" smtClean="0"/>
              <a:t>(POJO </a:t>
            </a:r>
            <a:r>
              <a:rPr lang="ko-KR" altLang="en-US" sz="1400" dirty="0" smtClean="0"/>
              <a:t>프로그래밍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비즈니스 </a:t>
            </a:r>
            <a:r>
              <a:rPr lang="ko-KR" altLang="en-US" sz="1400" dirty="0" err="1" smtClean="0"/>
              <a:t>로직에서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로우</a:t>
            </a:r>
            <a:r>
              <a:rPr lang="ko-KR" altLang="en-US" sz="1400" dirty="0" smtClean="0"/>
              <a:t> 기술의 코드가 드러나지 않게 설계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099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414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오픈 소스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60606" y="1499286"/>
            <a:ext cx="72163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스프링은 오픈 소스이긴 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스프링을 관리하는 회사가 존재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스프링의 개발을 전적으로 책임지는 팀이 있기 때문에 스프링의 품질이 보장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오픈 소스이기 때문에 개발 과정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소스가 공개되어있어서 다른 개발자들의 의견이나 버그 제보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등을 받아서 빠르게 기능을 업데이트하고 안정화 시킬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스프링은 오픈 소스이지만 믿고 사용할 수 있는 프레임워크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904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5389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스프링이 해결하고자 했던 문제는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10033" y="1337078"/>
            <a:ext cx="721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엔터프라이즈 애플리케이션 개발 실패의 근본적인 문제를 해결하고자 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3471" y="2291324"/>
            <a:ext cx="923461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엔터프라이즈 애플리케이션 개발이 어려운 이유</a:t>
            </a:r>
            <a:endParaRPr lang="en-US" altLang="ko-KR" sz="1600" b="1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기업에서 사용하는 시스템이기에 기술적인 요구사항이 많다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트랜잭션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많은 요청을 동시에 처리 등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기업들이 </a:t>
            </a:r>
            <a:r>
              <a:rPr lang="en-US" altLang="ko-KR" sz="1400" dirty="0" smtClean="0"/>
              <a:t>IT</a:t>
            </a:r>
            <a:r>
              <a:rPr lang="ko-KR" altLang="en-US" sz="1400" dirty="0" smtClean="0"/>
              <a:t>시스템으로 업무를 하게 되면서 비즈니스 </a:t>
            </a:r>
            <a:r>
              <a:rPr lang="ko-KR" altLang="en-US" sz="1400" dirty="0" err="1" smtClean="0"/>
              <a:t>로직이</a:t>
            </a:r>
            <a:r>
              <a:rPr lang="ko-KR" altLang="en-US" sz="1400" dirty="0" smtClean="0"/>
              <a:t> 점점 복잡 해져간다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사회가 빠르게 변화하면서 기업과 그 기업의 시스템도 빠르게 변화 해야 하기 때문에 비즈니스 </a:t>
            </a:r>
            <a:r>
              <a:rPr lang="ko-KR" altLang="en-US" sz="1400" dirty="0" err="1" smtClean="0"/>
              <a:t>로직이</a:t>
            </a:r>
            <a:r>
              <a:rPr lang="ko-KR" altLang="en-US" sz="1400" dirty="0" smtClean="0"/>
              <a:t> 계속 추가되고 삭제되고 수정 되야 한다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복잡함을 더 가중화한다</a:t>
            </a:r>
            <a:r>
              <a:rPr lang="en-US" altLang="ko-KR" sz="1400" dirty="0" smtClean="0"/>
              <a:t>.)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dirty="0" smtClean="0"/>
              <a:t>스프링 이전에는 기술적인 부분과 비즈니스 업무 </a:t>
            </a:r>
            <a:r>
              <a:rPr lang="ko-KR" altLang="en-US" sz="1400" dirty="0" err="1" smtClean="0"/>
              <a:t>로직이</a:t>
            </a:r>
            <a:r>
              <a:rPr lang="ko-KR" altLang="en-US" sz="1400" dirty="0" smtClean="0"/>
              <a:t> 한데 뒤섞인 코드를 작성해야만 했기 때문에 개발하기가 매우 어려웠다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297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스프링이 취한 전략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84637" y="3885803"/>
            <a:ext cx="86909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실패한 해결책인 </a:t>
            </a:r>
            <a:r>
              <a:rPr lang="en-US" altLang="ko-KR" sz="1600" dirty="0" smtClean="0"/>
              <a:t>EJB</a:t>
            </a:r>
            <a:r>
              <a:rPr lang="ko-KR" altLang="en-US" sz="1600" dirty="0" smtClean="0"/>
              <a:t>를 교훈 삼아 성격이 다른 기술적인 코드와 비즈니스 업무 </a:t>
            </a:r>
            <a:r>
              <a:rPr lang="ko-KR" altLang="en-US" sz="1600" dirty="0" err="1" smtClean="0"/>
              <a:t>로직</a:t>
            </a:r>
            <a:r>
              <a:rPr lang="ko-KR" altLang="en-US" sz="1600" dirty="0" smtClean="0"/>
              <a:t> 코드를 </a:t>
            </a:r>
            <a:endParaRPr lang="en-US" altLang="ko-KR" sz="1600" dirty="0" smtClean="0"/>
          </a:p>
          <a:p>
            <a:r>
              <a:rPr lang="ko-KR" altLang="en-US" sz="1600" dirty="0" smtClean="0"/>
              <a:t>철저히 분리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같은 </a:t>
            </a:r>
            <a:r>
              <a:rPr lang="ko-KR" altLang="en-US" sz="1600" dirty="0" smtClean="0"/>
              <a:t>기능이지만 </a:t>
            </a:r>
            <a:r>
              <a:rPr lang="ko-KR" altLang="en-US" sz="1600" dirty="0" smtClean="0"/>
              <a:t>구현체가 다른 기술은 </a:t>
            </a:r>
            <a:r>
              <a:rPr lang="ko-KR" altLang="en-US" sz="1600" b="1" dirty="0" smtClean="0"/>
              <a:t>서비스 추상화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비즈니스 </a:t>
            </a:r>
            <a:r>
              <a:rPr lang="ko-KR" altLang="en-US" sz="1600" dirty="0" err="1" smtClean="0"/>
              <a:t>로직에서</a:t>
            </a:r>
            <a:r>
              <a:rPr lang="ko-KR" altLang="en-US" sz="1600" dirty="0" smtClean="0"/>
              <a:t> 공통적으로 나타나는 기술적인 코드는 </a:t>
            </a:r>
            <a:r>
              <a:rPr lang="en-US" altLang="ko-KR" sz="1600" b="1" dirty="0" smtClean="0"/>
              <a:t>AOP</a:t>
            </a:r>
            <a:r>
              <a:rPr lang="ko-KR" altLang="en-US" sz="1600" dirty="0" smtClean="0"/>
              <a:t>로 분리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비즈니스 </a:t>
            </a:r>
            <a:r>
              <a:rPr lang="ko-KR" altLang="en-US" sz="1600" dirty="0" err="1" smtClean="0"/>
              <a:t>로직의</a:t>
            </a:r>
            <a:r>
              <a:rPr lang="ko-KR" altLang="en-US" sz="1600" dirty="0" smtClean="0"/>
              <a:t> 복잡함은 </a:t>
            </a:r>
            <a:r>
              <a:rPr lang="en-US" altLang="ko-KR" sz="1600" b="1" dirty="0" smtClean="0"/>
              <a:t>POJO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프로그래밍을 통해 객체지향의 여러 패턴을 사용해서 개발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위의 해결방법들엔 공통적으로 </a:t>
            </a:r>
            <a:r>
              <a:rPr lang="en-US" altLang="ko-KR" sz="1600" b="1" dirty="0" smtClean="0"/>
              <a:t>DI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아래쪽 화살표 1"/>
          <p:cNvSpPr/>
          <p:nvPr/>
        </p:nvSpPr>
        <p:spPr>
          <a:xfrm>
            <a:off x="5436972" y="2936335"/>
            <a:ext cx="593124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84637" y="1365475"/>
            <a:ext cx="8690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스프링 개발자는 자바 엔터프라이즈 기술의 가장 큰 장점이 객체지향 설계를 가능하게 해주는 자바 그 자체라고 생각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그래서 스프링의 모토는 </a:t>
            </a:r>
            <a:r>
              <a:rPr lang="en-US" altLang="ko-KR" sz="1600" dirty="0" smtClean="0"/>
              <a:t>“</a:t>
            </a:r>
            <a:r>
              <a:rPr lang="ko-KR" altLang="en-US" sz="1600" b="1" dirty="0" smtClean="0"/>
              <a:t>다시 기본으로 돌아가자</a:t>
            </a:r>
            <a:r>
              <a:rPr lang="en-US" altLang="ko-KR" sz="1600" dirty="0" smtClean="0"/>
              <a:t>” (</a:t>
            </a:r>
            <a:r>
              <a:rPr lang="ko-KR" altLang="en-US" sz="1600" dirty="0" smtClean="0"/>
              <a:t>자바의 특징인 객체지향 프로그래밍으로 돌아가자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226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1136</Words>
  <Application>Microsoft Office PowerPoint</Application>
  <PresentationFormat>와이드스크린</PresentationFormat>
  <Paragraphs>189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Spring Boot Rest API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&amp; Rest API</dc:title>
  <dc:creator>JY</dc:creator>
  <cp:lastModifiedBy>JY</cp:lastModifiedBy>
  <cp:revision>112</cp:revision>
  <dcterms:created xsi:type="dcterms:W3CDTF">2020-10-25T12:58:53Z</dcterms:created>
  <dcterms:modified xsi:type="dcterms:W3CDTF">2020-11-22T12:18:57Z</dcterms:modified>
</cp:coreProperties>
</file>