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180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180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180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1800">
                <a:solidFill>
                  <a:schemeClr val="tx1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180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180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180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1800">
                <a:solidFill>
                  <a:schemeClr val="tx1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180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180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180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1800">
                <a:solidFill>
                  <a:schemeClr val="tx1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180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180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180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1800">
                <a:solidFill>
                  <a:schemeClr val="tx1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180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180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180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1800">
                <a:solidFill>
                  <a:schemeClr val="tx1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180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180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180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1800">
                <a:solidFill>
                  <a:schemeClr val="tx1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180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180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180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1800">
                <a:solidFill>
                  <a:schemeClr val="tx1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180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180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180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1800">
                <a:solidFill>
                  <a:schemeClr val="tx1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53565A"/>
                </a:solidFill>
                <a:latin typeface="Arial"/>
              </a:defRPr>
            </a:pPr>
            <a:r>
              <a:t>디지털 우수성을 달성하기 위한 McKinsey Framework를 적용함으로써 전략적 평가, 역량 구축, 구현을 통해 수익성 있는 성장을 실현할 수 있다.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53565A"/>
                </a:solidFill>
                <a:latin typeface="Arial"/>
              </a:defRPr>
            </a:pPr>
            <a:r>
              <a:t>디지털 변화로 인한 수익성 있는 성장 달성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53565A"/>
                </a:solidFill>
                <a:latin typeface="Arial"/>
              </a:defRPr>
            </a:pPr>
            <a:r>
              <a:t>- McKinsey Framework 적용의 중요성</a:t>
            </a:r>
            <a:br/>
            <a:r>
              <a:t>- 전략적 평가 및 역량 강화 필요성</a:t>
            </a:r>
            <a:br/>
            <a:r>
              <a:t>- 구현을 통한 지속 가능한 성장 실현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53565A"/>
                </a:solidFill>
                <a:latin typeface="Arial"/>
              </a:defRPr>
            </a:pPr>
            <a:r>
              <a:t>디지털 기술의 급속한 변화 및 기회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53565A"/>
                </a:solidFill>
                <a:latin typeface="Arial"/>
              </a:defRPr>
            </a:pPr>
            <a:r>
              <a:t>조직의 강점, 약점, 기회 및 위협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53565A"/>
                </a:solidFill>
                <a:latin typeface="Arial"/>
              </a:defRPr>
            </a:pPr>
            <a:r>
              <a:t>디지털 변혁에 따른 주요 장애물 식별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53565A"/>
                </a:solidFill>
                <a:latin typeface="Arial"/>
              </a:defRPr>
            </a:pPr>
            <a:r>
              <a:t>- 기술적 한계</a:t>
            </a:r>
            <a:br/>
            <a:r>
              <a:t>- 조직 내 저항</a:t>
            </a:r>
            <a:br/>
            <a:r>
              <a:t>- 경쟁사의 빠른 적응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53565A"/>
                </a:solidFill>
                <a:latin typeface="Arial"/>
              </a:defRPr>
            </a:pPr>
            <a:r>
              <a:t>디지털 변혁 과정에서의 위험 요소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53565A"/>
                </a:solidFill>
                <a:latin typeface="Arial"/>
              </a:defRPr>
            </a:pPr>
            <a:r>
              <a:t>디지털 우수성 달성을 위한 전략적 조치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53565A"/>
                </a:solidFill>
                <a:latin typeface="Arial"/>
              </a:defRPr>
            </a:pPr>
            <a:r>
              <a:t>- 전략적 평가와 역량 강화</a:t>
            </a:r>
            <a:br/>
            <a:r>
              <a:t>- 기술적 장애물 극복</a:t>
            </a:r>
            <a:br/>
            <a:r>
              <a:t>- 조직 문화 및 리더십 개선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53565A"/>
                </a:solidFill>
                <a:latin typeface="Arial"/>
              </a:defRPr>
            </a:pPr>
            <a:r>
              <a:t>실행 계획 및 타임라인 설정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53565A"/>
                </a:solidFill>
                <a:latin typeface="Arial"/>
              </a:defRPr>
            </a:pPr>
            <a:r>
              <a:t>- 단기 실행 계획</a:t>
            </a:r>
            <a:br/>
            <a:r>
              <a:t>- 중기 전략 목표</a:t>
            </a:r>
            <a:br/>
            <a:r>
              <a:t>- 장기 비전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