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a Miller" userId="d7a011285185c856" providerId="LiveId" clId="{501C49A3-28A8-4062-8D3B-78BF54A58593}"/>
    <pc:docChg chg="custSel addSld modSld">
      <pc:chgData name="Johanna Miller" userId="d7a011285185c856" providerId="LiveId" clId="{501C49A3-28A8-4062-8D3B-78BF54A58593}" dt="2021-03-14T22:53:32.825" v="414" actId="20577"/>
      <pc:docMkLst>
        <pc:docMk/>
      </pc:docMkLst>
      <pc:sldChg chg="addSp delSp modSp new mod">
        <pc:chgData name="Johanna Miller" userId="d7a011285185c856" providerId="LiveId" clId="{501C49A3-28A8-4062-8D3B-78BF54A58593}" dt="2021-03-14T22:44:26.638" v="60" actId="20577"/>
        <pc:sldMkLst>
          <pc:docMk/>
          <pc:sldMk cId="1606106580" sldId="262"/>
        </pc:sldMkLst>
        <pc:spChg chg="mod">
          <ac:chgData name="Johanna Miller" userId="d7a011285185c856" providerId="LiveId" clId="{501C49A3-28A8-4062-8D3B-78BF54A58593}" dt="2021-03-14T22:44:26.638" v="60" actId="20577"/>
          <ac:spMkLst>
            <pc:docMk/>
            <pc:sldMk cId="1606106580" sldId="262"/>
            <ac:spMk id="2" creationId="{6621F11F-7369-4E1E-A640-D4B97A547DF8}"/>
          </ac:spMkLst>
        </pc:spChg>
        <pc:spChg chg="del">
          <ac:chgData name="Johanna Miller" userId="d7a011285185c856" providerId="LiveId" clId="{501C49A3-28A8-4062-8D3B-78BF54A58593}" dt="2021-03-14T22:44:09.358" v="1" actId="22"/>
          <ac:spMkLst>
            <pc:docMk/>
            <pc:sldMk cId="1606106580" sldId="262"/>
            <ac:spMk id="3" creationId="{75B12110-F1BA-4CBA-8F2D-81DFC395BF28}"/>
          </ac:spMkLst>
        </pc:spChg>
        <pc:picChg chg="add mod ord">
          <ac:chgData name="Johanna Miller" userId="d7a011285185c856" providerId="LiveId" clId="{501C49A3-28A8-4062-8D3B-78BF54A58593}" dt="2021-03-14T22:44:09.358" v="1" actId="22"/>
          <ac:picMkLst>
            <pc:docMk/>
            <pc:sldMk cId="1606106580" sldId="262"/>
            <ac:picMk id="5" creationId="{1F43CD32-258E-449E-93ED-3C5A22BCF8D2}"/>
          </ac:picMkLst>
        </pc:picChg>
      </pc:sldChg>
      <pc:sldChg chg="modSp new mod">
        <pc:chgData name="Johanna Miller" userId="d7a011285185c856" providerId="LiveId" clId="{501C49A3-28A8-4062-8D3B-78BF54A58593}" dt="2021-03-14T22:53:32.825" v="414" actId="20577"/>
        <pc:sldMkLst>
          <pc:docMk/>
          <pc:sldMk cId="243574903" sldId="263"/>
        </pc:sldMkLst>
        <pc:spChg chg="mod">
          <ac:chgData name="Johanna Miller" userId="d7a011285185c856" providerId="LiveId" clId="{501C49A3-28A8-4062-8D3B-78BF54A58593}" dt="2021-03-14T22:45:21.780" v="88" actId="20577"/>
          <ac:spMkLst>
            <pc:docMk/>
            <pc:sldMk cId="243574903" sldId="263"/>
            <ac:spMk id="2" creationId="{B28BABA7-2CE8-490F-8350-92E7019DC450}"/>
          </ac:spMkLst>
        </pc:spChg>
        <pc:spChg chg="mod">
          <ac:chgData name="Johanna Miller" userId="d7a011285185c856" providerId="LiveId" clId="{501C49A3-28A8-4062-8D3B-78BF54A58593}" dt="2021-03-14T22:53:32.825" v="414" actId="20577"/>
          <ac:spMkLst>
            <pc:docMk/>
            <pc:sldMk cId="243574903" sldId="263"/>
            <ac:spMk id="3" creationId="{C3985608-158D-4284-B1CF-0412264D374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1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14203,'-2'5'472,"-9"10"-408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3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14595,'3'-10'1272,"-3"-16"425,5 7-1529,-1 8-432,1 4 0,-3 4-64,-2-2-104,-2 5-697,0 0 705,0 0 144,1 0 176,-1 0 24,0 0-72,0 0-144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15019,'-2'-2'328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3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14195,'2'1'24</inkml:trace>
  <inkml:trace contextRef="#ctx0" brushRef="#br0" timeOffset="1">0 21 11642,'0'4'1577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1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14091,'5'14'448,"1"8"-376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1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16187,'-16'3'1585,"-10"21"-3202,26 8 1033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1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13 119 14723,'0'-11'656,"-13"-6"-1272</inkml:trace>
  <inkml:trace contextRef="#ctx0" brushRef="#br0" timeOffset="1">17 1 13907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1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14091,'2'6'368,"5"12"-456,1 6 8,8-2 56,-7 0-40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6 202 14275,'-3'-6'448,"1"-5"-520,2 8-16</inkml:trace>
  <inkml:trace contextRef="#ctx0" brushRef="#br0" timeOffset="1">122 3 14067,'-7'0'472,"-8"-2"-416,12 13-40,4 15-240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1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3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82 16275,'-2'-23'2281,"1"-15"-2265,8 17-464,5 34-88,2-1 152,-6 3 168,1 6 104,-6-4 0,1 4-24,-4-2-16,0-7-1,-4-3 65,-1-7-88,2-2-480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4T18:41:3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15507,'0'-7'1617,"-4"-10"-1681,9 10-496,-5 9-273,0 8 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DE40-35FD-4AF2-BC98-7EC99436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8704E-DE59-4FE0-A0D4-D80C86C8F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DD5C-556B-4244-8582-0513806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D7D6-1128-41F2-A842-5B4A679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F39F-2FA2-4098-8B29-3B7143AB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17DC-1FA3-45E4-B80C-E9C03382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D15B3-4DFF-4186-8F10-081F6F3E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9C0F-42A9-42F2-B9F7-14019C76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CF33-B441-44DF-9B60-266EC938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C271-7A58-4B88-BA20-4BB26779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D54DB-1B9B-41AD-AE80-109D2A7C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F1B32-B9A6-4D0F-A7DB-EB00757A5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2418-0F4C-45A2-BCE5-C452342A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283C1-49A6-412B-BDFE-1022B04A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96FE-B240-41BE-B1F9-333066B6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8AD3-5960-4A7E-8C5D-D725E129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D73D-AE4B-4D43-9DC4-7B51580B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D54A-6525-492F-85CD-E09D4B5B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BEB7-01E8-4C85-8EF4-4E481239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2EA0-BD8A-460D-94BB-CB2166E4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FFED-5849-42B4-924D-FB15B336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2F43A-C1A7-4B31-937E-2CD74FD7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91D7-6D13-449E-B332-550CD5B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529A-1B94-4DA0-9D0A-E891DBA5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FC56-6B86-481D-97C0-A99B3C69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4311-8375-4E4B-A6D4-B1CF17E9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9C6D-4667-400E-B89A-EFA80E3D8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246FE-7765-45D5-BA7D-37AC33DBF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4D92-645A-4E04-8740-C42DA03F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A0908-EAD3-4734-83A7-C23B9FE1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E1DF-8B85-462C-9459-D91CDD77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2672-9A30-4483-8EDB-00DF9034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2F3E-BBC4-4615-B182-6F94B6B7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181C0-A4A9-4FA4-8433-C9C61282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7E61C-BC0A-4E0E-ADD5-371D930BB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F62CC-C755-4BBD-910B-6D6E0C57C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9318E-60E8-4B9E-B302-F3746AC6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C1CA6-86EA-44B9-B1F3-54CD349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AFC0D-84EA-44D1-91EF-ECEC8427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08CE-9DB5-406C-B415-B764358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84CFF-3B24-4E69-9227-4A91D3EC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A612-4D11-4DFB-A926-F8FF505D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BB044-D967-43A4-9E4A-D8A68477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EB402-B6DD-46C2-8EAC-85C3B9E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05F0C-0D3F-4320-9AF5-05509DBC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2EB50-9592-4AB9-878F-0043134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CF1C-1355-43AF-A05F-1ECB3F88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8B4-018C-4F32-845A-D77DE602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BFB2-2B31-4AE5-B6A7-91C6F1B1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46459-6EA4-4AED-9C5B-577392C5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78AF-981F-48E6-BA67-CF1D4EB1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8448-3121-43EF-B69C-62B649B4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CFAA-1B3B-4B24-9D04-1105954E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CEB26-6BDA-4268-BA01-6E50F755C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85636-2B1C-4E41-A459-76322850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D36C-1BF4-4D9F-9FA1-7B99893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3E6A-B4AA-41B1-B43B-A3989A1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0B71-BDC0-449B-A131-01D29AB4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A6F6D-ED05-4F0D-A67D-41A63903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A6C8-9B5D-41A8-859C-C0EE1691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24CC-8DC3-4322-B21A-A4FEF3A1A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4B8C-B078-4949-B5CF-393A4935EAC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020D-26C9-48A4-847C-A8B579A5A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C979-CD64-4A4D-959C-CF8FEBEC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62CE-03AE-40A2-B64F-3472BFB4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'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6D2D9-4A0E-4053-B6F1-EAE7BD8D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Coffee Shops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0E4A-E735-46D8-B1FB-F3825454D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Where should our client put his new shop?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6A18FC-3CAF-4617-8763-51EDB0175762}"/>
              </a:ext>
            </a:extLst>
          </p:cNvPr>
          <p:cNvGrpSpPr/>
          <p:nvPr/>
        </p:nvGrpSpPr>
        <p:grpSpPr>
          <a:xfrm>
            <a:off x="6224880" y="3716160"/>
            <a:ext cx="34920" cy="13680"/>
            <a:chOff x="6224880" y="3716160"/>
            <a:chExt cx="34920" cy="1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FFD6D8-3429-4F29-B9D1-C96987A456A4}"/>
                    </a:ext>
                  </a:extLst>
                </p14:cNvPr>
                <p14:cNvContentPartPr/>
                <p14:nvPr/>
              </p14:nvContentPartPr>
              <p14:xfrm>
                <a:off x="6224880" y="3720840"/>
                <a:ext cx="5040" cy="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FFD6D8-3429-4F29-B9D1-C96987A456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6240" y="3712200"/>
                  <a:ext cx="2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01BA75-7DA7-47D1-8ED0-01E8AFC8B26F}"/>
                    </a:ext>
                  </a:extLst>
                </p14:cNvPr>
                <p14:cNvContentPartPr/>
                <p14:nvPr/>
              </p14:nvContentPartPr>
              <p14:xfrm>
                <a:off x="6255480" y="3716160"/>
                <a:ext cx="4320" cy="1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01BA75-7DA7-47D1-8ED0-01E8AFC8B2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6840" y="3707520"/>
                  <a:ext cx="219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044105-1DDA-4D2D-B6F1-FB74A69C1E7F}"/>
                  </a:ext>
                </a:extLst>
              </p14:cNvPr>
              <p14:cNvContentPartPr/>
              <p14:nvPr/>
            </p14:nvContentPartPr>
            <p14:xfrm>
              <a:off x="9052320" y="3852960"/>
              <a:ext cx="15480" cy="2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044105-1DDA-4D2D-B6F1-FB74A69C1E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3680" y="3844320"/>
                <a:ext cx="33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C85764-C65D-4F86-9FA6-54B66DEF15E2}"/>
                  </a:ext>
                </a:extLst>
              </p14:cNvPr>
              <p14:cNvContentPartPr/>
              <p14:nvPr/>
            </p14:nvContentPartPr>
            <p14:xfrm>
              <a:off x="9157440" y="3852240"/>
              <a:ext cx="6480" cy="42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C85764-C65D-4F86-9FA6-54B66DEF15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8440" y="3843600"/>
                <a:ext cx="241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2CEFC74-3CB2-4E0D-A939-5F4C3ECCF80E}"/>
                  </a:ext>
                </a:extLst>
              </p14:cNvPr>
              <p14:cNvContentPartPr/>
              <p14:nvPr/>
            </p14:nvContentPartPr>
            <p14:xfrm>
              <a:off x="6416760" y="3701040"/>
              <a:ext cx="15480" cy="3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2CEFC74-3CB2-4E0D-A939-5F4C3ECCF8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8120" y="3692040"/>
                <a:ext cx="33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86E378-4A03-4D7E-94A9-8C49687362FD}"/>
                  </a:ext>
                </a:extLst>
              </p14:cNvPr>
              <p14:cNvContentPartPr/>
              <p14:nvPr/>
            </p14:nvContentPartPr>
            <p14:xfrm>
              <a:off x="6460680" y="3595200"/>
              <a:ext cx="44280" cy="72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86E378-4A03-4D7E-94A9-8C49687362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52040" y="3586560"/>
                <a:ext cx="61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03C913-68D8-452C-94E4-8924FC882C11}"/>
                  </a:ext>
                </a:extLst>
              </p14:cNvPr>
              <p14:cNvContentPartPr/>
              <p14:nvPr/>
            </p14:nvContentPartPr>
            <p14:xfrm>
              <a:off x="7664520" y="388608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03C913-68D8-452C-94E4-8924FC882C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55880" y="3877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696E449-C898-4639-96EB-44B30EAC9B7E}"/>
                  </a:ext>
                </a:extLst>
              </p14:cNvPr>
              <p14:cNvContentPartPr/>
              <p14:nvPr/>
            </p14:nvContentPartPr>
            <p14:xfrm>
              <a:off x="5497635" y="3729585"/>
              <a:ext cx="20880" cy="50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696E449-C898-4639-96EB-44B30EAC9B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8995" y="3720585"/>
                <a:ext cx="385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65365DB-3692-4157-A20E-29C31E5A2523}"/>
              </a:ext>
            </a:extLst>
          </p:cNvPr>
          <p:cNvGrpSpPr/>
          <p:nvPr/>
        </p:nvGrpSpPr>
        <p:grpSpPr>
          <a:xfrm>
            <a:off x="5638395" y="3819945"/>
            <a:ext cx="11160" cy="53640"/>
            <a:chOff x="5638395" y="3819945"/>
            <a:chExt cx="11160" cy="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DFEE49-1F28-4879-BA07-EC49205CAA50}"/>
                    </a:ext>
                  </a:extLst>
                </p14:cNvPr>
                <p14:cNvContentPartPr/>
                <p14:nvPr/>
              </p14:nvContentPartPr>
              <p14:xfrm>
                <a:off x="5639115" y="3819945"/>
                <a:ext cx="2160" cy="11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DFEE49-1F28-4879-BA07-EC49205CAA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0115" y="3810945"/>
                  <a:ext cx="19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F9FDB0-493A-46AA-8496-0E36FC414604}"/>
                    </a:ext>
                  </a:extLst>
                </p14:cNvPr>
                <p14:cNvContentPartPr/>
                <p14:nvPr/>
              </p14:nvContentPartPr>
              <p14:xfrm>
                <a:off x="5638395" y="3844065"/>
                <a:ext cx="7200" cy="2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F9FDB0-493A-46AA-8496-0E36FC4146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29755" y="3835425"/>
                  <a:ext cx="24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6371B3-3BC1-428C-8A34-BC6880B20548}"/>
                    </a:ext>
                  </a:extLst>
                </p14:cNvPr>
                <p14:cNvContentPartPr/>
                <p14:nvPr/>
              </p14:nvContentPartPr>
              <p14:xfrm>
                <a:off x="5648475" y="3851625"/>
                <a:ext cx="1080" cy="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6371B3-3BC1-428C-8A34-BC6880B205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9475" y="3842625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F9C251C-7916-45DE-8718-1929514DA5F2}"/>
                  </a:ext>
                </a:extLst>
              </p14:cNvPr>
              <p14:cNvContentPartPr/>
              <p14:nvPr/>
            </p14:nvContentPartPr>
            <p14:xfrm>
              <a:off x="5593035" y="3956745"/>
              <a:ext cx="1080" cy="9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F9C251C-7916-45DE-8718-1929514DA5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4035" y="3948105"/>
                <a:ext cx="1872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8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0B71-96DA-4994-9956-923D2397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Location is a key consideration for any new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AE6B-057C-46A5-9DD5-6A390FF4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already a lot of coffee shops in Toronto.</a:t>
            </a:r>
          </a:p>
          <a:p>
            <a:r>
              <a:rPr lang="en-US" dirty="0"/>
              <a:t>Our client wants to put his shop in a location where there is enough demand for his product but not so much competition that he will be unable to enter the market.</a:t>
            </a:r>
          </a:p>
          <a:p>
            <a:r>
              <a:rPr lang="en-US" dirty="0"/>
              <a:t>We will look at locational market saturation to determine which areas like coffee but would still support a new shop.</a:t>
            </a:r>
          </a:p>
        </p:txBody>
      </p:sp>
    </p:spTree>
    <p:extLst>
      <p:ext uri="{BB962C8B-B14F-4D97-AF65-F5344CB8AC3E}">
        <p14:creationId xmlns:p14="http://schemas.microsoft.com/office/powerpoint/2010/main" val="163835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522D-61D3-4AD1-A2BE-7B37A70F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EDBF-D382-404E-A41A-1ED231DA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Wikipedia page – can be found at </a:t>
            </a: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'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ibm-plex-sans"/>
                <a:hlinkClick r:id="rId2"/>
              </a:rPr>
              <a:t>https://en.wikipedia.org/wiki/</a:t>
            </a:r>
            <a:r>
              <a:rPr lang="en-US" b="0" i="0" u="sng" dirty="0" err="1">
                <a:solidFill>
                  <a:srgbClr val="296EAA"/>
                </a:solidFill>
                <a:effectLst/>
                <a:latin typeface="ibm-plex-sans"/>
                <a:hlinkClick r:id="rId2"/>
              </a:rPr>
              <a:t>List_of_postal_codes_of_Canada:_M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ibm-plex-sans"/>
                <a:hlinkClick r:id="rId2"/>
              </a:rPr>
              <a:t>’</a:t>
            </a:r>
            <a:endParaRPr lang="en-US" u="sng" dirty="0">
              <a:solidFill>
                <a:srgbClr val="296EAA"/>
              </a:solidFill>
              <a:latin typeface="ibm-plex-sans"/>
            </a:endParaRPr>
          </a:p>
          <a:p>
            <a:r>
              <a:rPr lang="en-US" dirty="0"/>
              <a:t>Foursquare API information. I have narrowed the dataset to only include records that have “coffee shop” as the venue.</a:t>
            </a:r>
          </a:p>
          <a:p>
            <a:r>
              <a:rPr lang="en-US" dirty="0"/>
              <a:t>After cleaning a few missing records and reshaping the data, the final dataset consists of 173 records and 7 features.</a:t>
            </a:r>
          </a:p>
        </p:txBody>
      </p:sp>
    </p:spTree>
    <p:extLst>
      <p:ext uri="{BB962C8B-B14F-4D97-AF65-F5344CB8AC3E}">
        <p14:creationId xmlns:p14="http://schemas.microsoft.com/office/powerpoint/2010/main" val="8802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DC2A-DA65-415B-AEDD-411D5250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API locational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CD77-10E0-4010-9D73-FB9BF919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preliminary search through Foursquare by neighborhood area returned 2,136 venue records. These venues ranged from Portuguese restaurants to hockey arenas.</a:t>
            </a:r>
          </a:p>
          <a:p>
            <a:r>
              <a:rPr lang="en-US" dirty="0"/>
              <a:t>Our entrepreneur client is only interested in venues that sell coffee as their primary product, so I eliminated all of the records except those with the category “coffee shop.”</a:t>
            </a:r>
          </a:p>
          <a:p>
            <a:r>
              <a:rPr lang="en-US" dirty="0"/>
              <a:t>This returned a dataset of 173 records.</a:t>
            </a:r>
          </a:p>
        </p:txBody>
      </p:sp>
    </p:spTree>
    <p:extLst>
      <p:ext uri="{BB962C8B-B14F-4D97-AF65-F5344CB8AC3E}">
        <p14:creationId xmlns:p14="http://schemas.microsoft.com/office/powerpoint/2010/main" val="19819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2C8F-4292-4918-BD4E-0043AA13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existing shops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258C9-ED7F-4EDE-9A63-23195F384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056" y="1825625"/>
            <a:ext cx="9393887" cy="4351338"/>
          </a:xfrm>
        </p:spPr>
      </p:pic>
    </p:spTree>
    <p:extLst>
      <p:ext uri="{BB962C8B-B14F-4D97-AF65-F5344CB8AC3E}">
        <p14:creationId xmlns:p14="http://schemas.microsoft.com/office/powerpoint/2010/main" val="32922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A581-1203-4C24-B5CF-ABA76CA9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2839-B0F8-4992-BCF8-94DE86D73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shows a high concentration of coffee shops in the areas near the Billy Bishop City Airport.</a:t>
            </a:r>
          </a:p>
          <a:p>
            <a:r>
              <a:rPr lang="en-US" dirty="0"/>
              <a:t>This is a good indicator of higher population density in these areas.</a:t>
            </a:r>
          </a:p>
          <a:p>
            <a:r>
              <a:rPr lang="en-US" dirty="0"/>
              <a:t>Our client wants an area with middle-of-the-road density. This will provide a more affordable facility rent price while still providing the necessary traffic.</a:t>
            </a:r>
          </a:p>
        </p:txBody>
      </p:sp>
    </p:spTree>
    <p:extLst>
      <p:ext uri="{BB962C8B-B14F-4D97-AF65-F5344CB8AC3E}">
        <p14:creationId xmlns:p14="http://schemas.microsoft.com/office/powerpoint/2010/main" val="132393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F11F-7369-4E1E-A640-D4B97A54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with lower density – but not </a:t>
            </a:r>
            <a:r>
              <a:rPr lang="en-US" i="1" dirty="0"/>
              <a:t>too </a:t>
            </a:r>
            <a:r>
              <a:rPr lang="en-US" dirty="0"/>
              <a:t>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3CD32-258E-449E-93ED-3C5A22BCF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7694"/>
            <a:ext cx="10515600" cy="4267200"/>
          </a:xfrm>
        </p:spPr>
      </p:pic>
    </p:spTree>
    <p:extLst>
      <p:ext uri="{BB962C8B-B14F-4D97-AF65-F5344CB8AC3E}">
        <p14:creationId xmlns:p14="http://schemas.microsoft.com/office/powerpoint/2010/main" val="160610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ABA7-2CE8-490F-8350-92E7019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5608-158D-4284-B1CF-0412264D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typical business scenario, other factors should be included in location analysis, such as:</a:t>
            </a:r>
          </a:p>
          <a:p>
            <a:r>
              <a:rPr lang="en-US" dirty="0"/>
              <a:t>Per capita income of area</a:t>
            </a:r>
          </a:p>
          <a:p>
            <a:r>
              <a:rPr lang="en-US" dirty="0"/>
              <a:t>Crime levels</a:t>
            </a:r>
          </a:p>
          <a:p>
            <a:r>
              <a:rPr lang="en-US" dirty="0"/>
              <a:t>Proximity to mass transit</a:t>
            </a:r>
          </a:p>
          <a:p>
            <a:r>
              <a:rPr lang="en-US" dirty="0"/>
              <a:t>Population density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this information will give our client a starting point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4357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352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ibm-plex-sans</vt:lpstr>
      <vt:lpstr>Office Theme</vt:lpstr>
      <vt:lpstr>Coffee Shops in Toronto</vt:lpstr>
      <vt:lpstr>Location is a key consideration for any new business</vt:lpstr>
      <vt:lpstr>Data used</vt:lpstr>
      <vt:lpstr>Foursquare API locational data</vt:lpstr>
      <vt:lpstr>Map of existing shops</vt:lpstr>
      <vt:lpstr>Map observations</vt:lpstr>
      <vt:lpstr>Areas with lower density – but not too low</vt:lpstr>
      <vt:lpstr>Addition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Shops in Toronto</dc:title>
  <dc:creator>Johanna Miller</dc:creator>
  <cp:lastModifiedBy>Johanna Miller</cp:lastModifiedBy>
  <cp:revision>3</cp:revision>
  <dcterms:created xsi:type="dcterms:W3CDTF">2021-03-14T18:40:57Z</dcterms:created>
  <dcterms:modified xsi:type="dcterms:W3CDTF">2021-03-14T22:53:47Z</dcterms:modified>
</cp:coreProperties>
</file>