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75" r:id="rId2"/>
    <p:sldId id="305" r:id="rId3"/>
    <p:sldId id="407" r:id="rId4"/>
    <p:sldId id="410" r:id="rId5"/>
    <p:sldId id="408" r:id="rId6"/>
    <p:sldId id="266" r:id="rId7"/>
    <p:sldId id="259" r:id="rId8"/>
    <p:sldId id="260" r:id="rId9"/>
    <p:sldId id="261" r:id="rId10"/>
    <p:sldId id="412" r:id="rId11"/>
    <p:sldId id="263" r:id="rId12"/>
    <p:sldId id="264" r:id="rId13"/>
    <p:sldId id="265" r:id="rId14"/>
    <p:sldId id="257" r:id="rId15"/>
    <p:sldId id="258" r:id="rId16"/>
    <p:sldId id="40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p:scale>
          <a:sx n="57" d="100"/>
          <a:sy n="57" d="100"/>
        </p:scale>
        <p:origin x="808"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B5F38-3861-4643-8202-914151F5B3E7}"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6945B-D2B4-4178-93D1-EDC9C46784A1}" type="slidenum">
              <a:rPr lang="en-US" smtClean="0"/>
              <a:t>‹#›</a:t>
            </a:fld>
            <a:endParaRPr lang="en-US"/>
          </a:p>
        </p:txBody>
      </p:sp>
    </p:spTree>
    <p:extLst>
      <p:ext uri="{BB962C8B-B14F-4D97-AF65-F5344CB8AC3E}">
        <p14:creationId xmlns:p14="http://schemas.microsoft.com/office/powerpoint/2010/main" val="3122670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16945B-D2B4-4178-93D1-EDC9C46784A1}" type="slidenum">
              <a:rPr lang="en-US" smtClean="0"/>
              <a:t>4</a:t>
            </a:fld>
            <a:endParaRPr lang="en-US"/>
          </a:p>
        </p:txBody>
      </p:sp>
    </p:spTree>
    <p:extLst>
      <p:ext uri="{BB962C8B-B14F-4D97-AF65-F5344CB8AC3E}">
        <p14:creationId xmlns:p14="http://schemas.microsoft.com/office/powerpoint/2010/main" val="370568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876B-3555-566F-0BB1-08CE6236FF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D93279-15C8-E8EE-6DA4-19F13EE8C6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ACB3A2-ECAD-2F12-F9B2-0CDE2258140A}"/>
              </a:ext>
            </a:extLst>
          </p:cNvPr>
          <p:cNvSpPr>
            <a:spLocks noGrp="1"/>
          </p:cNvSpPr>
          <p:nvPr>
            <p:ph type="dt" sz="half" idx="10"/>
          </p:nvPr>
        </p:nvSpPr>
        <p:spPr/>
        <p:txBody>
          <a:bodyPr/>
          <a:lstStyle/>
          <a:p>
            <a:fld id="{6A291E65-5D54-49DF-88DF-348DE9F6B975}" type="datetimeFigureOut">
              <a:rPr lang="en-US" smtClean="0"/>
              <a:t>11/30/2023</a:t>
            </a:fld>
            <a:endParaRPr lang="en-US"/>
          </a:p>
        </p:txBody>
      </p:sp>
      <p:sp>
        <p:nvSpPr>
          <p:cNvPr id="5" name="Footer Placeholder 4">
            <a:extLst>
              <a:ext uri="{FF2B5EF4-FFF2-40B4-BE49-F238E27FC236}">
                <a16:creationId xmlns:a16="http://schemas.microsoft.com/office/drawing/2014/main" id="{3CFB7B4C-4A9B-8C75-85F5-D777E1C3E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58C57-58F2-1D7B-7469-F47C7EC948F5}"/>
              </a:ext>
            </a:extLst>
          </p:cNvPr>
          <p:cNvSpPr>
            <a:spLocks noGrp="1"/>
          </p:cNvSpPr>
          <p:nvPr>
            <p:ph type="sldNum" sz="quarter" idx="12"/>
          </p:nvPr>
        </p:nvSpPr>
        <p:spPr/>
        <p:txBody>
          <a:bodyPr/>
          <a:lstStyle/>
          <a:p>
            <a:fld id="{6B9F1005-614C-441D-8135-83002353C14F}" type="slidenum">
              <a:rPr lang="en-US" smtClean="0"/>
              <a:t>‹#›</a:t>
            </a:fld>
            <a:endParaRPr lang="en-US"/>
          </a:p>
        </p:txBody>
      </p:sp>
    </p:spTree>
    <p:extLst>
      <p:ext uri="{BB962C8B-B14F-4D97-AF65-F5344CB8AC3E}">
        <p14:creationId xmlns:p14="http://schemas.microsoft.com/office/powerpoint/2010/main" val="294231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3207-6462-E85F-B57B-41DB6017FF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117BD9-01F9-13E0-166A-C414CAFDCE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21465-3D88-AFF2-C721-F72EA2BE1140}"/>
              </a:ext>
            </a:extLst>
          </p:cNvPr>
          <p:cNvSpPr>
            <a:spLocks noGrp="1"/>
          </p:cNvSpPr>
          <p:nvPr>
            <p:ph type="dt" sz="half" idx="10"/>
          </p:nvPr>
        </p:nvSpPr>
        <p:spPr/>
        <p:txBody>
          <a:bodyPr/>
          <a:lstStyle/>
          <a:p>
            <a:fld id="{6A291E65-5D54-49DF-88DF-348DE9F6B975}" type="datetimeFigureOut">
              <a:rPr lang="en-US" smtClean="0"/>
              <a:t>11/30/2023</a:t>
            </a:fld>
            <a:endParaRPr lang="en-US"/>
          </a:p>
        </p:txBody>
      </p:sp>
      <p:sp>
        <p:nvSpPr>
          <p:cNvPr id="5" name="Footer Placeholder 4">
            <a:extLst>
              <a:ext uri="{FF2B5EF4-FFF2-40B4-BE49-F238E27FC236}">
                <a16:creationId xmlns:a16="http://schemas.microsoft.com/office/drawing/2014/main" id="{1F65717F-842F-C88A-9640-682E06C35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D2C8B-5251-C619-34D7-6C229C6E4F11}"/>
              </a:ext>
            </a:extLst>
          </p:cNvPr>
          <p:cNvSpPr>
            <a:spLocks noGrp="1"/>
          </p:cNvSpPr>
          <p:nvPr>
            <p:ph type="sldNum" sz="quarter" idx="12"/>
          </p:nvPr>
        </p:nvSpPr>
        <p:spPr/>
        <p:txBody>
          <a:bodyPr/>
          <a:lstStyle/>
          <a:p>
            <a:fld id="{6B9F1005-614C-441D-8135-83002353C14F}" type="slidenum">
              <a:rPr lang="en-US" smtClean="0"/>
              <a:t>‹#›</a:t>
            </a:fld>
            <a:endParaRPr lang="en-US"/>
          </a:p>
        </p:txBody>
      </p:sp>
    </p:spTree>
    <p:extLst>
      <p:ext uri="{BB962C8B-B14F-4D97-AF65-F5344CB8AC3E}">
        <p14:creationId xmlns:p14="http://schemas.microsoft.com/office/powerpoint/2010/main" val="2993697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1AA828-199B-3D4E-79DF-AB6628149E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4B7FEF-75B3-1549-75E5-53599EFC82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93545-8212-2104-C42C-F5FE8B6B45A4}"/>
              </a:ext>
            </a:extLst>
          </p:cNvPr>
          <p:cNvSpPr>
            <a:spLocks noGrp="1"/>
          </p:cNvSpPr>
          <p:nvPr>
            <p:ph type="dt" sz="half" idx="10"/>
          </p:nvPr>
        </p:nvSpPr>
        <p:spPr/>
        <p:txBody>
          <a:bodyPr/>
          <a:lstStyle/>
          <a:p>
            <a:fld id="{6A291E65-5D54-49DF-88DF-348DE9F6B975}" type="datetimeFigureOut">
              <a:rPr lang="en-US" smtClean="0"/>
              <a:t>11/30/2023</a:t>
            </a:fld>
            <a:endParaRPr lang="en-US"/>
          </a:p>
        </p:txBody>
      </p:sp>
      <p:sp>
        <p:nvSpPr>
          <p:cNvPr id="5" name="Footer Placeholder 4">
            <a:extLst>
              <a:ext uri="{FF2B5EF4-FFF2-40B4-BE49-F238E27FC236}">
                <a16:creationId xmlns:a16="http://schemas.microsoft.com/office/drawing/2014/main" id="{F6C2DA1A-C930-4B75-98CF-790C87518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86ABE-F88E-822C-337F-E8E7ACF25369}"/>
              </a:ext>
            </a:extLst>
          </p:cNvPr>
          <p:cNvSpPr>
            <a:spLocks noGrp="1"/>
          </p:cNvSpPr>
          <p:nvPr>
            <p:ph type="sldNum" sz="quarter" idx="12"/>
          </p:nvPr>
        </p:nvSpPr>
        <p:spPr/>
        <p:txBody>
          <a:bodyPr/>
          <a:lstStyle/>
          <a:p>
            <a:fld id="{6B9F1005-614C-441D-8135-83002353C14F}" type="slidenum">
              <a:rPr lang="en-US" smtClean="0"/>
              <a:t>‹#›</a:t>
            </a:fld>
            <a:endParaRPr lang="en-US"/>
          </a:p>
        </p:txBody>
      </p:sp>
    </p:spTree>
    <p:extLst>
      <p:ext uri="{BB962C8B-B14F-4D97-AF65-F5344CB8AC3E}">
        <p14:creationId xmlns:p14="http://schemas.microsoft.com/office/powerpoint/2010/main" val="651514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11/30/2023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471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40754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11/30/2023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90741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651D-1D9F-F8B4-D172-CF72FE3518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0620E-7D22-72ED-B1D3-8CD9E6F93D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6FCC5-364A-BF79-95D6-04AA2DD7527A}"/>
              </a:ext>
            </a:extLst>
          </p:cNvPr>
          <p:cNvSpPr>
            <a:spLocks noGrp="1"/>
          </p:cNvSpPr>
          <p:nvPr>
            <p:ph type="dt" sz="half" idx="10"/>
          </p:nvPr>
        </p:nvSpPr>
        <p:spPr/>
        <p:txBody>
          <a:bodyPr/>
          <a:lstStyle/>
          <a:p>
            <a:fld id="{6A291E65-5D54-49DF-88DF-348DE9F6B975}" type="datetimeFigureOut">
              <a:rPr lang="en-US" smtClean="0"/>
              <a:t>11/30/2023</a:t>
            </a:fld>
            <a:endParaRPr lang="en-US"/>
          </a:p>
        </p:txBody>
      </p:sp>
      <p:sp>
        <p:nvSpPr>
          <p:cNvPr id="5" name="Footer Placeholder 4">
            <a:extLst>
              <a:ext uri="{FF2B5EF4-FFF2-40B4-BE49-F238E27FC236}">
                <a16:creationId xmlns:a16="http://schemas.microsoft.com/office/drawing/2014/main" id="{51071464-93E5-788E-FA51-104095C17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2B3A2-DADA-B0EB-7FB7-C27B81B4D679}"/>
              </a:ext>
            </a:extLst>
          </p:cNvPr>
          <p:cNvSpPr>
            <a:spLocks noGrp="1"/>
          </p:cNvSpPr>
          <p:nvPr>
            <p:ph type="sldNum" sz="quarter" idx="12"/>
          </p:nvPr>
        </p:nvSpPr>
        <p:spPr/>
        <p:txBody>
          <a:bodyPr/>
          <a:lstStyle/>
          <a:p>
            <a:fld id="{6B9F1005-614C-441D-8135-83002353C14F}" type="slidenum">
              <a:rPr lang="en-US" smtClean="0"/>
              <a:t>‹#›</a:t>
            </a:fld>
            <a:endParaRPr lang="en-US"/>
          </a:p>
        </p:txBody>
      </p:sp>
    </p:spTree>
    <p:extLst>
      <p:ext uri="{BB962C8B-B14F-4D97-AF65-F5344CB8AC3E}">
        <p14:creationId xmlns:p14="http://schemas.microsoft.com/office/powerpoint/2010/main" val="52801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5F5B-37B2-DC5D-334C-C5077D7693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98D347-F37B-1A28-EAA8-AD32159C0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3AC78D-1671-E9C9-2A13-38DBD97B0591}"/>
              </a:ext>
            </a:extLst>
          </p:cNvPr>
          <p:cNvSpPr>
            <a:spLocks noGrp="1"/>
          </p:cNvSpPr>
          <p:nvPr>
            <p:ph type="dt" sz="half" idx="10"/>
          </p:nvPr>
        </p:nvSpPr>
        <p:spPr/>
        <p:txBody>
          <a:bodyPr/>
          <a:lstStyle/>
          <a:p>
            <a:fld id="{6A291E65-5D54-49DF-88DF-348DE9F6B975}" type="datetimeFigureOut">
              <a:rPr lang="en-US" smtClean="0"/>
              <a:t>11/30/2023</a:t>
            </a:fld>
            <a:endParaRPr lang="en-US"/>
          </a:p>
        </p:txBody>
      </p:sp>
      <p:sp>
        <p:nvSpPr>
          <p:cNvPr id="5" name="Footer Placeholder 4">
            <a:extLst>
              <a:ext uri="{FF2B5EF4-FFF2-40B4-BE49-F238E27FC236}">
                <a16:creationId xmlns:a16="http://schemas.microsoft.com/office/drawing/2014/main" id="{9998B23A-5E65-5217-FA94-8B8C4D4A5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3FB60-1394-FAAD-D987-FB87451FFD10}"/>
              </a:ext>
            </a:extLst>
          </p:cNvPr>
          <p:cNvSpPr>
            <a:spLocks noGrp="1"/>
          </p:cNvSpPr>
          <p:nvPr>
            <p:ph type="sldNum" sz="quarter" idx="12"/>
          </p:nvPr>
        </p:nvSpPr>
        <p:spPr/>
        <p:txBody>
          <a:bodyPr/>
          <a:lstStyle/>
          <a:p>
            <a:fld id="{6B9F1005-614C-441D-8135-83002353C14F}" type="slidenum">
              <a:rPr lang="en-US" smtClean="0"/>
              <a:t>‹#›</a:t>
            </a:fld>
            <a:endParaRPr lang="en-US"/>
          </a:p>
        </p:txBody>
      </p:sp>
    </p:spTree>
    <p:extLst>
      <p:ext uri="{BB962C8B-B14F-4D97-AF65-F5344CB8AC3E}">
        <p14:creationId xmlns:p14="http://schemas.microsoft.com/office/powerpoint/2010/main" val="3469562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EBB7-591A-F567-845E-54433C73BB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7C0C2-1021-9535-3BC3-0809EA656C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181DEB-D0C2-FBDB-1FDE-7498A89DDE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D01C85-5DA8-0D16-DA21-B79245A7B726}"/>
              </a:ext>
            </a:extLst>
          </p:cNvPr>
          <p:cNvSpPr>
            <a:spLocks noGrp="1"/>
          </p:cNvSpPr>
          <p:nvPr>
            <p:ph type="dt" sz="half" idx="10"/>
          </p:nvPr>
        </p:nvSpPr>
        <p:spPr/>
        <p:txBody>
          <a:bodyPr/>
          <a:lstStyle/>
          <a:p>
            <a:fld id="{6A291E65-5D54-49DF-88DF-348DE9F6B975}" type="datetimeFigureOut">
              <a:rPr lang="en-US" smtClean="0"/>
              <a:t>11/30/2023</a:t>
            </a:fld>
            <a:endParaRPr lang="en-US"/>
          </a:p>
        </p:txBody>
      </p:sp>
      <p:sp>
        <p:nvSpPr>
          <p:cNvPr id="6" name="Footer Placeholder 5">
            <a:extLst>
              <a:ext uri="{FF2B5EF4-FFF2-40B4-BE49-F238E27FC236}">
                <a16:creationId xmlns:a16="http://schemas.microsoft.com/office/drawing/2014/main" id="{817AFE4A-720A-9DAB-BF8C-5758CEECCB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D12E18-1328-933B-C36D-EBC2E64FE7FF}"/>
              </a:ext>
            </a:extLst>
          </p:cNvPr>
          <p:cNvSpPr>
            <a:spLocks noGrp="1"/>
          </p:cNvSpPr>
          <p:nvPr>
            <p:ph type="sldNum" sz="quarter" idx="12"/>
          </p:nvPr>
        </p:nvSpPr>
        <p:spPr/>
        <p:txBody>
          <a:bodyPr/>
          <a:lstStyle/>
          <a:p>
            <a:fld id="{6B9F1005-614C-441D-8135-83002353C14F}" type="slidenum">
              <a:rPr lang="en-US" smtClean="0"/>
              <a:t>‹#›</a:t>
            </a:fld>
            <a:endParaRPr lang="en-US"/>
          </a:p>
        </p:txBody>
      </p:sp>
    </p:spTree>
    <p:extLst>
      <p:ext uri="{BB962C8B-B14F-4D97-AF65-F5344CB8AC3E}">
        <p14:creationId xmlns:p14="http://schemas.microsoft.com/office/powerpoint/2010/main" val="378780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E60E-86D7-74C8-C87C-E3FEB22FF8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165E29-C0BA-D06A-B4B3-E0562491F2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D023D5-81BD-A52C-2902-229ADB45C2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299082-6389-042B-C32B-7E6629FF41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D9E2C2-EDEA-1643-90CC-8A876602B8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95DE71-C53C-BFC7-3EDB-50D2E40BF5E5}"/>
              </a:ext>
            </a:extLst>
          </p:cNvPr>
          <p:cNvSpPr>
            <a:spLocks noGrp="1"/>
          </p:cNvSpPr>
          <p:nvPr>
            <p:ph type="dt" sz="half" idx="10"/>
          </p:nvPr>
        </p:nvSpPr>
        <p:spPr/>
        <p:txBody>
          <a:bodyPr/>
          <a:lstStyle/>
          <a:p>
            <a:fld id="{6A291E65-5D54-49DF-88DF-348DE9F6B975}" type="datetimeFigureOut">
              <a:rPr lang="en-US" smtClean="0"/>
              <a:t>11/30/2023</a:t>
            </a:fld>
            <a:endParaRPr lang="en-US"/>
          </a:p>
        </p:txBody>
      </p:sp>
      <p:sp>
        <p:nvSpPr>
          <p:cNvPr id="8" name="Footer Placeholder 7">
            <a:extLst>
              <a:ext uri="{FF2B5EF4-FFF2-40B4-BE49-F238E27FC236}">
                <a16:creationId xmlns:a16="http://schemas.microsoft.com/office/drawing/2014/main" id="{1AB9A17C-B059-F835-F433-E0D6948ECE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7F338C-90DE-49F4-67E0-4E3E5548F207}"/>
              </a:ext>
            </a:extLst>
          </p:cNvPr>
          <p:cNvSpPr>
            <a:spLocks noGrp="1"/>
          </p:cNvSpPr>
          <p:nvPr>
            <p:ph type="sldNum" sz="quarter" idx="12"/>
          </p:nvPr>
        </p:nvSpPr>
        <p:spPr/>
        <p:txBody>
          <a:bodyPr/>
          <a:lstStyle/>
          <a:p>
            <a:fld id="{6B9F1005-614C-441D-8135-83002353C14F}" type="slidenum">
              <a:rPr lang="en-US" smtClean="0"/>
              <a:t>‹#›</a:t>
            </a:fld>
            <a:endParaRPr lang="en-US"/>
          </a:p>
        </p:txBody>
      </p:sp>
    </p:spTree>
    <p:extLst>
      <p:ext uri="{BB962C8B-B14F-4D97-AF65-F5344CB8AC3E}">
        <p14:creationId xmlns:p14="http://schemas.microsoft.com/office/powerpoint/2010/main" val="3310226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EE95-F6FD-4411-C3FA-CF04F9CDA9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E3BEAA-E576-4DA6-38C4-B805B982C394}"/>
              </a:ext>
            </a:extLst>
          </p:cNvPr>
          <p:cNvSpPr>
            <a:spLocks noGrp="1"/>
          </p:cNvSpPr>
          <p:nvPr>
            <p:ph type="dt" sz="half" idx="10"/>
          </p:nvPr>
        </p:nvSpPr>
        <p:spPr/>
        <p:txBody>
          <a:bodyPr/>
          <a:lstStyle/>
          <a:p>
            <a:fld id="{6A291E65-5D54-49DF-88DF-348DE9F6B975}" type="datetimeFigureOut">
              <a:rPr lang="en-US" smtClean="0"/>
              <a:t>11/30/2023</a:t>
            </a:fld>
            <a:endParaRPr lang="en-US"/>
          </a:p>
        </p:txBody>
      </p:sp>
      <p:sp>
        <p:nvSpPr>
          <p:cNvPr id="4" name="Footer Placeholder 3">
            <a:extLst>
              <a:ext uri="{FF2B5EF4-FFF2-40B4-BE49-F238E27FC236}">
                <a16:creationId xmlns:a16="http://schemas.microsoft.com/office/drawing/2014/main" id="{298D2877-6B5E-C815-6168-F63338EEC4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AB53CB-F848-F469-DCE5-A6136B6FF0FB}"/>
              </a:ext>
            </a:extLst>
          </p:cNvPr>
          <p:cNvSpPr>
            <a:spLocks noGrp="1"/>
          </p:cNvSpPr>
          <p:nvPr>
            <p:ph type="sldNum" sz="quarter" idx="12"/>
          </p:nvPr>
        </p:nvSpPr>
        <p:spPr/>
        <p:txBody>
          <a:bodyPr/>
          <a:lstStyle/>
          <a:p>
            <a:fld id="{6B9F1005-614C-441D-8135-83002353C14F}" type="slidenum">
              <a:rPr lang="en-US" smtClean="0"/>
              <a:t>‹#›</a:t>
            </a:fld>
            <a:endParaRPr lang="en-US"/>
          </a:p>
        </p:txBody>
      </p:sp>
    </p:spTree>
    <p:extLst>
      <p:ext uri="{BB962C8B-B14F-4D97-AF65-F5344CB8AC3E}">
        <p14:creationId xmlns:p14="http://schemas.microsoft.com/office/powerpoint/2010/main" val="415228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E4D89-50A3-D2D6-B717-A96D3D2A2AC4}"/>
              </a:ext>
            </a:extLst>
          </p:cNvPr>
          <p:cNvSpPr>
            <a:spLocks noGrp="1"/>
          </p:cNvSpPr>
          <p:nvPr>
            <p:ph type="dt" sz="half" idx="10"/>
          </p:nvPr>
        </p:nvSpPr>
        <p:spPr/>
        <p:txBody>
          <a:bodyPr/>
          <a:lstStyle/>
          <a:p>
            <a:fld id="{6A291E65-5D54-49DF-88DF-348DE9F6B975}" type="datetimeFigureOut">
              <a:rPr lang="en-US" smtClean="0"/>
              <a:t>11/30/2023</a:t>
            </a:fld>
            <a:endParaRPr lang="en-US"/>
          </a:p>
        </p:txBody>
      </p:sp>
      <p:sp>
        <p:nvSpPr>
          <p:cNvPr id="3" name="Footer Placeholder 2">
            <a:extLst>
              <a:ext uri="{FF2B5EF4-FFF2-40B4-BE49-F238E27FC236}">
                <a16:creationId xmlns:a16="http://schemas.microsoft.com/office/drawing/2014/main" id="{1E827B28-0A89-ED91-4F8C-D9762FC7EA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76CD1A-74D7-57D2-16CD-8E3F28EAF9A5}"/>
              </a:ext>
            </a:extLst>
          </p:cNvPr>
          <p:cNvSpPr>
            <a:spLocks noGrp="1"/>
          </p:cNvSpPr>
          <p:nvPr>
            <p:ph type="sldNum" sz="quarter" idx="12"/>
          </p:nvPr>
        </p:nvSpPr>
        <p:spPr/>
        <p:txBody>
          <a:bodyPr/>
          <a:lstStyle/>
          <a:p>
            <a:fld id="{6B9F1005-614C-441D-8135-83002353C14F}" type="slidenum">
              <a:rPr lang="en-US" smtClean="0"/>
              <a:t>‹#›</a:t>
            </a:fld>
            <a:endParaRPr lang="en-US"/>
          </a:p>
        </p:txBody>
      </p:sp>
    </p:spTree>
    <p:extLst>
      <p:ext uri="{BB962C8B-B14F-4D97-AF65-F5344CB8AC3E}">
        <p14:creationId xmlns:p14="http://schemas.microsoft.com/office/powerpoint/2010/main" val="879931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925-682D-87D8-813A-658DD5E82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166734-C48C-B81C-2927-6FAAEE8031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27B77B-63D3-281A-C631-C70025871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D233C-8DC5-E653-080B-83CB1FC4C2D9}"/>
              </a:ext>
            </a:extLst>
          </p:cNvPr>
          <p:cNvSpPr>
            <a:spLocks noGrp="1"/>
          </p:cNvSpPr>
          <p:nvPr>
            <p:ph type="dt" sz="half" idx="10"/>
          </p:nvPr>
        </p:nvSpPr>
        <p:spPr/>
        <p:txBody>
          <a:bodyPr/>
          <a:lstStyle/>
          <a:p>
            <a:fld id="{6A291E65-5D54-49DF-88DF-348DE9F6B975}" type="datetimeFigureOut">
              <a:rPr lang="en-US" smtClean="0"/>
              <a:t>11/30/2023</a:t>
            </a:fld>
            <a:endParaRPr lang="en-US"/>
          </a:p>
        </p:txBody>
      </p:sp>
      <p:sp>
        <p:nvSpPr>
          <p:cNvPr id="6" name="Footer Placeholder 5">
            <a:extLst>
              <a:ext uri="{FF2B5EF4-FFF2-40B4-BE49-F238E27FC236}">
                <a16:creationId xmlns:a16="http://schemas.microsoft.com/office/drawing/2014/main" id="{16531CF6-D16E-43FB-D079-D2D44492D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428B0B-E8C2-3998-D3D1-CBAC1681ED8B}"/>
              </a:ext>
            </a:extLst>
          </p:cNvPr>
          <p:cNvSpPr>
            <a:spLocks noGrp="1"/>
          </p:cNvSpPr>
          <p:nvPr>
            <p:ph type="sldNum" sz="quarter" idx="12"/>
          </p:nvPr>
        </p:nvSpPr>
        <p:spPr/>
        <p:txBody>
          <a:bodyPr/>
          <a:lstStyle/>
          <a:p>
            <a:fld id="{6B9F1005-614C-441D-8135-83002353C14F}" type="slidenum">
              <a:rPr lang="en-US" smtClean="0"/>
              <a:t>‹#›</a:t>
            </a:fld>
            <a:endParaRPr lang="en-US"/>
          </a:p>
        </p:txBody>
      </p:sp>
    </p:spTree>
    <p:extLst>
      <p:ext uri="{BB962C8B-B14F-4D97-AF65-F5344CB8AC3E}">
        <p14:creationId xmlns:p14="http://schemas.microsoft.com/office/powerpoint/2010/main" val="2785145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006C-59A1-B903-3083-EF008F704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014818-3A2B-81A7-FDA0-6CF610D5A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A16F3D-08E6-67E1-6CE6-126CDD8F0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9DD6E-BD7F-0D02-8F19-C2A28FA09820}"/>
              </a:ext>
            </a:extLst>
          </p:cNvPr>
          <p:cNvSpPr>
            <a:spLocks noGrp="1"/>
          </p:cNvSpPr>
          <p:nvPr>
            <p:ph type="dt" sz="half" idx="10"/>
          </p:nvPr>
        </p:nvSpPr>
        <p:spPr/>
        <p:txBody>
          <a:bodyPr/>
          <a:lstStyle/>
          <a:p>
            <a:fld id="{6A291E65-5D54-49DF-88DF-348DE9F6B975}" type="datetimeFigureOut">
              <a:rPr lang="en-US" smtClean="0"/>
              <a:t>11/30/2023</a:t>
            </a:fld>
            <a:endParaRPr lang="en-US"/>
          </a:p>
        </p:txBody>
      </p:sp>
      <p:sp>
        <p:nvSpPr>
          <p:cNvPr id="6" name="Footer Placeholder 5">
            <a:extLst>
              <a:ext uri="{FF2B5EF4-FFF2-40B4-BE49-F238E27FC236}">
                <a16:creationId xmlns:a16="http://schemas.microsoft.com/office/drawing/2014/main" id="{5B16F3A9-D315-92E2-EA99-9691BFB11C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A5358-48EA-BD9D-C07F-BA3249F8DE8E}"/>
              </a:ext>
            </a:extLst>
          </p:cNvPr>
          <p:cNvSpPr>
            <a:spLocks noGrp="1"/>
          </p:cNvSpPr>
          <p:nvPr>
            <p:ph type="sldNum" sz="quarter" idx="12"/>
          </p:nvPr>
        </p:nvSpPr>
        <p:spPr/>
        <p:txBody>
          <a:bodyPr/>
          <a:lstStyle/>
          <a:p>
            <a:fld id="{6B9F1005-614C-441D-8135-83002353C14F}" type="slidenum">
              <a:rPr lang="en-US" smtClean="0"/>
              <a:t>‹#›</a:t>
            </a:fld>
            <a:endParaRPr lang="en-US"/>
          </a:p>
        </p:txBody>
      </p:sp>
    </p:spTree>
    <p:extLst>
      <p:ext uri="{BB962C8B-B14F-4D97-AF65-F5344CB8AC3E}">
        <p14:creationId xmlns:p14="http://schemas.microsoft.com/office/powerpoint/2010/main" val="176253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E673E8-E007-29ED-5ED4-FC2FC50441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0C6771-C584-7DEC-7B4E-6531601B00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9282D-D92B-D71E-3BFA-FFBA8B2A55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91E65-5D54-49DF-88DF-348DE9F6B975}" type="datetimeFigureOut">
              <a:rPr lang="en-US" smtClean="0"/>
              <a:t>11/30/2023</a:t>
            </a:fld>
            <a:endParaRPr lang="en-US"/>
          </a:p>
        </p:txBody>
      </p:sp>
      <p:sp>
        <p:nvSpPr>
          <p:cNvPr id="5" name="Footer Placeholder 4">
            <a:extLst>
              <a:ext uri="{FF2B5EF4-FFF2-40B4-BE49-F238E27FC236}">
                <a16:creationId xmlns:a16="http://schemas.microsoft.com/office/drawing/2014/main" id="{841342E1-5511-4610-2EC1-4E1125A99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E1856B-574A-EABE-F3E0-999AEB9E00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F1005-614C-441D-8135-83002353C14F}" type="slidenum">
              <a:rPr lang="en-US" smtClean="0"/>
              <a:t>‹#›</a:t>
            </a:fld>
            <a:endParaRPr lang="en-US"/>
          </a:p>
        </p:txBody>
      </p:sp>
    </p:spTree>
    <p:extLst>
      <p:ext uri="{BB962C8B-B14F-4D97-AF65-F5344CB8AC3E}">
        <p14:creationId xmlns:p14="http://schemas.microsoft.com/office/powerpoint/2010/main" val="3824397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8643193" y="489507"/>
            <a:ext cx="3091607" cy="1655483"/>
          </a:xfrm>
        </p:spPr>
        <p:txBody>
          <a:bodyPr vert="horz" lIns="91440" tIns="45720" rIns="91440" bIns="45720" rtlCol="0" anchor="b">
            <a:normAutofit fontScale="90000"/>
          </a:bodyPr>
          <a:lstStyle/>
          <a:p>
            <a:r>
              <a:rPr lang="en-US" sz="3200" b="1" dirty="0">
                <a:solidFill>
                  <a:schemeClr val="tx1"/>
                </a:solidFill>
                <a:latin typeface="Aharoni" panose="02010803020104030203" pitchFamily="2" charset="-79"/>
                <a:cs typeface="Aharoni" panose="02010803020104030203" pitchFamily="2" charset="-79"/>
              </a:rPr>
              <a:t>Fake Instagram profile detection</a:t>
            </a:r>
          </a:p>
        </p:txBody>
      </p:sp>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r="28728" b="-5"/>
          <a:stretch/>
        </p:blipFill>
        <p:spPr>
          <a:xfrm>
            <a:off x="20" y="431"/>
            <a:ext cx="8115280" cy="6408311"/>
          </a:xfrm>
          <a:prstGeom prst="rect">
            <a:avLst/>
          </a:prstGeo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8643193" y="2418408"/>
            <a:ext cx="2942813" cy="3540265"/>
          </a:xfrm>
        </p:spPr>
        <p:txBody>
          <a:bodyPr vert="horz" lIns="91440" tIns="45720" rIns="91440" bIns="45720" rtlCol="0">
            <a:normAutofit/>
          </a:bodyPr>
          <a:lstStyle/>
          <a:p>
            <a:r>
              <a:rPr lang="en-US" sz="2000" dirty="0">
                <a:solidFill>
                  <a:schemeClr val="accent5">
                    <a:lumMod val="50000"/>
                  </a:schemeClr>
                </a:solidFill>
                <a:latin typeface="Abadi" panose="020B0604020104020204" pitchFamily="34" charset="0"/>
              </a:rPr>
              <a:t>Team Members                                      </a:t>
            </a:r>
          </a:p>
          <a:p>
            <a:pPr marL="285750" indent="-228600">
              <a:buFont typeface="Arial" panose="020B0604020202020204" pitchFamily="34" charset="0"/>
              <a:buChar char="•"/>
            </a:pPr>
            <a:r>
              <a:rPr lang="en-US" sz="2000" dirty="0">
                <a:solidFill>
                  <a:srgbClr val="7030A0"/>
                </a:solidFill>
                <a:latin typeface="Aharoni" panose="02010803020104030203" pitchFamily="2" charset="-79"/>
                <a:cs typeface="Aharoni" panose="02010803020104030203" pitchFamily="2" charset="-79"/>
              </a:rPr>
              <a:t>Reshma Shaik</a:t>
            </a:r>
          </a:p>
          <a:p>
            <a:pPr marL="285750" indent="-228600">
              <a:buFont typeface="Arial" panose="020B0604020202020204" pitchFamily="34" charset="0"/>
              <a:buChar char="•"/>
            </a:pPr>
            <a:r>
              <a:rPr lang="en-US" sz="2000" dirty="0">
                <a:solidFill>
                  <a:srgbClr val="7030A0"/>
                </a:solidFill>
                <a:latin typeface="Aharoni" panose="02010803020104030203" pitchFamily="2" charset="-79"/>
                <a:cs typeface="Aharoni" panose="02010803020104030203" pitchFamily="2" charset="-79"/>
              </a:rPr>
              <a:t>Jeevan Kumar</a:t>
            </a:r>
          </a:p>
          <a:p>
            <a:pPr marL="285750" indent="-228600">
              <a:buFont typeface="Arial" panose="020B0604020202020204" pitchFamily="34" charset="0"/>
              <a:buChar char="•"/>
            </a:pPr>
            <a:r>
              <a:rPr lang="en-US" sz="2000" dirty="0">
                <a:solidFill>
                  <a:srgbClr val="7030A0"/>
                </a:solidFill>
                <a:latin typeface="Aharoni" panose="02010803020104030203" pitchFamily="2" charset="-79"/>
                <a:cs typeface="Aharoni" panose="02010803020104030203" pitchFamily="2" charset="-79"/>
              </a:rPr>
              <a:t>Bindu Priya</a:t>
            </a:r>
          </a:p>
        </p:txBody>
      </p:sp>
      <p:sp>
        <p:nvSpPr>
          <p:cNvPr id="18" name="Rectangle 17">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835F9-F63E-11A1-86C0-AF8E7E91EC97}"/>
              </a:ext>
            </a:extLst>
          </p:cNvPr>
          <p:cNvSpPr>
            <a:spLocks noGrp="1"/>
          </p:cNvSpPr>
          <p:nvPr>
            <p:ph type="title"/>
          </p:nvPr>
        </p:nvSpPr>
        <p:spPr>
          <a:xfrm>
            <a:off x="1371599" y="294538"/>
            <a:ext cx="9895951" cy="1033669"/>
          </a:xfrm>
        </p:spPr>
        <p:txBody>
          <a:bodyPr>
            <a:normAutofit/>
          </a:bodyPr>
          <a:lstStyle/>
          <a:p>
            <a:pPr algn="ctr"/>
            <a:r>
              <a:rPr lang="en-US" sz="4000" b="1" dirty="0">
                <a:solidFill>
                  <a:srgbClr val="FFFFFF"/>
                </a:solidFill>
              </a:rPr>
              <a:t>Comparison Graph </a:t>
            </a:r>
            <a:endParaRPr lang="en-US" sz="4000" dirty="0">
              <a:solidFill>
                <a:srgbClr val="FFFFFF"/>
              </a:solidFill>
            </a:endParaRPr>
          </a:p>
        </p:txBody>
      </p:sp>
      <p:pic>
        <p:nvPicPr>
          <p:cNvPr id="6" name="Content Placeholder 4">
            <a:extLst>
              <a:ext uri="{FF2B5EF4-FFF2-40B4-BE49-F238E27FC236}">
                <a16:creationId xmlns:a16="http://schemas.microsoft.com/office/drawing/2014/main" id="{37D85037-A2AB-F957-215D-66153E6B1531}"/>
              </a:ext>
            </a:extLst>
          </p:cNvPr>
          <p:cNvPicPr>
            <a:picLocks noGrp="1" noChangeAspect="1"/>
          </p:cNvPicPr>
          <p:nvPr>
            <p:ph idx="1"/>
          </p:nvPr>
        </p:nvPicPr>
        <p:blipFill>
          <a:blip r:embed="rId2"/>
          <a:stretch>
            <a:fillRect/>
          </a:stretch>
        </p:blipFill>
        <p:spPr>
          <a:xfrm>
            <a:off x="1164772" y="1622744"/>
            <a:ext cx="9873342" cy="4940718"/>
          </a:xfrm>
        </p:spPr>
      </p:pic>
    </p:spTree>
    <p:extLst>
      <p:ext uri="{BB962C8B-B14F-4D97-AF65-F5344CB8AC3E}">
        <p14:creationId xmlns:p14="http://schemas.microsoft.com/office/powerpoint/2010/main" val="342544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B4862-C3C6-BBD8-7F50-DD1CC2ED7775}"/>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b="1">
                <a:solidFill>
                  <a:srgbClr val="FFFFFF"/>
                </a:solidFill>
              </a:rPr>
              <a:t>Keras Model ROC/Precision Curve</a:t>
            </a:r>
          </a:p>
        </p:txBody>
      </p:sp>
      <p:pic>
        <p:nvPicPr>
          <p:cNvPr id="8" name="Content Placeholder 7">
            <a:extLst>
              <a:ext uri="{FF2B5EF4-FFF2-40B4-BE49-F238E27FC236}">
                <a16:creationId xmlns:a16="http://schemas.microsoft.com/office/drawing/2014/main" id="{CCA7ED82-05CD-058F-A6BF-588E0E7A086B}"/>
              </a:ext>
            </a:extLst>
          </p:cNvPr>
          <p:cNvPicPr>
            <a:picLocks noGrp="1" noChangeAspect="1"/>
          </p:cNvPicPr>
          <p:nvPr>
            <p:ph sz="half" idx="1"/>
          </p:nvPr>
        </p:nvPicPr>
        <p:blipFill>
          <a:blip r:embed="rId2"/>
          <a:stretch>
            <a:fillRect/>
          </a:stretch>
        </p:blipFill>
        <p:spPr>
          <a:xfrm>
            <a:off x="715748" y="1741715"/>
            <a:ext cx="5131088" cy="4375516"/>
          </a:xfrm>
          <a:prstGeom prst="rect">
            <a:avLst/>
          </a:prstGeom>
        </p:spPr>
      </p:pic>
      <p:pic>
        <p:nvPicPr>
          <p:cNvPr id="6" name="Content Placeholder 5">
            <a:extLst>
              <a:ext uri="{FF2B5EF4-FFF2-40B4-BE49-F238E27FC236}">
                <a16:creationId xmlns:a16="http://schemas.microsoft.com/office/drawing/2014/main" id="{3C1DD73E-FA3D-809D-9B57-688BFC2AB81E}"/>
              </a:ext>
            </a:extLst>
          </p:cNvPr>
          <p:cNvPicPr>
            <a:picLocks noGrp="1" noChangeAspect="1"/>
          </p:cNvPicPr>
          <p:nvPr>
            <p:ph sz="half" idx="2"/>
          </p:nvPr>
        </p:nvPicPr>
        <p:blipFill>
          <a:blip r:embed="rId3"/>
          <a:stretch>
            <a:fillRect/>
          </a:stretch>
        </p:blipFill>
        <p:spPr>
          <a:xfrm>
            <a:off x="6345165" y="1603916"/>
            <a:ext cx="5131087" cy="4588284"/>
          </a:xfrm>
          <a:prstGeom prst="rect">
            <a:avLst/>
          </a:prstGeom>
        </p:spPr>
      </p:pic>
    </p:spTree>
    <p:extLst>
      <p:ext uri="{BB962C8B-B14F-4D97-AF65-F5344CB8AC3E}">
        <p14:creationId xmlns:p14="http://schemas.microsoft.com/office/powerpoint/2010/main" val="412397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Rectangle 1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B4862-C3C6-BBD8-7F50-DD1CC2ED7775}"/>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700" b="1">
                <a:solidFill>
                  <a:srgbClr val="FFFFFF"/>
                </a:solidFill>
              </a:rPr>
              <a:t> MLP Classifier ROC/Precision Curve</a:t>
            </a:r>
          </a:p>
        </p:txBody>
      </p:sp>
      <p:pic>
        <p:nvPicPr>
          <p:cNvPr id="10" name="Content Placeholder 9">
            <a:extLst>
              <a:ext uri="{FF2B5EF4-FFF2-40B4-BE49-F238E27FC236}">
                <a16:creationId xmlns:a16="http://schemas.microsoft.com/office/drawing/2014/main" id="{A999F336-28DB-18EA-91E7-5D4A48560D6F}"/>
              </a:ext>
            </a:extLst>
          </p:cNvPr>
          <p:cNvPicPr>
            <a:picLocks noGrp="1" noChangeAspect="1"/>
          </p:cNvPicPr>
          <p:nvPr>
            <p:ph sz="half" idx="1"/>
          </p:nvPr>
        </p:nvPicPr>
        <p:blipFill>
          <a:blip r:embed="rId2"/>
          <a:stretch>
            <a:fillRect/>
          </a:stretch>
        </p:blipFill>
        <p:spPr>
          <a:xfrm>
            <a:off x="715748" y="2307398"/>
            <a:ext cx="5131088" cy="3745692"/>
          </a:xfrm>
          <a:prstGeom prst="rect">
            <a:avLst/>
          </a:prstGeom>
        </p:spPr>
      </p:pic>
      <p:pic>
        <p:nvPicPr>
          <p:cNvPr id="8" name="Content Placeholder 7">
            <a:extLst>
              <a:ext uri="{FF2B5EF4-FFF2-40B4-BE49-F238E27FC236}">
                <a16:creationId xmlns:a16="http://schemas.microsoft.com/office/drawing/2014/main" id="{BB686F39-C576-986F-9761-B1BC379CD574}"/>
              </a:ext>
            </a:extLst>
          </p:cNvPr>
          <p:cNvPicPr>
            <a:picLocks noGrp="1" noChangeAspect="1"/>
          </p:cNvPicPr>
          <p:nvPr>
            <p:ph sz="half" idx="2"/>
          </p:nvPr>
        </p:nvPicPr>
        <p:blipFill>
          <a:blip r:embed="rId3"/>
          <a:stretch>
            <a:fillRect/>
          </a:stretch>
        </p:blipFill>
        <p:spPr>
          <a:xfrm>
            <a:off x="6345165" y="2273332"/>
            <a:ext cx="5131087" cy="3886797"/>
          </a:xfrm>
          <a:prstGeom prst="rect">
            <a:avLst/>
          </a:prstGeom>
        </p:spPr>
      </p:pic>
    </p:spTree>
    <p:extLst>
      <p:ext uri="{BB962C8B-B14F-4D97-AF65-F5344CB8AC3E}">
        <p14:creationId xmlns:p14="http://schemas.microsoft.com/office/powerpoint/2010/main" val="237296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0" name="Rectangle 19">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CB4862-C3C6-BBD8-7F50-DD1CC2ED7775}"/>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en-US" sz="4000" b="1">
                <a:solidFill>
                  <a:srgbClr val="FFFFFF"/>
                </a:solidFill>
              </a:rPr>
              <a:t> Random Forest Classifier ROC/Precision Curve</a:t>
            </a:r>
          </a:p>
        </p:txBody>
      </p:sp>
      <p:pic>
        <p:nvPicPr>
          <p:cNvPr id="6" name="Picture 5">
            <a:extLst>
              <a:ext uri="{FF2B5EF4-FFF2-40B4-BE49-F238E27FC236}">
                <a16:creationId xmlns:a16="http://schemas.microsoft.com/office/drawing/2014/main" id="{522D7F2F-A947-7B8C-5D86-6D76CE9FE66E}"/>
              </a:ext>
            </a:extLst>
          </p:cNvPr>
          <p:cNvPicPr>
            <a:picLocks noChangeAspect="1"/>
          </p:cNvPicPr>
          <p:nvPr/>
        </p:nvPicPr>
        <p:blipFill>
          <a:blip r:embed="rId2"/>
          <a:stretch>
            <a:fillRect/>
          </a:stretch>
        </p:blipFill>
        <p:spPr>
          <a:xfrm>
            <a:off x="515453" y="2018820"/>
            <a:ext cx="5251049" cy="4371976"/>
          </a:xfrm>
          <a:prstGeom prst="rect">
            <a:avLst/>
          </a:prstGeom>
        </p:spPr>
      </p:pic>
      <p:pic>
        <p:nvPicPr>
          <p:cNvPr id="12" name="Content Placeholder 11">
            <a:extLst>
              <a:ext uri="{FF2B5EF4-FFF2-40B4-BE49-F238E27FC236}">
                <a16:creationId xmlns:a16="http://schemas.microsoft.com/office/drawing/2014/main" id="{AF284123-5FF0-E43B-DAE2-22575AF766F6}"/>
              </a:ext>
            </a:extLst>
          </p:cNvPr>
          <p:cNvPicPr>
            <a:picLocks noGrp="1" noChangeAspect="1"/>
          </p:cNvPicPr>
          <p:nvPr>
            <p:ph sz="half" idx="1"/>
          </p:nvPr>
        </p:nvPicPr>
        <p:blipFill>
          <a:blip r:embed="rId3"/>
          <a:stretch>
            <a:fillRect/>
          </a:stretch>
        </p:blipFill>
        <p:spPr>
          <a:xfrm>
            <a:off x="6267670" y="2074130"/>
            <a:ext cx="5586873" cy="4261356"/>
          </a:xfrm>
          <a:prstGeom prst="rect">
            <a:avLst/>
          </a:prstGeom>
        </p:spPr>
      </p:pic>
    </p:spTree>
    <p:extLst>
      <p:ext uri="{BB962C8B-B14F-4D97-AF65-F5344CB8AC3E}">
        <p14:creationId xmlns:p14="http://schemas.microsoft.com/office/powerpoint/2010/main" val="3579348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A1E37-54A9-6EAE-F6A7-03B336C88A8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Implementation</a:t>
            </a:r>
          </a:p>
        </p:txBody>
      </p:sp>
      <p:sp>
        <p:nvSpPr>
          <p:cNvPr id="3" name="Content Placeholder 2">
            <a:extLst>
              <a:ext uri="{FF2B5EF4-FFF2-40B4-BE49-F238E27FC236}">
                <a16:creationId xmlns:a16="http://schemas.microsoft.com/office/drawing/2014/main" id="{DFC667A2-6FD7-5341-D939-A5AFFFC18D04}"/>
              </a:ext>
            </a:extLst>
          </p:cNvPr>
          <p:cNvSpPr>
            <a:spLocks noGrp="1"/>
          </p:cNvSpPr>
          <p:nvPr>
            <p:ph idx="1"/>
          </p:nvPr>
        </p:nvSpPr>
        <p:spPr>
          <a:xfrm>
            <a:off x="1371599" y="2318197"/>
            <a:ext cx="9724031" cy="3683358"/>
          </a:xfrm>
        </p:spPr>
        <p:txBody>
          <a:bodyPr anchor="ctr">
            <a:normAutofit/>
          </a:bodyPr>
          <a:lstStyle/>
          <a:p>
            <a:r>
              <a:rPr lang="en-US" sz="2000">
                <a:latin typeface="Times New Roman" panose="02020603050405020304" pitchFamily="18" charset="0"/>
                <a:cs typeface="Times New Roman" panose="02020603050405020304" pitchFamily="18" charset="0"/>
              </a:rPr>
              <a:t>Install python version 3 or above</a:t>
            </a:r>
          </a:p>
          <a:p>
            <a:r>
              <a:rPr lang="en-US" sz="2000">
                <a:latin typeface="Times New Roman" panose="02020603050405020304" pitchFamily="18" charset="0"/>
                <a:cs typeface="Times New Roman" panose="02020603050405020304" pitchFamily="18" charset="0"/>
              </a:rPr>
              <a:t>Install Visual Studio Code</a:t>
            </a:r>
          </a:p>
          <a:p>
            <a:r>
              <a:rPr lang="en-US" sz="2000">
                <a:latin typeface="Times New Roman" panose="02020603050405020304" pitchFamily="18" charset="0"/>
                <a:cs typeface="Times New Roman" panose="02020603050405020304" pitchFamily="18" charset="0"/>
              </a:rPr>
              <a:t>Install Libraries </a:t>
            </a:r>
          </a:p>
          <a:p>
            <a:r>
              <a:rPr lang="en-US" sz="2000">
                <a:latin typeface="Times New Roman" panose="02020603050405020304" pitchFamily="18" charset="0"/>
                <a:cs typeface="Times New Roman" panose="02020603050405020304" pitchFamily="18" charset="0"/>
              </a:rPr>
              <a:t>Import the libraries</a:t>
            </a:r>
          </a:p>
          <a:p>
            <a:r>
              <a:rPr lang="en-US" sz="2000">
                <a:latin typeface="Times New Roman" panose="02020603050405020304" pitchFamily="18" charset="0"/>
                <a:cs typeface="Times New Roman" panose="02020603050405020304" pitchFamily="18" charset="0"/>
              </a:rPr>
              <a:t>Fetch the Data to Train</a:t>
            </a:r>
          </a:p>
          <a:p>
            <a:r>
              <a:rPr lang="en-US" sz="2000">
                <a:latin typeface="Times New Roman" panose="02020603050405020304" pitchFamily="18" charset="0"/>
                <a:cs typeface="Times New Roman" panose="02020603050405020304" pitchFamily="18" charset="0"/>
              </a:rPr>
              <a:t>Divide the data for Training and Testing(80% for Training ,20% for Testing)</a:t>
            </a:r>
          </a:p>
          <a:p>
            <a:pPr marL="0" indent="0">
              <a:buNone/>
            </a:pPr>
            <a:endParaRPr lang="en-US" sz="2000"/>
          </a:p>
          <a:p>
            <a:endParaRPr lang="en-US" sz="2000"/>
          </a:p>
        </p:txBody>
      </p:sp>
    </p:spTree>
    <p:extLst>
      <p:ext uri="{BB962C8B-B14F-4D97-AF65-F5344CB8AC3E}">
        <p14:creationId xmlns:p14="http://schemas.microsoft.com/office/powerpoint/2010/main" val="1119911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37BE7E-B28F-8CBD-4C3E-71BB39F1E92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Implementation</a:t>
            </a:r>
          </a:p>
        </p:txBody>
      </p:sp>
      <p:sp>
        <p:nvSpPr>
          <p:cNvPr id="3" name="Content Placeholder 2">
            <a:extLst>
              <a:ext uri="{FF2B5EF4-FFF2-40B4-BE49-F238E27FC236}">
                <a16:creationId xmlns:a16="http://schemas.microsoft.com/office/drawing/2014/main" id="{3B44596D-8517-A659-D846-EF4F82ACC3D6}"/>
              </a:ext>
            </a:extLst>
          </p:cNvPr>
          <p:cNvSpPr>
            <a:spLocks noGrp="1"/>
          </p:cNvSpPr>
          <p:nvPr>
            <p:ph idx="1"/>
          </p:nvPr>
        </p:nvSpPr>
        <p:spPr>
          <a:xfrm>
            <a:off x="1371599" y="2318197"/>
            <a:ext cx="9724031" cy="3683358"/>
          </a:xfrm>
        </p:spPr>
        <p:txBody>
          <a:bodyPr anchor="ctr">
            <a:normAutofit/>
          </a:bodyPr>
          <a:lstStyle/>
          <a:p>
            <a:r>
              <a:rPr lang="en-US" sz="2000">
                <a:latin typeface="Times New Roman" panose="02020603050405020304" pitchFamily="18" charset="0"/>
                <a:cs typeface="Times New Roman" panose="02020603050405020304" pitchFamily="18" charset="0"/>
              </a:rPr>
              <a:t>Preprocess the data(using Z-score Normalization)</a:t>
            </a:r>
          </a:p>
          <a:p>
            <a:r>
              <a:rPr lang="en-US" sz="2000">
                <a:latin typeface="Times New Roman" panose="02020603050405020304" pitchFamily="18" charset="0"/>
                <a:cs typeface="Times New Roman" panose="02020603050405020304" pitchFamily="18" charset="0"/>
              </a:rPr>
              <a:t>Train the Artificial Neural Network Algorithm using keras library.</a:t>
            </a:r>
          </a:p>
          <a:p>
            <a:r>
              <a:rPr lang="en-US" sz="2000">
                <a:latin typeface="Times New Roman" panose="02020603050405020304" pitchFamily="18" charset="0"/>
                <a:cs typeface="Times New Roman" panose="02020603050405020304" pitchFamily="18" charset="0"/>
              </a:rPr>
              <a:t>Train the MLPClassifier algorithm</a:t>
            </a:r>
          </a:p>
          <a:p>
            <a:r>
              <a:rPr lang="en-US" sz="2000">
                <a:latin typeface="Times New Roman" panose="02020603050405020304" pitchFamily="18" charset="0"/>
                <a:cs typeface="Times New Roman" panose="02020603050405020304" pitchFamily="18" charset="0"/>
              </a:rPr>
              <a:t>Train Random Forest Tree algorithm</a:t>
            </a:r>
          </a:p>
          <a:p>
            <a:r>
              <a:rPr lang="en-US" sz="2000">
                <a:latin typeface="Times New Roman" panose="02020603050405020304" pitchFamily="18" charset="0"/>
                <a:cs typeface="Times New Roman" panose="02020603050405020304" pitchFamily="18" charset="0"/>
              </a:rPr>
              <a:t>Display the Outputs of Algorithms</a:t>
            </a:r>
          </a:p>
          <a:p>
            <a:r>
              <a:rPr lang="en-US" sz="2000" b="0">
                <a:effectLst/>
                <a:latin typeface="Times New Roman" panose="02020603050405020304" pitchFamily="18" charset="0"/>
                <a:cs typeface="Times New Roman" panose="02020603050405020304" pitchFamily="18" charset="0"/>
              </a:rPr>
              <a:t>Plot ROC</a:t>
            </a:r>
            <a:r>
              <a:rPr lang="en-US" sz="2000">
                <a:latin typeface="Times New Roman" panose="02020603050405020304" pitchFamily="18" charset="0"/>
                <a:cs typeface="Times New Roman" panose="02020603050405020304" pitchFamily="18" charset="0"/>
              </a:rPr>
              <a:t> curve, Precision-Recall Curves</a:t>
            </a:r>
          </a:p>
          <a:p>
            <a:r>
              <a:rPr lang="en-US" sz="2000">
                <a:latin typeface="Times New Roman" panose="02020603050405020304" pitchFamily="18" charset="0"/>
                <a:cs typeface="Times New Roman" panose="02020603050405020304" pitchFamily="18" charset="0"/>
              </a:rPr>
              <a:t>Validation: Predict for sample Input</a:t>
            </a:r>
          </a:p>
          <a:p>
            <a:pPr marL="0" indent="0">
              <a:buNone/>
            </a:pPr>
            <a:endParaRPr lang="en-US" sz="2000"/>
          </a:p>
        </p:txBody>
      </p:sp>
    </p:spTree>
    <p:extLst>
      <p:ext uri="{BB962C8B-B14F-4D97-AF65-F5344CB8AC3E}">
        <p14:creationId xmlns:p14="http://schemas.microsoft.com/office/powerpoint/2010/main" val="2999971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eb of wires connecting pins">
            <a:extLst>
              <a:ext uri="{FF2B5EF4-FFF2-40B4-BE49-F238E27FC236}">
                <a16:creationId xmlns:a16="http://schemas.microsoft.com/office/drawing/2014/main" id="{F9B0FDA6-F2E6-5F69-C65A-87498FCEDA64}"/>
              </a:ext>
            </a:extLst>
          </p:cNvPr>
          <p:cNvPicPr>
            <a:picLocks noChangeAspect="1"/>
          </p:cNvPicPr>
          <p:nvPr/>
        </p:nvPicPr>
        <p:blipFill rotWithShape="1">
          <a:blip r:embed="rId2">
            <a:alphaModFix amt="40000"/>
          </a:blip>
          <a:srcRect t="3557" b="12173"/>
          <a:stretch/>
        </p:blipFill>
        <p:spPr>
          <a:xfrm>
            <a:off x="1" y="1"/>
            <a:ext cx="12192000" cy="6857999"/>
          </a:xfrm>
          <a:prstGeom prst="rect">
            <a:avLst/>
          </a:prstGeom>
        </p:spPr>
      </p:pic>
      <p:sp>
        <p:nvSpPr>
          <p:cNvPr id="2" name="Title 1">
            <a:extLst>
              <a:ext uri="{FF2B5EF4-FFF2-40B4-BE49-F238E27FC236}">
                <a16:creationId xmlns:a16="http://schemas.microsoft.com/office/drawing/2014/main" id="{861A5A5F-82AB-5A4E-926F-6A7C55BBD6D3}"/>
              </a:ext>
            </a:extLst>
          </p:cNvPr>
          <p:cNvSpPr>
            <a:spLocks noGrp="1"/>
          </p:cNvSpPr>
          <p:nvPr>
            <p:ph type="title"/>
          </p:nvPr>
        </p:nvSpPr>
        <p:spPr>
          <a:xfrm>
            <a:off x="838200" y="365125"/>
            <a:ext cx="10515600" cy="1325563"/>
          </a:xfrm>
        </p:spPr>
        <p:txBody>
          <a:bodyPr>
            <a:normAutofit/>
          </a:bodyPr>
          <a:lstStyle/>
          <a:p>
            <a:pPr algn="ctr"/>
            <a:r>
              <a:rPr lang="en-US" sz="5400" dirty="0">
                <a:solidFill>
                  <a:schemeClr val="bg1"/>
                </a:solidFill>
              </a:rPr>
              <a:t>Conclusion </a:t>
            </a:r>
          </a:p>
        </p:txBody>
      </p:sp>
      <p:sp>
        <p:nvSpPr>
          <p:cNvPr id="20"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63B863-00BA-DB8B-C739-59DC91041C59}"/>
              </a:ext>
            </a:extLst>
          </p:cNvPr>
          <p:cNvSpPr>
            <a:spLocks noGrp="1"/>
          </p:cNvSpPr>
          <p:nvPr>
            <p:ph idx="1"/>
          </p:nvPr>
        </p:nvSpPr>
        <p:spPr>
          <a:xfrm>
            <a:off x="838200" y="2004446"/>
            <a:ext cx="10515600" cy="4176897"/>
          </a:xfrm>
        </p:spPr>
        <p:txBody>
          <a:bodyPr>
            <a:normAutofit/>
          </a:bodyPr>
          <a:lstStyle/>
          <a:p>
            <a:pPr>
              <a:buFont typeface="Arial" panose="020B0604020202020204" pitchFamily="34" charset="0"/>
              <a:buChar char="•"/>
            </a:pPr>
            <a:r>
              <a:rPr lang="en-US" sz="2200" b="1" i="0" dirty="0">
                <a:solidFill>
                  <a:schemeClr val="bg1"/>
                </a:solidFill>
                <a:effectLst/>
                <a:latin typeface="Söhne"/>
              </a:rPr>
              <a:t>All three models (Keras Neural Network, MLP Classifier, and Random Forest Classifier) demonstrate good performance in detecting fake Instagram accounts, with accuracy ranging from 91.30% to 93.91%.</a:t>
            </a:r>
          </a:p>
          <a:p>
            <a:pPr>
              <a:buFont typeface="Arial" panose="020B0604020202020204" pitchFamily="34" charset="0"/>
              <a:buChar char="•"/>
            </a:pPr>
            <a:r>
              <a:rPr lang="en-US" sz="2200" b="1" i="0" dirty="0">
                <a:solidFill>
                  <a:schemeClr val="bg1"/>
                </a:solidFill>
                <a:effectLst/>
                <a:latin typeface="Söhne"/>
              </a:rPr>
              <a:t>The Keras Neural Network model appears to have a slightly better overall performance compared to the other models, as indicated by the higher accuracy and balanced precision-recall scores.</a:t>
            </a:r>
          </a:p>
          <a:p>
            <a:pPr>
              <a:buFont typeface="Arial" panose="020B0604020202020204" pitchFamily="34" charset="0"/>
              <a:buChar char="•"/>
            </a:pPr>
            <a:r>
              <a:rPr lang="en-US" sz="2200" b="1" i="0" dirty="0">
                <a:solidFill>
                  <a:schemeClr val="bg1"/>
                </a:solidFill>
                <a:effectLst/>
                <a:latin typeface="Söhne"/>
              </a:rPr>
              <a:t>It's crucial to note that the performance of the models may vary based on the dataset and the specific features used for training.</a:t>
            </a:r>
          </a:p>
          <a:p>
            <a:pPr>
              <a:buFont typeface="Arial" panose="020B0604020202020204" pitchFamily="34" charset="0"/>
              <a:buChar char="•"/>
            </a:pPr>
            <a:r>
              <a:rPr lang="en-US" sz="2200" b="1" i="0" dirty="0">
                <a:solidFill>
                  <a:schemeClr val="bg1"/>
                </a:solidFill>
                <a:effectLst/>
                <a:latin typeface="Söhne"/>
              </a:rPr>
              <a:t>Further analysis, such as examining misclassified instances, studying feature importance, and potentially tuning hyperparameters, could provide additional insights for model improvement.</a:t>
            </a:r>
          </a:p>
          <a:p>
            <a:pPr marL="0" indent="0">
              <a:buNone/>
            </a:pPr>
            <a:endParaRPr lang="en-US" sz="2200" dirty="0">
              <a:solidFill>
                <a:schemeClr val="bg1"/>
              </a:solidFill>
            </a:endParaRPr>
          </a:p>
        </p:txBody>
      </p:sp>
    </p:spTree>
    <p:extLst>
      <p:ext uri="{BB962C8B-B14F-4D97-AF65-F5344CB8AC3E}">
        <p14:creationId xmlns:p14="http://schemas.microsoft.com/office/powerpoint/2010/main" val="422605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Abstract</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371599" y="2318197"/>
            <a:ext cx="9724031" cy="3683358"/>
          </a:xfrm>
        </p:spPr>
        <p:txBody>
          <a:bodyPr vert="horz" lIns="91440" tIns="45720" rIns="91440" bIns="45720" rtlCol="0" anchor="ctr">
            <a:normAutofit lnSpcReduction="10000"/>
          </a:bodyPr>
          <a:lstStyle/>
          <a:p>
            <a:pPr indent="-228600">
              <a:lnSpc>
                <a:spcPct val="90000"/>
              </a:lnSpc>
              <a:buFont typeface="Arial" panose="020B0604020202020204" pitchFamily="34" charset="0"/>
              <a:buChar char="•"/>
            </a:pPr>
            <a:r>
              <a:rPr lang="en-US" sz="1900" b="1" dirty="0">
                <a:latin typeface="+mn-lt"/>
              </a:rPr>
              <a:t>Launched in 2010, Instagram is a widely-used social media platform where users share photos, videos, and stories with their followers. With over a billion monthly users, it has become a key player in the social networking space.</a:t>
            </a:r>
          </a:p>
          <a:p>
            <a:pPr indent="-228600">
              <a:lnSpc>
                <a:spcPct val="90000"/>
              </a:lnSpc>
              <a:buFont typeface="Arial" panose="020B0604020202020204" pitchFamily="34" charset="0"/>
              <a:buChar char="•"/>
            </a:pPr>
            <a:r>
              <a:rPr lang="en-US" sz="1900" b="1" i="1" dirty="0">
                <a:latin typeface="+mn-lt"/>
              </a:rPr>
              <a:t>Fake Profiles:</a:t>
            </a:r>
            <a:r>
              <a:rPr lang="en-US" sz="1900" b="1" dirty="0">
                <a:latin typeface="+mn-lt"/>
              </a:rPr>
              <a:t> Instagram is not immune to the proliferation of fake profiles. These are deceptive accounts created with various intentions, such as impersonation, spreading spam or scams, artificially boosting follower numbers, engaging in phishing, or promoting cyberbullying. The presence of fake profiles poses challenges to user trust, platform integrity, and online safety.</a:t>
            </a:r>
          </a:p>
          <a:p>
            <a:pPr indent="-228600">
              <a:lnSpc>
                <a:spcPct val="90000"/>
              </a:lnSpc>
              <a:buFont typeface="Arial" panose="020B0604020202020204" pitchFamily="34" charset="0"/>
              <a:buChar char="•"/>
            </a:pPr>
            <a:r>
              <a:rPr lang="en-US" sz="1900" b="1" dirty="0">
                <a:latin typeface="+mn-lt"/>
              </a:rPr>
              <a:t>Addressing these challenges requires proactive measures, and leveraging artificial intelligence can play a pivotal role in detecting and mitigating fake profiles. In this project , with the use of AI various techniques and algorithms such as Artificial neural networks using MLP Classifiers ,Artificial  Neural networks </a:t>
            </a:r>
            <a:r>
              <a:rPr lang="en-US" sz="1900" b="1" dirty="0" err="1">
                <a:latin typeface="+mn-lt"/>
              </a:rPr>
              <a:t>keras</a:t>
            </a:r>
            <a:r>
              <a:rPr lang="en-US" sz="1900" b="1" dirty="0">
                <a:latin typeface="+mn-lt"/>
              </a:rPr>
              <a:t> and Random Forest  , we calculated the accuracy and error rate of classifiers by displaying the result of each in the form of Roc Curves and Confusion Matrix</a:t>
            </a:r>
          </a:p>
        </p:txBody>
      </p:sp>
    </p:spTree>
    <p:extLst>
      <p:ext uri="{BB962C8B-B14F-4D97-AF65-F5344CB8AC3E}">
        <p14:creationId xmlns:p14="http://schemas.microsoft.com/office/powerpoint/2010/main" val="262529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36397" y="502020"/>
            <a:ext cx="5323715" cy="1642970"/>
          </a:xfrm>
        </p:spPr>
        <p:txBody>
          <a:bodyPr vert="horz" lIns="91440" tIns="45720" rIns="91440" bIns="45720" rtlCol="0" anchor="b">
            <a:normAutofit fontScale="90000"/>
          </a:bodyPr>
          <a:lstStyle/>
          <a:p>
            <a:r>
              <a:rPr lang="en-US" sz="4000" b="1" kern="1200" dirty="0">
                <a:solidFill>
                  <a:schemeClr val="tx1"/>
                </a:solidFill>
                <a:latin typeface="Aharoni" panose="02010803020104030203" pitchFamily="2" charset="-79"/>
                <a:cs typeface="Aharoni" panose="02010803020104030203" pitchFamily="2" charset="-79"/>
              </a:rPr>
              <a:t>Problem Statement &amp; Business case</a:t>
            </a:r>
          </a:p>
        </p:txBody>
      </p:sp>
      <p:sp>
        <p:nvSpPr>
          <p:cNvPr id="3" name="Text Placeholder 2"/>
          <p:cNvSpPr>
            <a:spLocks noGrp="1"/>
          </p:cNvSpPr>
          <p:nvPr>
            <p:ph type="body" sz="quarter" idx="14"/>
          </p:nvPr>
        </p:nvSpPr>
        <p:spPr>
          <a:xfrm>
            <a:off x="1144923" y="2405894"/>
            <a:ext cx="5315189" cy="3535083"/>
          </a:xfrm>
        </p:spPr>
        <p:txBody>
          <a:bodyPr vert="horz" lIns="91440" tIns="45720" rIns="91440" bIns="45720" rtlCol="0" anchor="t">
            <a:noAutofit/>
          </a:bodyPr>
          <a:lstStyle/>
          <a:p>
            <a:pPr indent="-228600">
              <a:lnSpc>
                <a:spcPct val="90000"/>
              </a:lnSpc>
              <a:buFont typeface="Arial" panose="020B0604020202020204" pitchFamily="34" charset="0"/>
              <a:buChar char="•"/>
            </a:pPr>
            <a:r>
              <a:rPr lang="en-US" sz="2000" dirty="0">
                <a:latin typeface="+mn-lt"/>
              </a:rPr>
              <a:t>In the world of Instagram, many users struggle to organically gain followers due to the significant time investment it requires. This is particularly challenging for businesses and entrepreneurs with limited time resources. Fortunately, there is a solution: purchasing followers.</a:t>
            </a:r>
          </a:p>
          <a:p>
            <a:pPr indent="-228600">
              <a:lnSpc>
                <a:spcPct val="90000"/>
              </a:lnSpc>
              <a:buFont typeface="Arial" panose="020B0604020202020204" pitchFamily="34" charset="0"/>
              <a:buChar char="•"/>
            </a:pPr>
            <a:r>
              <a:rPr lang="en-US" sz="2000" dirty="0">
                <a:latin typeface="+mn-lt"/>
              </a:rPr>
              <a:t>By purchasing Instagram followers, you can rapidly increase your follower count, which, in turn, enhances your brand's credibility and visibility. Moreover, the ripple effect of more followers attracting even more followers can be a significant advantage. Some businesses have successfully utilized this strategy to quickly boost their social media presence.</a:t>
            </a: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967" y="2053032"/>
            <a:ext cx="4170530" cy="2783828"/>
          </a:xfrm>
          <a:prstGeom prst="rect">
            <a:avLst/>
          </a:prstGeom>
        </p:spPr>
      </p:pic>
    </p:spTree>
    <p:extLst>
      <p:ext uri="{BB962C8B-B14F-4D97-AF65-F5344CB8AC3E}">
        <p14:creationId xmlns:p14="http://schemas.microsoft.com/office/powerpoint/2010/main" val="3077868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itle 21">
            <a:extLst>
              <a:ext uri="{FF2B5EF4-FFF2-40B4-BE49-F238E27FC236}">
                <a16:creationId xmlns:a16="http://schemas.microsoft.com/office/drawing/2014/main" id="{E93AABDC-C3FD-F345-990B-6E2D88310423}"/>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Pre-requisites</a:t>
            </a:r>
          </a:p>
        </p:txBody>
      </p:sp>
      <p:pic>
        <p:nvPicPr>
          <p:cNvPr id="7" name="Picture 6">
            <a:extLst>
              <a:ext uri="{FF2B5EF4-FFF2-40B4-BE49-F238E27FC236}">
                <a16:creationId xmlns:a16="http://schemas.microsoft.com/office/drawing/2014/main" id="{EC66C6A8-312C-7A5C-27BD-C6310D3623BD}"/>
              </a:ext>
            </a:extLst>
          </p:cNvPr>
          <p:cNvPicPr>
            <a:picLocks noChangeAspect="1"/>
          </p:cNvPicPr>
          <p:nvPr/>
        </p:nvPicPr>
        <p:blipFill>
          <a:blip r:embed="rId3"/>
          <a:stretch>
            <a:fillRect/>
          </a:stretch>
        </p:blipFill>
        <p:spPr>
          <a:xfrm>
            <a:off x="326571" y="1821438"/>
            <a:ext cx="7696200" cy="4927705"/>
          </a:xfrm>
          <a:prstGeom prst="rect">
            <a:avLst/>
          </a:prstGeom>
        </p:spPr>
      </p:pic>
    </p:spTree>
    <p:extLst>
      <p:ext uri="{BB962C8B-B14F-4D97-AF65-F5344CB8AC3E}">
        <p14:creationId xmlns:p14="http://schemas.microsoft.com/office/powerpoint/2010/main" val="349068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23878" y="206830"/>
            <a:ext cx="4491821" cy="1034142"/>
          </a:xfrm>
        </p:spPr>
        <p:txBody>
          <a:bodyPr vert="horz" lIns="91440" tIns="45720" rIns="91440" bIns="45720" rtlCol="0" anchor="b">
            <a:normAutofit/>
          </a:bodyPr>
          <a:lstStyle/>
          <a:p>
            <a:r>
              <a:rPr lang="en-US" sz="3200" dirty="0">
                <a:solidFill>
                  <a:schemeClr val="tx1"/>
                </a:solidFill>
                <a:latin typeface="+mj-lt"/>
              </a:rPr>
              <a:t>Technology &amp; algorithms used</a:t>
            </a:r>
          </a:p>
        </p:txBody>
      </p:sp>
      <p:pic>
        <p:nvPicPr>
          <p:cNvPr id="5" name="Picture 4" descr="Close up of a molecular model">
            <a:extLst>
              <a:ext uri="{FF2B5EF4-FFF2-40B4-BE49-F238E27FC236}">
                <a16:creationId xmlns:a16="http://schemas.microsoft.com/office/drawing/2014/main" id="{76A66F5C-A1BB-7C0F-AF92-E1B97293D98D}"/>
              </a:ext>
            </a:extLst>
          </p:cNvPr>
          <p:cNvPicPr>
            <a:picLocks noChangeAspect="1"/>
          </p:cNvPicPr>
          <p:nvPr/>
        </p:nvPicPr>
        <p:blipFill rotWithShape="1">
          <a:blip r:embed="rId2"/>
          <a:srcRect l="33333"/>
          <a:stretch/>
        </p:blipFill>
        <p:spPr>
          <a:xfrm>
            <a:off x="20" y="10"/>
            <a:ext cx="6095980" cy="6857990"/>
          </a:xfrm>
          <a:prstGeom prst="rect">
            <a:avLst/>
          </a:prstGeom>
        </p:spPr>
      </p:pic>
      <p:grpSp>
        <p:nvGrpSpPr>
          <p:cNvPr id="23" name="Group 22">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24" name="Rectangle 23">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sz="quarter" idx="14"/>
          </p:nvPr>
        </p:nvSpPr>
        <p:spPr>
          <a:xfrm>
            <a:off x="6237514" y="1393371"/>
            <a:ext cx="5802086" cy="4587937"/>
          </a:xfrm>
        </p:spPr>
        <p:txBody>
          <a:bodyPr vert="horz" lIns="91440" tIns="45720" rIns="91440" bIns="45720" rtlCol="0" anchor="t">
            <a:noAutofit/>
          </a:bodyPr>
          <a:lstStyle/>
          <a:p>
            <a:pPr marL="342900" indent="-228600">
              <a:lnSpc>
                <a:spcPct val="90000"/>
              </a:lnSpc>
              <a:buFont typeface="Arial" panose="020B0604020202020204" pitchFamily="34" charset="0"/>
              <a:buChar char="•"/>
            </a:pPr>
            <a:r>
              <a:rPr lang="en-US" b="1" dirty="0">
                <a:latin typeface="+mn-lt"/>
              </a:rPr>
              <a:t>Artificial Neural Network MLP Classifier (scikit-learn) </a:t>
            </a:r>
            <a:r>
              <a:rPr lang="en-US" dirty="0">
                <a:latin typeface="+mn-lt"/>
              </a:rPr>
              <a:t>:   Stands for Multi-Layer Perceptron, which is a type of artificial neural network. Used for classification tasks, where the goal is to predict the category or class of a given input. Trained using backpropagation and gradient descent. It learns to adjust the weights to minimize the error between predicted and actual outputs.</a:t>
            </a:r>
          </a:p>
          <a:p>
            <a:pPr marL="342900" indent="-228600">
              <a:lnSpc>
                <a:spcPct val="90000"/>
              </a:lnSpc>
              <a:buFont typeface="Arial" panose="020B0604020202020204" pitchFamily="34" charset="0"/>
              <a:buChar char="•"/>
            </a:pPr>
            <a:r>
              <a:rPr lang="en-US" b="1" dirty="0">
                <a:latin typeface="+mn-lt"/>
              </a:rPr>
              <a:t>Artificial Neural Network in Keras (TensorFlow) </a:t>
            </a:r>
            <a:r>
              <a:rPr lang="en-US" dirty="0">
                <a:latin typeface="+mn-lt"/>
              </a:rPr>
              <a:t>: High-level neural networks API that runs on top of other frameworks like TensorFlow. Open-source machine learning framework developed by the Google Brain team. Keras provides a user-friendly interface for building and training neural networks, allowing users to define models layer by layer.</a:t>
            </a:r>
          </a:p>
          <a:p>
            <a:pPr marL="342900" indent="-228600">
              <a:lnSpc>
                <a:spcPct val="90000"/>
              </a:lnSpc>
              <a:buFont typeface="Arial" panose="020B0604020202020204" pitchFamily="34" charset="0"/>
              <a:buChar char="•"/>
            </a:pPr>
            <a:r>
              <a:rPr lang="en-US" b="1" dirty="0">
                <a:latin typeface="+mn-lt"/>
              </a:rPr>
              <a:t>Random Forest Classifier (scikit-learn) </a:t>
            </a:r>
            <a:r>
              <a:rPr lang="en-US" dirty="0">
                <a:latin typeface="+mn-lt"/>
              </a:rPr>
              <a:t>: An ensemble learning method based on constructing a multitude of decision trees during training. Used for classification tasks. Combines predictions from multiple decision trees to improve overall performance and generalization. These  are versatile and can be applied to various types of data, requiring less tuning compared to individual decision trees.</a:t>
            </a:r>
          </a:p>
        </p:txBody>
      </p:sp>
    </p:spTree>
    <p:extLst>
      <p:ext uri="{BB962C8B-B14F-4D97-AF65-F5344CB8AC3E}">
        <p14:creationId xmlns:p14="http://schemas.microsoft.com/office/powerpoint/2010/main" val="88341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835F9-F63E-11A1-86C0-AF8E7E91EC97}"/>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Aharoni" panose="02010803020104030203" pitchFamily="2" charset="-79"/>
                <a:cs typeface="Aharoni" panose="02010803020104030203" pitchFamily="2" charset="-79"/>
              </a:rPr>
              <a:t>Basic Definitions </a:t>
            </a:r>
            <a:endParaRPr lang="en-US" sz="4000">
              <a:solidFill>
                <a:srgbClr val="FFFFFF"/>
              </a:solidFill>
            </a:endParaRPr>
          </a:p>
        </p:txBody>
      </p:sp>
      <p:sp>
        <p:nvSpPr>
          <p:cNvPr id="3" name="Content Placeholder 2">
            <a:extLst>
              <a:ext uri="{FF2B5EF4-FFF2-40B4-BE49-F238E27FC236}">
                <a16:creationId xmlns:a16="http://schemas.microsoft.com/office/drawing/2014/main" id="{EC24D643-5BDC-0BE4-C8E3-8256ED7CEA78}"/>
              </a:ext>
            </a:extLst>
          </p:cNvPr>
          <p:cNvSpPr>
            <a:spLocks noGrp="1"/>
          </p:cNvSpPr>
          <p:nvPr>
            <p:ph idx="1"/>
          </p:nvPr>
        </p:nvSpPr>
        <p:spPr>
          <a:xfrm>
            <a:off x="1371599" y="2460171"/>
            <a:ext cx="9724031" cy="3541383"/>
          </a:xfrm>
        </p:spPr>
        <p:txBody>
          <a:bodyPr anchor="ctr">
            <a:noAutofit/>
          </a:bodyPr>
          <a:lstStyle/>
          <a:p>
            <a:pPr marL="0" indent="0">
              <a:buNone/>
            </a:pPr>
            <a:r>
              <a:rPr lang="en-US" sz="1600" b="1" dirty="0">
                <a:latin typeface="Aharoni" panose="02010803020104030203" pitchFamily="2" charset="-79"/>
                <a:cs typeface="Aharoni" panose="02010803020104030203" pitchFamily="2" charset="-79"/>
              </a:rPr>
              <a:t>	</a:t>
            </a:r>
          </a:p>
          <a:p>
            <a:endParaRPr lang="en-US" sz="1600" b="1" dirty="0">
              <a:cs typeface="Aharoni" panose="02010803020104030203" pitchFamily="2" charset="-79"/>
            </a:endParaRPr>
          </a:p>
          <a:p>
            <a:endParaRPr lang="en-US" sz="1600" b="1" dirty="0">
              <a:cs typeface="Aharoni" panose="02010803020104030203" pitchFamily="2" charset="-79"/>
            </a:endParaRPr>
          </a:p>
          <a:p>
            <a:endParaRPr lang="en-US" sz="1600" b="1" dirty="0">
              <a:cs typeface="Aharoni" panose="02010803020104030203" pitchFamily="2" charset="-79"/>
            </a:endParaRPr>
          </a:p>
          <a:p>
            <a:endParaRPr lang="en-US" sz="1600" b="1" dirty="0">
              <a:cs typeface="Aharoni" panose="02010803020104030203" pitchFamily="2" charset="-79"/>
            </a:endParaRPr>
          </a:p>
          <a:p>
            <a:r>
              <a:rPr lang="en-US" sz="1800" b="1" dirty="0">
                <a:cs typeface="Aharoni" panose="02010803020104030203" pitchFamily="2" charset="-79"/>
              </a:rPr>
              <a:t>Keras Model: </a:t>
            </a:r>
            <a:r>
              <a:rPr lang="en-US" sz="1800" dirty="0">
                <a:cs typeface="Aharoni" panose="02010803020104030203" pitchFamily="2" charset="-79"/>
              </a:rPr>
              <a:t>A deep learning framework for building neural networks commonly used in tasks like            image and text classification.</a:t>
            </a:r>
          </a:p>
          <a:p>
            <a:r>
              <a:rPr lang="en-US" sz="1800" b="1" dirty="0">
                <a:cs typeface="Aharoni" panose="02010803020104030203" pitchFamily="2" charset="-79"/>
              </a:rPr>
              <a:t>MLP Classifier</a:t>
            </a:r>
            <a:r>
              <a:rPr lang="en-US" sz="1800" dirty="0">
                <a:cs typeface="Aharoni" panose="02010803020104030203" pitchFamily="2" charset="-79"/>
              </a:rPr>
              <a:t>: A type of artificial neural network designed for classification tasks, featuring multiple layers of neurons.</a:t>
            </a:r>
          </a:p>
          <a:p>
            <a:r>
              <a:rPr lang="en-US" sz="1800" b="1" dirty="0">
                <a:cs typeface="Aharoni" panose="02010803020104030203" pitchFamily="2" charset="-79"/>
              </a:rPr>
              <a:t>Random Forest Classifier: </a:t>
            </a:r>
            <a:r>
              <a:rPr lang="en-US" sz="1800" dirty="0">
                <a:cs typeface="Aharoni" panose="02010803020104030203" pitchFamily="2" charset="-79"/>
              </a:rPr>
              <a:t>An ensemble learning method using multiple decision trees for classification or regression tasks.</a:t>
            </a:r>
          </a:p>
          <a:p>
            <a:r>
              <a:rPr lang="en-US" sz="1800" b="1" dirty="0">
                <a:cs typeface="Aharoni" panose="02010803020104030203" pitchFamily="2" charset="-79"/>
              </a:rPr>
              <a:t>Confusion Matrix: </a:t>
            </a:r>
            <a:r>
              <a:rPr lang="en-US" sz="1800" dirty="0">
                <a:cs typeface="Aharoni" panose="02010803020104030203" pitchFamily="2" charset="-79"/>
              </a:rPr>
              <a:t>A table showing the performance of a classification algorithm, detailing true positives, true negatives, false positives, and false negatives.</a:t>
            </a:r>
          </a:p>
          <a:p>
            <a:r>
              <a:rPr lang="en-US" sz="1800" b="1" dirty="0">
                <a:cs typeface="Aharoni" panose="02010803020104030203" pitchFamily="2" charset="-79"/>
              </a:rPr>
              <a:t>Classification Report: </a:t>
            </a:r>
            <a:r>
              <a:rPr lang="en-US" sz="1800" dirty="0">
                <a:cs typeface="Aharoni" panose="02010803020104030203" pitchFamily="2" charset="-79"/>
              </a:rPr>
              <a:t>A summary report presenting key classification metrics such as precision, recall, and F1-score for a model's performance.</a:t>
            </a:r>
          </a:p>
          <a:p>
            <a:r>
              <a:rPr lang="en-US" sz="1800" b="1" dirty="0">
                <a:cs typeface="Aharoni" panose="02010803020104030203" pitchFamily="2" charset="-79"/>
              </a:rPr>
              <a:t>ROC Curve: </a:t>
            </a:r>
            <a:r>
              <a:rPr lang="en-US" sz="1800" dirty="0">
                <a:cs typeface="Aharoni" panose="02010803020104030203" pitchFamily="2" charset="-79"/>
              </a:rPr>
              <a:t>A graphical representation of a model's ability to discriminate between classes, plotting the trade-off between true positive rate and false positive rate.</a:t>
            </a:r>
          </a:p>
          <a:p>
            <a:r>
              <a:rPr lang="en-US" sz="1800" b="1" dirty="0">
                <a:cs typeface="Aharoni" panose="02010803020104030203" pitchFamily="2" charset="-79"/>
              </a:rPr>
              <a:t>Precision Curve: </a:t>
            </a:r>
            <a:r>
              <a:rPr lang="en-US" sz="1800" dirty="0">
                <a:cs typeface="Aharoni" panose="02010803020104030203" pitchFamily="2" charset="-79"/>
              </a:rPr>
              <a:t>A graphical representation of precision and recall trade-offs at various probability thresholds for binary classification models</a:t>
            </a:r>
            <a:r>
              <a:rPr lang="en-US" sz="1600" dirty="0">
                <a:cs typeface="Aharoni" panose="02010803020104030203" pitchFamily="2" charset="-79"/>
              </a:rPr>
              <a:t>.</a:t>
            </a:r>
          </a:p>
          <a:p>
            <a:endParaRPr lang="en-US" sz="1600" b="1" dirty="0">
              <a:latin typeface="Aharoni" panose="02010803020104030203" pitchFamily="2" charset="-79"/>
              <a:cs typeface="Aharoni" panose="02010803020104030203" pitchFamily="2" charset="-79"/>
            </a:endParaRPr>
          </a:p>
          <a:p>
            <a:endParaRPr lang="en-US" sz="1600" b="1" dirty="0">
              <a:latin typeface="Aharoni" panose="02010803020104030203" pitchFamily="2" charset="-79"/>
              <a:cs typeface="Aharoni" panose="02010803020104030203" pitchFamily="2" charset="-79"/>
            </a:endParaRPr>
          </a:p>
          <a:p>
            <a:endParaRPr lang="en-US" sz="1600" b="1" dirty="0">
              <a:latin typeface="Aharoni" panose="02010803020104030203" pitchFamily="2" charset="-79"/>
              <a:cs typeface="Aharoni" panose="02010803020104030203" pitchFamily="2" charset="-79"/>
            </a:endParaRPr>
          </a:p>
          <a:p>
            <a:endParaRPr lang="en-US" sz="1600" b="1" dirty="0">
              <a:latin typeface="Aharoni" panose="02010803020104030203" pitchFamily="2" charset="-79"/>
              <a:cs typeface="Aharoni" panose="02010803020104030203" pitchFamily="2" charset="-79"/>
            </a:endParaRPr>
          </a:p>
          <a:p>
            <a:endParaRPr lang="en-US" sz="16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6503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ectangle 3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B15A74-5C1E-E02A-DB49-3BF0941215A9}"/>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b="1">
                <a:solidFill>
                  <a:srgbClr val="FFFFFF"/>
                </a:solidFill>
              </a:rPr>
              <a:t>Keras Model Confusion matrix / Classification Report</a:t>
            </a:r>
          </a:p>
        </p:txBody>
      </p:sp>
      <p:sp>
        <p:nvSpPr>
          <p:cNvPr id="15" name="Content Placeholder 14">
            <a:extLst>
              <a:ext uri="{FF2B5EF4-FFF2-40B4-BE49-F238E27FC236}">
                <a16:creationId xmlns:a16="http://schemas.microsoft.com/office/drawing/2014/main" id="{6ED90585-415C-2A3D-18DA-E357FED07743}"/>
              </a:ext>
            </a:extLst>
          </p:cNvPr>
          <p:cNvSpPr>
            <a:spLocks noGrp="1"/>
          </p:cNvSpPr>
          <p:nvPr>
            <p:ph sz="half" idx="1"/>
          </p:nvPr>
        </p:nvSpPr>
        <p:spPr>
          <a:xfrm>
            <a:off x="8571507" y="387224"/>
            <a:ext cx="3291839" cy="830453"/>
          </a:xfrm>
        </p:spPr>
        <p:txBody>
          <a:bodyPr vert="horz" lIns="91440" tIns="45720" rIns="91440" bIns="45720" rtlCol="0" anchor="ctr">
            <a:normAutofit/>
          </a:bodyPr>
          <a:lstStyle/>
          <a:p>
            <a:pPr marL="0" indent="0">
              <a:buNone/>
            </a:pPr>
            <a:r>
              <a:rPr lang="en-US" sz="2000">
                <a:solidFill>
                  <a:srgbClr val="FFFFFF"/>
                </a:solidFill>
              </a:rPr>
              <a:t>Keras</a:t>
            </a:r>
          </a:p>
        </p:txBody>
      </p:sp>
      <p:pic>
        <p:nvPicPr>
          <p:cNvPr id="19" name="Picture 18">
            <a:extLst>
              <a:ext uri="{FF2B5EF4-FFF2-40B4-BE49-F238E27FC236}">
                <a16:creationId xmlns:a16="http://schemas.microsoft.com/office/drawing/2014/main" id="{E41DDA85-4F42-8520-93E1-1B40B4DF0C8F}"/>
              </a:ext>
            </a:extLst>
          </p:cNvPr>
          <p:cNvPicPr>
            <a:picLocks noChangeAspect="1"/>
          </p:cNvPicPr>
          <p:nvPr/>
        </p:nvPicPr>
        <p:blipFill>
          <a:blip r:embed="rId2"/>
          <a:stretch>
            <a:fillRect/>
          </a:stretch>
        </p:blipFill>
        <p:spPr>
          <a:xfrm>
            <a:off x="715748" y="3128371"/>
            <a:ext cx="5131088" cy="2103746"/>
          </a:xfrm>
          <a:prstGeom prst="rect">
            <a:avLst/>
          </a:prstGeom>
        </p:spPr>
      </p:pic>
      <p:pic>
        <p:nvPicPr>
          <p:cNvPr id="7" name="Content Placeholder 5">
            <a:extLst>
              <a:ext uri="{FF2B5EF4-FFF2-40B4-BE49-F238E27FC236}">
                <a16:creationId xmlns:a16="http://schemas.microsoft.com/office/drawing/2014/main" id="{0B3F08BC-B9DE-C10A-FE45-E4998E51E8C9}"/>
              </a:ext>
            </a:extLst>
          </p:cNvPr>
          <p:cNvPicPr>
            <a:picLocks noGrp="1" noChangeAspect="1"/>
          </p:cNvPicPr>
          <p:nvPr>
            <p:ph sz="half" idx="2"/>
          </p:nvPr>
        </p:nvPicPr>
        <p:blipFill>
          <a:blip r:embed="rId3"/>
          <a:stretch>
            <a:fillRect/>
          </a:stretch>
        </p:blipFill>
        <p:spPr>
          <a:xfrm>
            <a:off x="6345165" y="1638473"/>
            <a:ext cx="5640006" cy="4958270"/>
          </a:xfrm>
          <a:prstGeom prst="rect">
            <a:avLst/>
          </a:prstGeom>
        </p:spPr>
      </p:pic>
    </p:spTree>
    <p:extLst>
      <p:ext uri="{BB962C8B-B14F-4D97-AF65-F5344CB8AC3E}">
        <p14:creationId xmlns:p14="http://schemas.microsoft.com/office/powerpoint/2010/main" val="115381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B15A74-5C1E-E02A-DB49-3BF0941215A9}"/>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3400" b="1" kern="1200">
                <a:solidFill>
                  <a:srgbClr val="FFFFFF"/>
                </a:solidFill>
                <a:latin typeface="+mj-lt"/>
                <a:ea typeface="+mj-ea"/>
                <a:cs typeface="+mj-cs"/>
              </a:rPr>
              <a:t>MLP classifier Confusion matrix / Classification Report</a:t>
            </a:r>
          </a:p>
        </p:txBody>
      </p:sp>
      <p:sp>
        <p:nvSpPr>
          <p:cNvPr id="4" name="Content Placeholder 3">
            <a:extLst>
              <a:ext uri="{FF2B5EF4-FFF2-40B4-BE49-F238E27FC236}">
                <a16:creationId xmlns:a16="http://schemas.microsoft.com/office/drawing/2014/main" id="{20184E29-52CC-C76F-0266-FCD1AFCE7F89}"/>
              </a:ext>
            </a:extLst>
          </p:cNvPr>
          <p:cNvSpPr>
            <a:spLocks/>
          </p:cNvSpPr>
          <p:nvPr/>
        </p:nvSpPr>
        <p:spPr>
          <a:xfrm>
            <a:off x="6172200" y="1825625"/>
            <a:ext cx="5181600" cy="4351338"/>
          </a:xfrm>
          <a:prstGeom prst="rect">
            <a:avLst/>
          </a:prstGeom>
        </p:spPr>
        <p:txBody>
          <a:bodyPr/>
          <a:lstStyle/>
          <a:p>
            <a:endParaRPr lang="en-US"/>
          </a:p>
        </p:txBody>
      </p:sp>
      <p:sp>
        <p:nvSpPr>
          <p:cNvPr id="15" name="Content Placeholder 14">
            <a:extLst>
              <a:ext uri="{FF2B5EF4-FFF2-40B4-BE49-F238E27FC236}">
                <a16:creationId xmlns:a16="http://schemas.microsoft.com/office/drawing/2014/main" id="{6ED90585-415C-2A3D-18DA-E357FED07743}"/>
              </a:ext>
            </a:extLst>
          </p:cNvPr>
          <p:cNvSpPr>
            <a:spLocks/>
          </p:cNvSpPr>
          <p:nvPr/>
        </p:nvSpPr>
        <p:spPr>
          <a:xfrm>
            <a:off x="1041729" y="2112579"/>
            <a:ext cx="4992818" cy="4192805"/>
          </a:xfrm>
          <a:prstGeom prst="rect">
            <a:avLst/>
          </a:prstGeom>
        </p:spPr>
        <p:txBody>
          <a:bodyPr/>
          <a:lstStyle/>
          <a:p>
            <a:pPr defTabSz="877824">
              <a:spcAft>
                <a:spcPts val="600"/>
              </a:spcAft>
            </a:pPr>
            <a:r>
              <a:rPr lang="en-US" sz="1728" kern="1200">
                <a:solidFill>
                  <a:schemeClr val="tx1"/>
                </a:solidFill>
                <a:latin typeface="+mn-lt"/>
                <a:ea typeface="+mn-ea"/>
                <a:cs typeface="+mn-cs"/>
              </a:rPr>
              <a:t>MLP</a:t>
            </a:r>
            <a:endParaRPr lang="en-US"/>
          </a:p>
        </p:txBody>
      </p:sp>
      <p:pic>
        <p:nvPicPr>
          <p:cNvPr id="6" name="Picture 5">
            <a:extLst>
              <a:ext uri="{FF2B5EF4-FFF2-40B4-BE49-F238E27FC236}">
                <a16:creationId xmlns:a16="http://schemas.microsoft.com/office/drawing/2014/main" id="{CD084257-6C5A-6622-1A7B-F7F9F2747599}"/>
              </a:ext>
            </a:extLst>
          </p:cNvPr>
          <p:cNvPicPr>
            <a:picLocks noChangeAspect="1"/>
          </p:cNvPicPr>
          <p:nvPr/>
        </p:nvPicPr>
        <p:blipFill>
          <a:blip r:embed="rId2"/>
          <a:stretch>
            <a:fillRect/>
          </a:stretch>
        </p:blipFill>
        <p:spPr>
          <a:xfrm>
            <a:off x="6181394" y="1654628"/>
            <a:ext cx="5923520" cy="5116285"/>
          </a:xfrm>
          <a:prstGeom prst="rect">
            <a:avLst/>
          </a:prstGeom>
        </p:spPr>
      </p:pic>
      <p:pic>
        <p:nvPicPr>
          <p:cNvPr id="9" name="Picture 8">
            <a:extLst>
              <a:ext uri="{FF2B5EF4-FFF2-40B4-BE49-F238E27FC236}">
                <a16:creationId xmlns:a16="http://schemas.microsoft.com/office/drawing/2014/main" id="{2A6E5356-DC82-F351-6B40-10D367CA8AC8}"/>
              </a:ext>
            </a:extLst>
          </p:cNvPr>
          <p:cNvPicPr>
            <a:picLocks noChangeAspect="1"/>
          </p:cNvPicPr>
          <p:nvPr/>
        </p:nvPicPr>
        <p:blipFill>
          <a:blip r:embed="rId3"/>
          <a:stretch>
            <a:fillRect/>
          </a:stretch>
        </p:blipFill>
        <p:spPr>
          <a:xfrm>
            <a:off x="1041729" y="3214650"/>
            <a:ext cx="4772663" cy="1988663"/>
          </a:xfrm>
          <a:prstGeom prst="rect">
            <a:avLst/>
          </a:prstGeom>
        </p:spPr>
      </p:pic>
    </p:spTree>
    <p:extLst>
      <p:ext uri="{BB962C8B-B14F-4D97-AF65-F5344CB8AC3E}">
        <p14:creationId xmlns:p14="http://schemas.microsoft.com/office/powerpoint/2010/main" val="372681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B15A74-5C1E-E02A-DB49-3BF0941215A9}"/>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2800" b="1" kern="1200" dirty="0">
                <a:solidFill>
                  <a:srgbClr val="FFFFFF"/>
                </a:solidFill>
                <a:latin typeface="+mj-lt"/>
                <a:ea typeface="+mj-ea"/>
                <a:cs typeface="+mj-cs"/>
              </a:rPr>
              <a:t>Random Forest classifier Confusion matrix / Classification Report</a:t>
            </a:r>
          </a:p>
        </p:txBody>
      </p:sp>
      <p:sp>
        <p:nvSpPr>
          <p:cNvPr id="4" name="Content Placeholder 3">
            <a:extLst>
              <a:ext uri="{FF2B5EF4-FFF2-40B4-BE49-F238E27FC236}">
                <a16:creationId xmlns:a16="http://schemas.microsoft.com/office/drawing/2014/main" id="{20184E29-52CC-C76F-0266-FCD1AFCE7F89}"/>
              </a:ext>
            </a:extLst>
          </p:cNvPr>
          <p:cNvSpPr>
            <a:spLocks/>
          </p:cNvSpPr>
          <p:nvPr/>
        </p:nvSpPr>
        <p:spPr>
          <a:xfrm>
            <a:off x="6172200" y="1825625"/>
            <a:ext cx="5181600" cy="4351338"/>
          </a:xfrm>
          <a:prstGeom prst="rect">
            <a:avLst/>
          </a:prstGeom>
        </p:spPr>
        <p:txBody>
          <a:bodyPr/>
          <a:lstStyle/>
          <a:p>
            <a:endParaRPr lang="en-US"/>
          </a:p>
        </p:txBody>
      </p:sp>
      <p:sp>
        <p:nvSpPr>
          <p:cNvPr id="15" name="Content Placeholder 14">
            <a:extLst>
              <a:ext uri="{FF2B5EF4-FFF2-40B4-BE49-F238E27FC236}">
                <a16:creationId xmlns:a16="http://schemas.microsoft.com/office/drawing/2014/main" id="{6ED90585-415C-2A3D-18DA-E357FED07743}"/>
              </a:ext>
            </a:extLst>
          </p:cNvPr>
          <p:cNvSpPr>
            <a:spLocks/>
          </p:cNvSpPr>
          <p:nvPr/>
        </p:nvSpPr>
        <p:spPr>
          <a:xfrm>
            <a:off x="1041729" y="2112579"/>
            <a:ext cx="4992818" cy="4192805"/>
          </a:xfrm>
          <a:prstGeom prst="rect">
            <a:avLst/>
          </a:prstGeom>
        </p:spPr>
        <p:txBody>
          <a:bodyPr/>
          <a:lstStyle/>
          <a:p>
            <a:pPr defTabSz="877824">
              <a:spcAft>
                <a:spcPts val="600"/>
              </a:spcAft>
            </a:pPr>
            <a:r>
              <a:rPr lang="en-US" sz="1728" kern="1200">
                <a:solidFill>
                  <a:schemeClr val="tx1"/>
                </a:solidFill>
                <a:latin typeface="+mn-lt"/>
                <a:ea typeface="+mn-ea"/>
                <a:cs typeface="+mn-cs"/>
              </a:rPr>
              <a:t>RF</a:t>
            </a:r>
            <a:endParaRPr lang="en-US"/>
          </a:p>
        </p:txBody>
      </p:sp>
      <p:pic>
        <p:nvPicPr>
          <p:cNvPr id="5" name="Picture 4">
            <a:extLst>
              <a:ext uri="{FF2B5EF4-FFF2-40B4-BE49-F238E27FC236}">
                <a16:creationId xmlns:a16="http://schemas.microsoft.com/office/drawing/2014/main" id="{CA506E0F-CABB-581A-0AC8-09C00397ACCB}"/>
              </a:ext>
            </a:extLst>
          </p:cNvPr>
          <p:cNvPicPr>
            <a:picLocks noChangeAspect="1"/>
          </p:cNvPicPr>
          <p:nvPr/>
        </p:nvPicPr>
        <p:blipFill>
          <a:blip r:embed="rId2"/>
          <a:stretch>
            <a:fillRect/>
          </a:stretch>
        </p:blipFill>
        <p:spPr>
          <a:xfrm>
            <a:off x="1041729" y="3263601"/>
            <a:ext cx="4992818" cy="1890760"/>
          </a:xfrm>
          <a:prstGeom prst="rect">
            <a:avLst/>
          </a:prstGeom>
        </p:spPr>
      </p:pic>
      <p:pic>
        <p:nvPicPr>
          <p:cNvPr id="8" name="Picture 7">
            <a:extLst>
              <a:ext uri="{FF2B5EF4-FFF2-40B4-BE49-F238E27FC236}">
                <a16:creationId xmlns:a16="http://schemas.microsoft.com/office/drawing/2014/main" id="{1D0D5F2E-5855-A4A7-44D1-F9EA64336565}"/>
              </a:ext>
            </a:extLst>
          </p:cNvPr>
          <p:cNvPicPr>
            <a:picLocks noChangeAspect="1"/>
          </p:cNvPicPr>
          <p:nvPr/>
        </p:nvPicPr>
        <p:blipFill>
          <a:blip r:embed="rId3"/>
          <a:stretch>
            <a:fillRect/>
          </a:stretch>
        </p:blipFill>
        <p:spPr>
          <a:xfrm>
            <a:off x="6181394" y="1654629"/>
            <a:ext cx="6010606" cy="4650755"/>
          </a:xfrm>
          <a:prstGeom prst="rect">
            <a:avLst/>
          </a:prstGeom>
        </p:spPr>
      </p:pic>
    </p:spTree>
    <p:extLst>
      <p:ext uri="{BB962C8B-B14F-4D97-AF65-F5344CB8AC3E}">
        <p14:creationId xmlns:p14="http://schemas.microsoft.com/office/powerpoint/2010/main" val="2564683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899</Words>
  <Application>Microsoft Office PowerPoint</Application>
  <PresentationFormat>Widescreen</PresentationFormat>
  <Paragraphs>64</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Abadi</vt:lpstr>
      <vt:lpstr>Aharoni</vt:lpstr>
      <vt:lpstr>Arial</vt:lpstr>
      <vt:lpstr>Calibri</vt:lpstr>
      <vt:lpstr>Calibri Light</vt:lpstr>
      <vt:lpstr>Sagona ExtraLight</vt:lpstr>
      <vt:lpstr>Söhne</vt:lpstr>
      <vt:lpstr>Speak Pro</vt:lpstr>
      <vt:lpstr>Times New Roman</vt:lpstr>
      <vt:lpstr>Office Theme</vt:lpstr>
      <vt:lpstr>Fake Instagram profile detection</vt:lpstr>
      <vt:lpstr>Abstract</vt:lpstr>
      <vt:lpstr>Problem Statement &amp; Business case</vt:lpstr>
      <vt:lpstr>Pre-requisites</vt:lpstr>
      <vt:lpstr>Technology &amp; algorithms used</vt:lpstr>
      <vt:lpstr>Basic Definitions </vt:lpstr>
      <vt:lpstr>Keras Model Confusion matrix / Classification Report</vt:lpstr>
      <vt:lpstr>MLP classifier Confusion matrix / Classification Report</vt:lpstr>
      <vt:lpstr>Random Forest classifier Confusion matrix / Classification Report</vt:lpstr>
      <vt:lpstr>Comparison Graph </vt:lpstr>
      <vt:lpstr>Keras Model ROC/Precision Curve</vt:lpstr>
      <vt:lpstr> MLP Classifier ROC/Precision Curve</vt:lpstr>
      <vt:lpstr> Random Forest Classifier ROC/Precision Curve</vt:lpstr>
      <vt:lpstr>Implementation</vt:lpstr>
      <vt:lpstr>Implementation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Keras Model Confusion matrix / Classification Report</dc:title>
  <dc:creator>RESHMA SHAIK</dc:creator>
  <cp:lastModifiedBy>RESHMA SHAIK</cp:lastModifiedBy>
  <cp:revision>6</cp:revision>
  <dcterms:created xsi:type="dcterms:W3CDTF">2023-11-30T05:02:59Z</dcterms:created>
  <dcterms:modified xsi:type="dcterms:W3CDTF">2023-11-30T08:42:46Z</dcterms:modified>
</cp:coreProperties>
</file>