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347" r:id="rId1"/>
  </p:sldMasterIdLst>
  <p:notesMasterIdLst>
    <p:notesMasterId r:id="rId3"/>
  </p:notesMasterIdLst>
  <p:handoutMasterIdLst>
    <p:handoutMasterId r:id="rId4"/>
  </p:handoutMasterIdLst>
  <p:sldIdLst>
    <p:sldId id="408" r:id="rId2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orient="horz" pos="672">
          <p15:clr>
            <a:srgbClr val="A4A3A4"/>
          </p15:clr>
        </p15:guide>
        <p15:guide id="3" orient="horz" pos="1008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pos="2880">
          <p15:clr>
            <a:srgbClr val="A4A3A4"/>
          </p15:clr>
        </p15:guide>
        <p15:guide id="6" pos="288">
          <p15:clr>
            <a:srgbClr val="A4A3A4"/>
          </p15:clr>
        </p15:guide>
        <p15:guide id="7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EDE"/>
    <a:srgbClr val="0000FF"/>
    <a:srgbClr val="FFD9D9"/>
    <a:srgbClr val="F1E8F8"/>
    <a:srgbClr val="6D111B"/>
    <a:srgbClr val="2BCEDF"/>
    <a:srgbClr val="F8BE1A"/>
    <a:srgbClr val="59BBDE"/>
    <a:srgbClr val="AA1949"/>
    <a:srgbClr val="1622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442" autoAdjust="0"/>
    <p:restoredTop sz="91184" autoAdjust="0"/>
  </p:normalViewPr>
  <p:slideViewPr>
    <p:cSldViewPr>
      <p:cViewPr varScale="1">
        <p:scale>
          <a:sx n="78" d="100"/>
          <a:sy n="78" d="100"/>
        </p:scale>
        <p:origin x="2198" y="62"/>
      </p:cViewPr>
      <p:guideLst>
        <p:guide orient="horz" pos="1296"/>
        <p:guide orient="horz" pos="672"/>
        <p:guide orient="horz" pos="1008"/>
        <p:guide orient="horz" pos="912"/>
        <p:guide pos="2880"/>
        <p:guide pos="288"/>
        <p:guide pos="5472"/>
      </p:guideLst>
    </p:cSldViewPr>
  </p:slideViewPr>
  <p:outlineViewPr>
    <p:cViewPr>
      <p:scale>
        <a:sx n="33" d="100"/>
        <a:sy n="33" d="100"/>
      </p:scale>
      <p:origin x="0" y="28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8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0689D8A-E6BE-4716-B9F4-EFBC2AF350B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E6EBD29-3672-491F-98DC-EE0045D5C4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77C0EF27-23BF-4544-A55A-3C5EDCD8F9E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8E1712D-EBE7-4DEE-88F2-B1E513B7FAD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AA729F1-2EED-4937-A4D6-7C34CAAC277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996E209-AD91-44F2-9A26-122009EFD6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C5022D4-C281-4D32-A12D-458CD310B0E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BCE46925-BB22-4888-826A-727F6999413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195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18661494-61B0-46DC-9A44-71FE4CC43AC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965CD072-BF60-4C44-8F9E-3C5EB16DB91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67FA8EE7-B1D7-4541-AA18-5F93B6A89D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85B5D33-D748-4CA9-8BA1-1E23A9E8EE9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B5D33-D748-4CA9-8BA1-1E23A9E8EE95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1537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9ABA30F-C6C3-4755-8564-0662D31E7958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128289578"/>
              </p:ext>
            </p:extLst>
          </p:nvPr>
        </p:nvGraphicFramePr>
        <p:xfrm>
          <a:off x="304800" y="696678"/>
          <a:ext cx="8610600" cy="585652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22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0039">
                <a:tc rowSpan="2">
                  <a:txBody>
                    <a:bodyPr/>
                    <a:lstStyle/>
                    <a:p>
                      <a:r>
                        <a:rPr lang="en-AU" sz="1200" b="1" dirty="0"/>
                        <a:t>           </a:t>
                      </a:r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        </a:t>
                      </a:r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         </a:t>
                      </a:r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761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             </a:t>
                      </a:r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722">
                <a:tc gridSpan="3">
                  <a:txBody>
                    <a:bodyPr/>
                    <a:lstStyle/>
                    <a:p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15">
            <a:extLst>
              <a:ext uri="{FF2B5EF4-FFF2-40B4-BE49-F238E27FC236}">
                <a16:creationId xmlns:a16="http://schemas.microsoft.com/office/drawing/2014/main" id="{16C92E6F-0800-43BE-B05D-1BC59AA55F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7905" y="3155814"/>
            <a:ext cx="518303" cy="534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7">
            <a:extLst>
              <a:ext uri="{FF2B5EF4-FFF2-40B4-BE49-F238E27FC236}">
                <a16:creationId xmlns:a16="http://schemas.microsoft.com/office/drawing/2014/main" id="{05BD187F-CABF-408C-8896-4E2FC2AA3A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rcRect l="11171"/>
          <a:stretch>
            <a:fillRect/>
          </a:stretch>
        </p:blipFill>
        <p:spPr bwMode="auto">
          <a:xfrm>
            <a:off x="4783776" y="5573478"/>
            <a:ext cx="398689" cy="50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8">
            <a:extLst>
              <a:ext uri="{FF2B5EF4-FFF2-40B4-BE49-F238E27FC236}">
                <a16:creationId xmlns:a16="http://schemas.microsoft.com/office/drawing/2014/main" id="{B5461194-AD16-4F3D-91F5-5DA53A32401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rcRect b="6728"/>
          <a:stretch>
            <a:fillRect/>
          </a:stretch>
        </p:blipFill>
        <p:spPr bwMode="auto">
          <a:xfrm>
            <a:off x="2040033" y="3239880"/>
            <a:ext cx="608148" cy="53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9">
            <a:extLst>
              <a:ext uri="{FF2B5EF4-FFF2-40B4-BE49-F238E27FC236}">
                <a16:creationId xmlns:a16="http://schemas.microsoft.com/office/drawing/2014/main" id="{4C343819-89C9-426C-99C0-23B64E20112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79922" y="698773"/>
            <a:ext cx="668259" cy="627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0">
            <a:extLst>
              <a:ext uri="{FF2B5EF4-FFF2-40B4-BE49-F238E27FC236}">
                <a16:creationId xmlns:a16="http://schemas.microsoft.com/office/drawing/2014/main" id="{F25622DD-0E1B-426C-AEBE-BBA9C8DF162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7501" y="664365"/>
            <a:ext cx="498496" cy="513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1">
            <a:extLst>
              <a:ext uri="{FF2B5EF4-FFF2-40B4-BE49-F238E27FC236}">
                <a16:creationId xmlns:a16="http://schemas.microsoft.com/office/drawing/2014/main" id="{46A2A067-25E3-471F-8F2C-2862FF678E5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/>
          <a:srcRect t="8025" r="6839"/>
          <a:stretch>
            <a:fillRect/>
          </a:stretch>
        </p:blipFill>
        <p:spPr bwMode="auto">
          <a:xfrm>
            <a:off x="357166" y="5601151"/>
            <a:ext cx="429415" cy="414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8BE221-4392-4B72-B06A-36834D7FDB85}"/>
              </a:ext>
            </a:extLst>
          </p:cNvPr>
          <p:cNvSpPr/>
          <p:nvPr userDrawn="1"/>
        </p:nvSpPr>
        <p:spPr>
          <a:xfrm>
            <a:off x="804616" y="805642"/>
            <a:ext cx="13007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ko-KR" sz="1100" b="1" dirty="0"/>
              <a:t>Key Partners</a:t>
            </a:r>
            <a:endParaRPr lang="en-AU" altLang="ko-KR" sz="1050" dirty="0">
              <a:latin typeface="Comic Sans MS" pitchFamily="66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E2507B-79A4-4E25-9BB4-8A0038DDE8BB}"/>
              </a:ext>
            </a:extLst>
          </p:cNvPr>
          <p:cNvSpPr/>
          <p:nvPr userDrawn="1"/>
        </p:nvSpPr>
        <p:spPr>
          <a:xfrm>
            <a:off x="2455846" y="790235"/>
            <a:ext cx="14647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ko-KR" sz="1100" b="1" dirty="0"/>
              <a:t>Key Activities</a:t>
            </a:r>
            <a:endParaRPr lang="en-AU" altLang="ko-KR" sz="1050" dirty="0">
              <a:latin typeface="Comic Sans MS" pitchFamily="66" charset="0"/>
            </a:endParaRPr>
          </a:p>
        </p:txBody>
      </p:sp>
      <p:pic>
        <p:nvPicPr>
          <p:cNvPr id="15" name="Picture 13">
            <a:extLst>
              <a:ext uri="{FF2B5EF4-FFF2-40B4-BE49-F238E27FC236}">
                <a16:creationId xmlns:a16="http://schemas.microsoft.com/office/drawing/2014/main" id="{BAE37735-F172-4FA9-8B97-57B5046C8F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76914" y="730406"/>
            <a:ext cx="497507" cy="59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4">
            <a:extLst>
              <a:ext uri="{FF2B5EF4-FFF2-40B4-BE49-F238E27FC236}">
                <a16:creationId xmlns:a16="http://schemas.microsoft.com/office/drawing/2014/main" id="{33012A04-8059-47AA-8019-33EBECA7E3D1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98343" y="696678"/>
            <a:ext cx="528207" cy="551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F88980-94C4-404B-99C1-FFD48E48132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53847" y="581832"/>
            <a:ext cx="581029" cy="59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288B00-181B-41C9-9F3A-49907C7ABFDA}"/>
              </a:ext>
            </a:extLst>
          </p:cNvPr>
          <p:cNvSpPr/>
          <p:nvPr userDrawn="1"/>
        </p:nvSpPr>
        <p:spPr>
          <a:xfrm>
            <a:off x="4354102" y="763512"/>
            <a:ext cx="10997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ko-KR" sz="1100" b="1" dirty="0"/>
              <a:t> Value Propositions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1A2C69-358D-4531-88BD-D248208ED938}"/>
              </a:ext>
            </a:extLst>
          </p:cNvPr>
          <p:cNvSpPr/>
          <p:nvPr userDrawn="1"/>
        </p:nvSpPr>
        <p:spPr>
          <a:xfrm>
            <a:off x="2514600" y="3259738"/>
            <a:ext cx="10814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ko-KR" sz="1100" b="1" dirty="0"/>
              <a:t>Key </a:t>
            </a:r>
          </a:p>
          <a:p>
            <a:r>
              <a:rPr lang="en-AU" altLang="ko-KR" sz="1100" b="1" dirty="0"/>
              <a:t>Resources</a:t>
            </a:r>
            <a:endParaRPr lang="ko-KR" altLang="en-US" sz="11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8E47D5B-73E2-4F0C-80C0-F24BD8F0D8A7}"/>
              </a:ext>
            </a:extLst>
          </p:cNvPr>
          <p:cNvSpPr/>
          <p:nvPr userDrawn="1"/>
        </p:nvSpPr>
        <p:spPr>
          <a:xfrm>
            <a:off x="695058" y="5618920"/>
            <a:ext cx="14838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ko-KR" sz="1100" b="1" dirty="0"/>
              <a:t> Cost Structure</a:t>
            </a:r>
            <a:endParaRPr lang="ko-KR" altLang="en-US" sz="11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8E0D72-7F7E-4DEB-A2F1-2597D2966D43}"/>
              </a:ext>
            </a:extLst>
          </p:cNvPr>
          <p:cNvSpPr/>
          <p:nvPr userDrawn="1"/>
        </p:nvSpPr>
        <p:spPr>
          <a:xfrm>
            <a:off x="5092760" y="5618920"/>
            <a:ext cx="18842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ko-KR" sz="1100" b="1" dirty="0"/>
              <a:t> Revenue Streams</a:t>
            </a:r>
            <a:endParaRPr lang="ko-KR" altLang="en-US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7FFC72-378D-47D0-88F5-4FE08BDBF254}"/>
              </a:ext>
            </a:extLst>
          </p:cNvPr>
          <p:cNvSpPr/>
          <p:nvPr userDrawn="1"/>
        </p:nvSpPr>
        <p:spPr>
          <a:xfrm>
            <a:off x="6096081" y="3259738"/>
            <a:ext cx="10567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ko-KR" sz="1100" b="1" dirty="0"/>
              <a:t>Channels</a:t>
            </a:r>
            <a:endParaRPr lang="ko-KR" altLang="en-US" sz="11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E95B66-CF3C-4350-BF20-3799C103131B}"/>
              </a:ext>
            </a:extLst>
          </p:cNvPr>
          <p:cNvSpPr/>
          <p:nvPr userDrawn="1"/>
        </p:nvSpPr>
        <p:spPr>
          <a:xfrm>
            <a:off x="7705275" y="731486"/>
            <a:ext cx="111881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ko-KR" sz="1100" b="1" dirty="0"/>
              <a:t>Customer Segments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CE2BDE-8B8F-4DEF-8C41-DF97289734EA}"/>
              </a:ext>
            </a:extLst>
          </p:cNvPr>
          <p:cNvSpPr/>
          <p:nvPr userDrawn="1"/>
        </p:nvSpPr>
        <p:spPr>
          <a:xfrm>
            <a:off x="5933665" y="721004"/>
            <a:ext cx="11477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ko-KR" sz="1100" b="1" dirty="0"/>
              <a:t>Customer Relationships</a:t>
            </a:r>
            <a:endParaRPr lang="en-AU" altLang="ko-KR" sz="1050" dirty="0">
              <a:latin typeface="Comic Sans MS" pitchFamily="66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D5FF70B-0AA5-4C38-896B-9076DBF22A68}"/>
              </a:ext>
            </a:extLst>
          </p:cNvPr>
          <p:cNvSpPr/>
          <p:nvPr userDrawn="1"/>
        </p:nvSpPr>
        <p:spPr>
          <a:xfrm>
            <a:off x="277760" y="324918"/>
            <a:ext cx="23704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ko-KR" sz="1400" b="1" dirty="0"/>
              <a:t>Business Model Canvas</a:t>
            </a:r>
            <a:endParaRPr lang="en-AU" altLang="ko-KR" sz="12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53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E9A13-E799-41C7-A2ED-CB2C93E22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F49A24-D30C-4357-83AD-FFA315B9D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DD2146-C462-4E5D-9E76-B42BE03B0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2D5693-0879-434A-ACCF-7C0F7F33F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84E4-DC7B-4000-BE5D-F72166BB576C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3494F0-0F35-442A-91C0-8C7563F1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73B35F-7278-466B-BF34-717DCEEE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747C-52FC-45D5-AB00-ACB8FB92E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77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BC032-949F-443B-9F50-45AB3AE13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965BF7-8822-4160-8C4E-B8B97405D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A6330-67D1-4C85-B77A-233F0C8D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84E4-DC7B-4000-BE5D-F72166BB576C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F94989-8BF9-438C-8415-2DBF3207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CE82D1-BF0A-42A3-B6C2-28FA7533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747C-52FC-45D5-AB00-ACB8FB92E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740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D61668-CA72-4221-B9FB-6966E3163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23F580-3B9F-46EE-8D76-8ECC0FBFF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4A0226-3B4F-432B-BC7A-B86C032A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84E4-DC7B-4000-BE5D-F72166BB576C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FDE19-D8CA-4D13-892F-F12CD640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4B1C40-8B79-45A3-AE21-D4E04971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747C-52FC-45D5-AB00-ACB8FB92E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85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97D4B-C964-4868-8CCA-66BA1B94C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82AB7A-5EB0-472A-A202-2EEF43D4E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25CD16-3F45-480F-9764-A97995D2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84E4-DC7B-4000-BE5D-F72166BB576C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6A1E9-731D-4899-B6CF-CAA6DC901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A64E9-869B-4EFC-A8E3-09E183A2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747C-52FC-45D5-AB00-ACB8FB92E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6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B4376-A4E3-4F34-8BAD-BB1D99D07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77CB4-42DC-4F25-A448-3E5B4F902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25C4F-0C44-4C22-A01F-6649C791E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84E4-DC7B-4000-BE5D-F72166BB576C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6D49BF-C958-4760-B45F-54539D27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7FACA-A3C3-4686-93F9-7A6AC3DD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747C-52FC-45D5-AB00-ACB8FB92E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31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80586-D25B-48C4-96AF-1FDA7B8DD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F4FA60-28F2-4D00-8ACA-6E04BA45D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FA5AD-7BAC-4261-870E-6639478B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84E4-DC7B-4000-BE5D-F72166BB576C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E071D-B5F6-44F1-A142-7DB548BD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34793-BA1B-4567-8BAB-B90B53D40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747C-52FC-45D5-AB00-ACB8FB92E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63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0D053-3183-4079-984E-A1C3DD62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669F19-019C-4FD8-A14D-60A982CCF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82038B-72E4-4F28-9A36-99795922C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4C616-C168-49B8-B96E-2C54FE2F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84E4-DC7B-4000-BE5D-F72166BB576C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5A6A69-1D6A-4C4F-8928-DE42A6AD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80A8F6-4C4D-4997-A25E-4A304C7F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747C-52FC-45D5-AB00-ACB8FB92E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64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305B9-4913-4690-AFE1-5F48A8EE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7C51A5-5B52-4688-9E40-8CCB1AAE7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34A208-6328-459C-BB2E-1FCF4377C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0C3BDA-F5F4-4470-85FE-B5F15D529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9EB7C7-6872-4838-83B5-A45EC2AF5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66538C-3B5F-4849-B64F-3E6ADE60E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84E4-DC7B-4000-BE5D-F72166BB576C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AF32C4-C7DB-42FD-96C3-F919044D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0AD2D6-ABCC-411A-ACFF-CAC2CC42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747C-52FC-45D5-AB00-ACB8FB92E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82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EE784-9B9C-41CA-80A8-BEF67347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BA8AA1-55C0-4263-8B5C-2DD693E8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84E4-DC7B-4000-BE5D-F72166BB576C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ABBE5A-E368-42D0-A00B-92629E9D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2CB4A9-3717-498C-B746-9CE7E87B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747C-52FC-45D5-AB00-ACB8FB92E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64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6DBB22-B1C5-4285-B7B7-D428341BF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84E4-DC7B-4000-BE5D-F72166BB576C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549156-5309-4560-8DF6-611433DE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C672FB-6675-4E19-94A3-8024057B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747C-52FC-45D5-AB00-ACB8FB92E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40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E6E6C-2C95-4AE3-AB3B-056E8D6A2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BC4018-C189-4BE3-95B3-4AA956A52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FBD40-83D4-4887-80D9-EEA4D6C5E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0B7C4D-6C7A-42F0-A13E-982F7FDD7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84E4-DC7B-4000-BE5D-F72166BB576C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72A0FE-A83A-4B66-8705-CC94EA93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1DBC83-09EC-4027-84B4-33A842F0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747C-52FC-45D5-AB00-ACB8FB92E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25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6FAE79-0428-4196-823F-A4382DD87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4F14A-7807-45EE-A8CE-8DE180907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FF258-3D08-4DA0-A5ED-D4AD3F60B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F84E4-DC7B-4000-BE5D-F72166BB576C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7BA158-830F-4059-8CD9-9B3B3DA64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CE34CE-22DF-484B-9C33-C807C6B85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D747C-52FC-45D5-AB00-ACB8FB92E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64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9" r:id="rId1"/>
    <p:sldLayoutId id="2147484348" r:id="rId2"/>
    <p:sldLayoutId id="2147484349" r:id="rId3"/>
    <p:sldLayoutId id="2147484350" r:id="rId4"/>
    <p:sldLayoutId id="2147484351" r:id="rId5"/>
    <p:sldLayoutId id="2147484352" r:id="rId6"/>
    <p:sldLayoutId id="2147484353" r:id="rId7"/>
    <p:sldLayoutId id="2147484354" r:id="rId8"/>
    <p:sldLayoutId id="2147484355" r:id="rId9"/>
    <p:sldLayoutId id="2147484356" r:id="rId10"/>
    <p:sldLayoutId id="2147484357" r:id="rId11"/>
    <p:sldLayoutId id="2147484358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5E0E40-6039-4CFD-ADEA-1BAFFF2BFB64}"/>
              </a:ext>
            </a:extLst>
          </p:cNvPr>
          <p:cNvSpPr txBox="1"/>
          <p:nvPr/>
        </p:nvSpPr>
        <p:spPr>
          <a:xfrm>
            <a:off x="2629131" y="344495"/>
            <a:ext cx="4457469" cy="25691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(Title: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캐리커쳐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각인 제품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B96AC8-18EB-4C5A-B04D-3389B74C1187}"/>
              </a:ext>
            </a:extLst>
          </p:cNvPr>
          <p:cNvSpPr txBox="1"/>
          <p:nvPr/>
        </p:nvSpPr>
        <p:spPr>
          <a:xfrm>
            <a:off x="7239000" y="23207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학번</a:t>
            </a:r>
            <a:r>
              <a:rPr lang="en-US" altLang="ko-KR" sz="900" dirty="0"/>
              <a:t>: 12150981 12161569</a:t>
            </a:r>
          </a:p>
          <a:p>
            <a:r>
              <a:rPr lang="ko-KR" altLang="en-US" sz="900" dirty="0"/>
              <a:t>성명</a:t>
            </a:r>
            <a:r>
              <a:rPr lang="en-US" altLang="ko-KR" sz="900" dirty="0"/>
              <a:t>: </a:t>
            </a:r>
            <a:r>
              <a:rPr lang="ko-KR" altLang="en-US" sz="900" dirty="0" err="1"/>
              <a:t>박중규</a:t>
            </a:r>
            <a:r>
              <a:rPr lang="ko-KR" altLang="en-US" sz="900" dirty="0"/>
              <a:t>     박도윤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AF908-AF90-4D3C-8250-676ED9B4FDF6}"/>
              </a:ext>
            </a:extLst>
          </p:cNvPr>
          <p:cNvSpPr txBox="1"/>
          <p:nvPr/>
        </p:nvSpPr>
        <p:spPr>
          <a:xfrm>
            <a:off x="2003527" y="1299387"/>
            <a:ext cx="1833513" cy="1935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900" dirty="0"/>
              <a:t>홍보 및 마케팅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900" dirty="0"/>
              <a:t>판매 어플</a:t>
            </a:r>
            <a:r>
              <a:rPr lang="en-US" altLang="ko-KR" sz="900" dirty="0"/>
              <a:t>/</a:t>
            </a:r>
            <a:r>
              <a:rPr lang="ko-KR" altLang="en-US" sz="900" dirty="0"/>
              <a:t>웹</a:t>
            </a:r>
            <a:r>
              <a:rPr lang="en-US" altLang="ko-KR" sz="900" dirty="0"/>
              <a:t>, AI </a:t>
            </a:r>
            <a:r>
              <a:rPr lang="ko-KR" altLang="en-US" sz="900" dirty="0" err="1"/>
              <a:t>캐리커쳐</a:t>
            </a:r>
            <a:r>
              <a:rPr lang="ko-KR" altLang="en-US" sz="900" dirty="0"/>
              <a:t> 생산 기술 유지보수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900" dirty="0"/>
              <a:t>사용자 제공 데이터로 다양한 </a:t>
            </a:r>
            <a:r>
              <a:rPr lang="ko-KR" altLang="en-US" sz="900" dirty="0" err="1"/>
              <a:t>캐리커쳐</a:t>
            </a:r>
            <a:r>
              <a:rPr lang="ko-KR" altLang="en-US" sz="900" dirty="0"/>
              <a:t> 데이터 셋 확보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900" dirty="0"/>
              <a:t>인공지능을 활용하여 사용자 제공 데이터와 유사성이 높은 </a:t>
            </a:r>
            <a:r>
              <a:rPr lang="ko-KR" altLang="en-US" sz="900" dirty="0" err="1"/>
              <a:t>캐리커쳐</a:t>
            </a:r>
            <a:r>
              <a:rPr lang="ko-KR" altLang="en-US" sz="900" dirty="0"/>
              <a:t> 제공</a:t>
            </a:r>
            <a:endParaRPr lang="en-US" altLang="ko-KR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920D8-6A7B-4843-883B-648EB0734FB1}"/>
              </a:ext>
            </a:extLst>
          </p:cNvPr>
          <p:cNvSpPr txBox="1"/>
          <p:nvPr/>
        </p:nvSpPr>
        <p:spPr>
          <a:xfrm>
            <a:off x="7239000" y="1285973"/>
            <a:ext cx="1676400" cy="3597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900" b="1" dirty="0"/>
              <a:t>일반소비자</a:t>
            </a:r>
            <a:r>
              <a:rPr lang="en-US" altLang="ko-KR" sz="900" b="1" dirty="0"/>
              <a:t>(B2C)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/>
              <a:t>각인 제품 서비스를 이용하고 싶은 소비자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err="1"/>
              <a:t>캐리커쳐</a:t>
            </a:r>
            <a:r>
              <a:rPr lang="ko-KR" altLang="en-US" sz="900" dirty="0"/>
              <a:t> 드로잉 서비스를 이용하고자 하는 소비자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/>
              <a:t>대량의 단체 </a:t>
            </a:r>
            <a:r>
              <a:rPr lang="ko-KR" altLang="en-US" sz="900" dirty="0" err="1"/>
              <a:t>캐리커쳐</a:t>
            </a:r>
            <a:r>
              <a:rPr lang="ko-KR" altLang="en-US" sz="900" dirty="0"/>
              <a:t> 각인 제품을 원하는 소비자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ko-KR" altLang="en-US" sz="9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900" b="1" dirty="0"/>
              <a:t>제품생산 기업</a:t>
            </a:r>
            <a:r>
              <a:rPr lang="en-US" altLang="ko-KR" sz="900" b="1" dirty="0"/>
              <a:t>(B2B)</a:t>
            </a:r>
          </a:p>
          <a:p>
            <a:pPr marL="171450" indent="-171450">
              <a:lnSpc>
                <a:spcPct val="150000"/>
              </a:lnSpc>
              <a:buFont typeface="Tahoma" panose="020B0604030504040204" pitchFamily="34" charset="0"/>
              <a:buChar char="-"/>
            </a:pPr>
            <a:r>
              <a:rPr lang="ko-KR" altLang="en-US" sz="900" dirty="0"/>
              <a:t>각인을 넣을 제품 생산 기업</a:t>
            </a:r>
            <a:r>
              <a:rPr lang="en-US" altLang="ko-KR" sz="900" dirty="0"/>
              <a:t> (ex:</a:t>
            </a:r>
            <a:r>
              <a:rPr lang="ko-KR" altLang="en-US" sz="900" dirty="0"/>
              <a:t>텀블러</a:t>
            </a:r>
            <a:r>
              <a:rPr lang="en-US" altLang="ko-KR" sz="900" dirty="0"/>
              <a:t>, </a:t>
            </a:r>
            <a:r>
              <a:rPr lang="ko-KR" altLang="en-US" sz="900" dirty="0"/>
              <a:t>휴대폰케이스</a:t>
            </a:r>
            <a:r>
              <a:rPr lang="en-US" altLang="ko-KR" sz="900" dirty="0"/>
              <a:t>)</a:t>
            </a:r>
          </a:p>
          <a:p>
            <a:pPr marL="171450" indent="-171450">
              <a:lnSpc>
                <a:spcPct val="150000"/>
              </a:lnSpc>
              <a:buFont typeface="Tahoma" panose="020B0604030504040204" pitchFamily="34" charset="0"/>
              <a:buChar char="-"/>
            </a:pPr>
            <a:r>
              <a:rPr lang="ko-KR" altLang="en-US" sz="900" dirty="0"/>
              <a:t>이벤트 관련 용품으로 각인 제품을 구하고자 하는 이벤트 업체</a:t>
            </a:r>
            <a:endParaRPr lang="en-US" altLang="ko-KR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EE5C0-04D3-468B-9E76-40373FAC6E4E}"/>
              </a:ext>
            </a:extLst>
          </p:cNvPr>
          <p:cNvSpPr txBox="1"/>
          <p:nvPr/>
        </p:nvSpPr>
        <p:spPr>
          <a:xfrm>
            <a:off x="5181600" y="5865168"/>
            <a:ext cx="1676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제품 판매 수익</a:t>
            </a:r>
            <a:endParaRPr lang="en-US" altLang="ko-KR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9F125-BB36-41AA-848D-147B37E71AB2}"/>
              </a:ext>
            </a:extLst>
          </p:cNvPr>
          <p:cNvSpPr txBox="1"/>
          <p:nvPr/>
        </p:nvSpPr>
        <p:spPr>
          <a:xfrm>
            <a:off x="5510981" y="3778963"/>
            <a:ext cx="1494934" cy="110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900" dirty="0"/>
              <a:t>인터넷 쇼핑몰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900" dirty="0"/>
              <a:t>오프라인 매장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900" dirty="0"/>
              <a:t>판매용 어플리케이션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900" dirty="0"/>
              <a:t>대형 기업과의 제휴 판매</a:t>
            </a:r>
            <a:endParaRPr lang="en-US" altLang="ko-KR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4E9A5-D729-4A62-A769-2C6AD227E857}"/>
              </a:ext>
            </a:extLst>
          </p:cNvPr>
          <p:cNvSpPr txBox="1"/>
          <p:nvPr/>
        </p:nvSpPr>
        <p:spPr>
          <a:xfrm>
            <a:off x="5486400" y="1285973"/>
            <a:ext cx="1494934" cy="1727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900" dirty="0"/>
              <a:t>다양한 </a:t>
            </a:r>
            <a:r>
              <a:rPr lang="en-US" altLang="ko-KR" sz="900" dirty="0"/>
              <a:t>SNS</a:t>
            </a:r>
            <a:r>
              <a:rPr lang="ko-KR" altLang="en-US" sz="900" dirty="0"/>
              <a:t>와 온라인 매체를 통한 홍보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900" dirty="0"/>
              <a:t>팝업스토어 홍보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900" dirty="0"/>
              <a:t>제휴 기업 매장을 통한 홍보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900" dirty="0"/>
              <a:t>착한 기업 제품 각인 서비스로 긍정적 이미지 부여</a:t>
            </a:r>
            <a:endParaRPr lang="en-US" altLang="ko-KR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3BCDA5-7FCA-474E-B775-89E5BC790368}"/>
              </a:ext>
            </a:extLst>
          </p:cNvPr>
          <p:cNvSpPr txBox="1"/>
          <p:nvPr/>
        </p:nvSpPr>
        <p:spPr>
          <a:xfrm>
            <a:off x="762001" y="5791200"/>
            <a:ext cx="1981200" cy="688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900" dirty="0"/>
              <a:t>웹</a:t>
            </a:r>
            <a:r>
              <a:rPr lang="en-US" altLang="ko-KR" sz="900" dirty="0"/>
              <a:t>/</a:t>
            </a:r>
            <a:r>
              <a:rPr lang="ko-KR" altLang="en-US" sz="900" dirty="0"/>
              <a:t>어플리케이션 개발 비용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900" dirty="0"/>
              <a:t>제품 도매 비용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900" dirty="0" err="1"/>
              <a:t>캐리커쳐</a:t>
            </a:r>
            <a:r>
              <a:rPr lang="ko-KR" altLang="en-US" sz="900" dirty="0"/>
              <a:t> 각인 제조 비용</a:t>
            </a:r>
            <a:endParaRPr lang="en-US" altLang="ko-KR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CBE44-B63E-4982-AC97-09C9745697A2}"/>
              </a:ext>
            </a:extLst>
          </p:cNvPr>
          <p:cNvSpPr txBox="1"/>
          <p:nvPr/>
        </p:nvSpPr>
        <p:spPr>
          <a:xfrm>
            <a:off x="3787612" y="1284563"/>
            <a:ext cx="1568775" cy="1727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900" dirty="0"/>
              <a:t>개인 맞춤 제품 제작을 통한 제품의 가치 향상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900" dirty="0"/>
              <a:t>자선업체 제품의 도매를 통한 기부모델 제공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900" dirty="0"/>
              <a:t>해당 제품을 통해서 자선업체 제품에 대한 인식 향상 </a:t>
            </a:r>
            <a:r>
              <a:rPr lang="en-US" altLang="ko-KR" sz="900" dirty="0"/>
              <a:t>(</a:t>
            </a:r>
            <a:r>
              <a:rPr lang="ko-KR" altLang="en-US" sz="900" dirty="0"/>
              <a:t>홍보</a:t>
            </a:r>
            <a:r>
              <a:rPr lang="en-US" altLang="ko-KR" sz="9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266093-4B4C-4C0B-9A58-06CB804387AF}"/>
              </a:ext>
            </a:extLst>
          </p:cNvPr>
          <p:cNvSpPr txBox="1"/>
          <p:nvPr/>
        </p:nvSpPr>
        <p:spPr>
          <a:xfrm>
            <a:off x="446203" y="1285973"/>
            <a:ext cx="1379456" cy="110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900" dirty="0"/>
              <a:t>자선 제품 판매 업체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900" dirty="0"/>
              <a:t>유통 업체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900" dirty="0"/>
              <a:t>대형 제휴 기업</a:t>
            </a:r>
            <a:r>
              <a:rPr lang="en-US" altLang="ko-KR" sz="900" dirty="0"/>
              <a:t>(ex. </a:t>
            </a:r>
            <a:r>
              <a:rPr lang="ko-KR" altLang="en-US" sz="900" dirty="0"/>
              <a:t>올리브영</a:t>
            </a:r>
            <a:r>
              <a:rPr lang="en-US" altLang="ko-KR" sz="900" dirty="0"/>
              <a:t>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900" dirty="0"/>
              <a:t>팝업 스토어</a:t>
            </a:r>
            <a:endParaRPr lang="en-US" altLang="ko-KR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3DC006-DF23-409B-8CDA-E38C25F3300D}"/>
              </a:ext>
            </a:extLst>
          </p:cNvPr>
          <p:cNvSpPr txBox="1"/>
          <p:nvPr/>
        </p:nvSpPr>
        <p:spPr>
          <a:xfrm>
            <a:off x="2067436" y="3785232"/>
            <a:ext cx="1696822" cy="1519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900" dirty="0"/>
              <a:t>AI</a:t>
            </a:r>
            <a:r>
              <a:rPr lang="ko-KR" altLang="en-US" sz="900" dirty="0"/>
              <a:t> </a:t>
            </a:r>
            <a:r>
              <a:rPr lang="ko-KR" altLang="en-US" sz="900" dirty="0" err="1"/>
              <a:t>캐리커쳐</a:t>
            </a:r>
            <a:r>
              <a:rPr lang="ko-KR" altLang="en-US" sz="900" dirty="0"/>
              <a:t> 생산 기술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900" dirty="0"/>
              <a:t>홍보</a:t>
            </a:r>
            <a:r>
              <a:rPr lang="en-US" altLang="ko-KR" sz="900" dirty="0"/>
              <a:t>, </a:t>
            </a:r>
            <a:r>
              <a:rPr lang="ko-KR" altLang="en-US" sz="900" dirty="0"/>
              <a:t>마케팅 모델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900" dirty="0"/>
              <a:t>수익 모델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900" dirty="0"/>
              <a:t>각종 기업과의 제휴 </a:t>
            </a:r>
            <a:r>
              <a:rPr lang="en-US" altLang="ko-KR" sz="900" dirty="0"/>
              <a:t>(</a:t>
            </a:r>
            <a:r>
              <a:rPr lang="ko-KR" altLang="en-US" sz="900" dirty="0"/>
              <a:t>자선 제품 판매 업체</a:t>
            </a:r>
            <a:r>
              <a:rPr lang="en-US" altLang="ko-KR" sz="900" dirty="0"/>
              <a:t>, </a:t>
            </a:r>
            <a:r>
              <a:rPr lang="ko-KR" altLang="en-US" sz="900" dirty="0"/>
              <a:t>대형 기업</a:t>
            </a:r>
            <a:r>
              <a:rPr lang="en-US" altLang="ko-KR" sz="900" dirty="0"/>
              <a:t>)</a:t>
            </a:r>
            <a:endParaRPr lang="ko-KR" altLang="en-US" sz="9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900" dirty="0"/>
              <a:t>사용자 제공 데이터셋</a:t>
            </a:r>
            <a:endParaRPr lang="en-US" altLang="ko-KR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89C3AC-5F96-4273-8811-8BE1EF29BC1B}"/>
              </a:ext>
            </a:extLst>
          </p:cNvPr>
          <p:cNvSpPr txBox="1"/>
          <p:nvPr/>
        </p:nvSpPr>
        <p:spPr>
          <a:xfrm>
            <a:off x="2514600" y="5791200"/>
            <a:ext cx="1981199" cy="480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900" dirty="0"/>
              <a:t>홍보</a:t>
            </a:r>
            <a:r>
              <a:rPr lang="en-US" altLang="ko-KR" sz="900" dirty="0"/>
              <a:t>, </a:t>
            </a:r>
            <a:r>
              <a:rPr lang="ko-KR" altLang="en-US" sz="900" dirty="0"/>
              <a:t>마케팅 비용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900" dirty="0"/>
              <a:t>기타 인건비 및 유지보수 비용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4193512854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218</Words>
  <Application>Microsoft Office PowerPoint</Application>
  <PresentationFormat>화면 슬라이드 쇼(4:3)</PresentationFormat>
  <Paragraphs>42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Arial</vt:lpstr>
      <vt:lpstr>Comic Sans MS</vt:lpstr>
      <vt:lpstr>Tahoma</vt:lpstr>
      <vt:lpstr>Times New Roman</vt:lpstr>
      <vt:lpstr>Wingdings</vt:lpstr>
      <vt:lpstr>디자인 사용자 지정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6</cp:revision>
  <dcterms:created xsi:type="dcterms:W3CDTF">2010-11-10T21:35:59Z</dcterms:created>
  <dcterms:modified xsi:type="dcterms:W3CDTF">2021-09-29T17:48:50Z</dcterms:modified>
</cp:coreProperties>
</file>