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중석 진" initials="중진" lastIdx="1" clrIdx="0">
    <p:extLst>
      <p:ext uri="{19B8F6BF-5375-455C-9EA6-DF929625EA0E}">
        <p15:presenceInfo xmlns:p15="http://schemas.microsoft.com/office/powerpoint/2012/main" userId="af419035b9c40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582" autoAdjust="0"/>
  </p:normalViewPr>
  <p:slideViewPr>
    <p:cSldViewPr snapToGrid="0">
      <p:cViewPr varScale="1">
        <p:scale>
          <a:sx n="61" d="100"/>
          <a:sy n="61" d="100"/>
        </p:scale>
        <p:origin x="13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371656780247263"/>
          <c:y val="0.30541116495297566"/>
          <c:w val="0.48923041034069215"/>
          <c:h val="0.68088132186190775"/>
        </c:manualLayout>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FEE-425E-9A88-4658D296402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FEE-425E-9A88-4658D296402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FEE-425E-9A88-4658D296402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FEE-425E-9A88-4658D296402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FEE-425E-9A88-4658D296402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EFEE-425E-9A88-4658D296402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British Isles</c:v>
                </c:pt>
                <c:pt idx="1">
                  <c:v>North America</c:v>
                </c:pt>
                <c:pt idx="2">
                  <c:v>Northern Europe and Scandinavia</c:v>
                </c:pt>
                <c:pt idx="3">
                  <c:v>South and Central America</c:v>
                </c:pt>
                <c:pt idx="4">
                  <c:v>Southern and Eastern Europe</c:v>
                </c:pt>
                <c:pt idx="5">
                  <c:v>Western Europe</c:v>
                </c:pt>
              </c:strCache>
            </c:strRef>
          </c:cat>
          <c:val>
            <c:numRef>
              <c:f>Sheet1!$B$2:$B$7</c:f>
              <c:numCache>
                <c:formatCode>General</c:formatCode>
                <c:ptCount val="6"/>
                <c:pt idx="0">
                  <c:v>1556</c:v>
                </c:pt>
                <c:pt idx="1">
                  <c:v>2077</c:v>
                </c:pt>
                <c:pt idx="2">
                  <c:v>1427</c:v>
                </c:pt>
                <c:pt idx="3">
                  <c:v>1114</c:v>
                </c:pt>
                <c:pt idx="4">
                  <c:v>724</c:v>
                </c:pt>
                <c:pt idx="5">
                  <c:v>1950</c:v>
                </c:pt>
              </c:numCache>
            </c:numRef>
          </c:val>
          <c:extLst>
            <c:ext xmlns:c16="http://schemas.microsoft.com/office/drawing/2014/chart" uri="{C3380CC4-5D6E-409C-BE32-E72D297353CC}">
              <c16:uniqueId val="{00000000-D4E7-4E72-BBC4-9FCD14A83B6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Average Shipping Rates</c:v>
                </c:pt>
              </c:strCache>
            </c:strRef>
          </c:tx>
          <c:spPr>
            <a:solidFill>
              <a:schemeClr val="accent1"/>
            </a:solidFill>
            <a:ln>
              <a:noFill/>
            </a:ln>
            <a:effectLst/>
          </c:spPr>
          <c:invertIfNegative val="0"/>
          <c:cat>
            <c:strRef>
              <c:f>Sheet1!$A$2:$A$4</c:f>
              <c:strCache>
                <c:ptCount val="3"/>
                <c:pt idx="0">
                  <c:v>Speedy Express</c:v>
                </c:pt>
                <c:pt idx="1">
                  <c:v>Federal Shipping</c:v>
                </c:pt>
                <c:pt idx="2">
                  <c:v>United Packages</c:v>
                </c:pt>
              </c:strCache>
            </c:strRef>
          </c:cat>
          <c:val>
            <c:numRef>
              <c:f>Sheet1!$B$2:$B$4</c:f>
              <c:numCache>
                <c:formatCode>General</c:formatCode>
                <c:ptCount val="3"/>
                <c:pt idx="0">
                  <c:v>64.7</c:v>
                </c:pt>
                <c:pt idx="1">
                  <c:v>80.599999999999994</c:v>
                </c:pt>
                <c:pt idx="2">
                  <c:v>86.8</c:v>
                </c:pt>
              </c:numCache>
            </c:numRef>
          </c:val>
          <c:extLst>
            <c:ext xmlns:c16="http://schemas.microsoft.com/office/drawing/2014/chart" uri="{C3380CC4-5D6E-409C-BE32-E72D297353CC}">
              <c16:uniqueId val="{00000000-93D0-409F-AAFD-0AED50C3C149}"/>
            </c:ext>
          </c:extLst>
        </c:ser>
        <c:dLbls>
          <c:showLegendKey val="0"/>
          <c:showVal val="0"/>
          <c:showCatName val="0"/>
          <c:showSerName val="0"/>
          <c:showPercent val="0"/>
          <c:showBubbleSize val="0"/>
        </c:dLbls>
        <c:gapWidth val="182"/>
        <c:axId val="317539608"/>
        <c:axId val="324180464"/>
      </c:barChart>
      <c:catAx>
        <c:axId val="317539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4180464"/>
        <c:crosses val="autoZero"/>
        <c:auto val="1"/>
        <c:lblAlgn val="ctr"/>
        <c:lblOffset val="100"/>
        <c:noMultiLvlLbl val="0"/>
      </c:catAx>
      <c:valAx>
        <c:axId val="3241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539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Different Supply Region Distribution</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884B-4613-B216-CD30CD22833B}"/>
              </c:ext>
            </c:extLst>
          </c:dPt>
          <c:dPt>
            <c:idx val="1"/>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2-884B-4613-B216-CD30CD22833B}"/>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1-884B-4613-B216-CD30CD22833B}"/>
                </c:ext>
              </c:extLst>
            </c:dLbl>
            <c:dLbl>
              <c:idx val="1"/>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2-884B-4613-B216-CD30CD22833B}"/>
                </c:ext>
              </c:extLst>
            </c:dLbl>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Identical</c:v>
                </c:pt>
                <c:pt idx="1">
                  <c:v>Different</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0-884B-4613-B216-CD30CD22833B}"/>
            </c:ext>
          </c:extLst>
        </c:ser>
        <c:dLbls>
          <c:dLblPos val="inEnd"/>
          <c:showLegendKey val="0"/>
          <c:showVal val="1"/>
          <c:showCatName val="0"/>
          <c:showSerName val="0"/>
          <c:showPercent val="0"/>
          <c:showBubbleSize val="0"/>
          <c:showLeaderLines val="1"/>
        </c:dLbls>
      </c:pie3DChart>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5-20T15:52:08.01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97935-2F3F-463F-AF08-0875629A89E2}" type="datetimeFigureOut">
              <a:rPr lang="en-US" smtClean="0"/>
              <a:t>5/24/2019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A208-0220-463B-9176-EE6A75A85093}" type="slidenum">
              <a:rPr lang="en-US" smtClean="0"/>
              <a:t>‹#›</a:t>
            </a:fld>
            <a:endParaRPr lang="en-US"/>
          </a:p>
        </p:txBody>
      </p:sp>
    </p:spTree>
    <p:extLst>
      <p:ext uri="{BB962C8B-B14F-4D97-AF65-F5344CB8AC3E}">
        <p14:creationId xmlns:p14="http://schemas.microsoft.com/office/powerpoint/2010/main" val="156147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8A208-0220-463B-9176-EE6A75A85093}" type="slidenum">
              <a:rPr lang="en-US" smtClean="0"/>
              <a:t>7</a:t>
            </a:fld>
            <a:endParaRPr lang="en-US"/>
          </a:p>
        </p:txBody>
      </p:sp>
    </p:spTree>
    <p:extLst>
      <p:ext uri="{BB962C8B-B14F-4D97-AF65-F5344CB8AC3E}">
        <p14:creationId xmlns:p14="http://schemas.microsoft.com/office/powerpoint/2010/main" val="37876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90604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39269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263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31545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84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06178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417886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39405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4761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89147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3434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C316B-41D4-40BF-81E2-5D7AC1F6020A}"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22354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C316B-41D4-40BF-81E2-5D7AC1F6020A}"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354626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C316B-41D4-40BF-81E2-5D7AC1F6020A}"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87898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62696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612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2C316B-41D4-40BF-81E2-5D7AC1F6020A}" type="datetimeFigureOut">
              <a:rPr lang="en-US" smtClean="0"/>
              <a:t>5/24/2019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FA286-7C18-425B-8959-BEFD680963AE}" type="slidenum">
              <a:rPr lang="en-US" smtClean="0"/>
              <a:t>‹#›</a:t>
            </a:fld>
            <a:endParaRPr lang="en-US"/>
          </a:p>
        </p:txBody>
      </p:sp>
    </p:spTree>
    <p:extLst>
      <p:ext uri="{BB962C8B-B14F-4D97-AF65-F5344CB8AC3E}">
        <p14:creationId xmlns:p14="http://schemas.microsoft.com/office/powerpoint/2010/main" val="614098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B501-8A54-45F8-BA6A-244BF432C4E9}"/>
              </a:ext>
            </a:extLst>
          </p:cNvPr>
          <p:cNvSpPr>
            <a:spLocks noGrp="1"/>
          </p:cNvSpPr>
          <p:nvPr>
            <p:ph type="ctrTitle"/>
          </p:nvPr>
        </p:nvSpPr>
        <p:spPr/>
        <p:txBody>
          <a:bodyPr/>
          <a:lstStyle/>
          <a:p>
            <a:r>
              <a:rPr lang="en-US" dirty="0"/>
              <a:t> Module 2 Final Project</a:t>
            </a:r>
          </a:p>
        </p:txBody>
      </p:sp>
      <p:sp>
        <p:nvSpPr>
          <p:cNvPr id="3" name="Subtitle 2">
            <a:extLst>
              <a:ext uri="{FF2B5EF4-FFF2-40B4-BE49-F238E27FC236}">
                <a16:creationId xmlns:a16="http://schemas.microsoft.com/office/drawing/2014/main" id="{A7A6A28C-817F-4B74-B769-FF1E74E80266}"/>
              </a:ext>
            </a:extLst>
          </p:cNvPr>
          <p:cNvSpPr>
            <a:spLocks noGrp="1"/>
          </p:cNvSpPr>
          <p:nvPr>
            <p:ph type="subTitle" idx="1"/>
          </p:nvPr>
        </p:nvSpPr>
        <p:spPr/>
        <p:txBody>
          <a:bodyPr>
            <a:normAutofit lnSpcReduction="10000"/>
          </a:bodyPr>
          <a:lstStyle/>
          <a:p>
            <a:pPr algn="r"/>
            <a:r>
              <a:rPr lang="en-US" dirty="0" err="1"/>
              <a:t>Joongsuk</a:t>
            </a:r>
            <a:r>
              <a:rPr lang="en-US" dirty="0"/>
              <a:t> </a:t>
            </a:r>
            <a:r>
              <a:rPr lang="en-US" dirty="0" err="1"/>
              <a:t>Jin</a:t>
            </a:r>
            <a:r>
              <a:rPr lang="en-US" dirty="0"/>
              <a:t> </a:t>
            </a:r>
          </a:p>
          <a:p>
            <a:pPr algn="r"/>
            <a:r>
              <a:rPr lang="en-US" dirty="0"/>
              <a:t>Flatiron School </a:t>
            </a:r>
          </a:p>
          <a:p>
            <a:pPr algn="r"/>
            <a:r>
              <a:rPr lang="en-US" dirty="0"/>
              <a:t>Data Science Bootcamp </a:t>
            </a:r>
            <a:r>
              <a:rPr lang="en-US" dirty="0" err="1"/>
              <a:t>Part-TIme</a:t>
            </a:r>
            <a:endParaRPr lang="en-US" dirty="0"/>
          </a:p>
        </p:txBody>
      </p:sp>
    </p:spTree>
    <p:extLst>
      <p:ext uri="{BB962C8B-B14F-4D97-AF65-F5344CB8AC3E}">
        <p14:creationId xmlns:p14="http://schemas.microsoft.com/office/powerpoint/2010/main" val="269975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Four Questions for Improving Business </a:t>
            </a: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056614B2-730D-4905-832A-2FE80AC884FD}"/>
              </a:ext>
            </a:extLst>
          </p:cNvPr>
          <p:cNvSpPr>
            <a:spLocks noGrp="1"/>
          </p:cNvSpPr>
          <p:nvPr>
            <p:ph idx="1"/>
          </p:nvPr>
        </p:nvSpPr>
        <p:spPr>
          <a:xfrm>
            <a:off x="677334" y="2160589"/>
            <a:ext cx="9218834" cy="3880773"/>
          </a:xfrm>
        </p:spPr>
        <p:txBody>
          <a:bodyPr/>
          <a:lstStyle/>
          <a:p>
            <a:r>
              <a:rPr lang="en-US" dirty="0"/>
              <a:t>Do discounts have a statistically significant effect on the number of products customers order? If so, at what level(s) of discount?</a:t>
            </a:r>
          </a:p>
          <a:p>
            <a:endParaRPr lang="en-US" dirty="0"/>
          </a:p>
          <a:p>
            <a:r>
              <a:rPr lang="en-US" dirty="0"/>
              <a:t>Does the average revenue per order vary between customers from different regions?</a:t>
            </a:r>
          </a:p>
          <a:p>
            <a:endParaRPr lang="en-US" dirty="0"/>
          </a:p>
          <a:p>
            <a:r>
              <a:rPr lang="en-US" dirty="0"/>
              <a:t>Is the mean freight price significantly different between shipping companies?</a:t>
            </a:r>
          </a:p>
          <a:p>
            <a:endParaRPr lang="en-US" dirty="0"/>
          </a:p>
          <a:p>
            <a:r>
              <a:rPr lang="en-US" dirty="0"/>
              <a:t>Does supply region have a statistically significant effect on unit price?</a:t>
            </a:r>
          </a:p>
        </p:txBody>
      </p:sp>
    </p:spTree>
    <p:extLst>
      <p:ext uri="{BB962C8B-B14F-4D97-AF65-F5344CB8AC3E}">
        <p14:creationId xmlns:p14="http://schemas.microsoft.com/office/powerpoint/2010/main" val="265683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Discount Rates for Business </a:t>
            </a:r>
            <a:br>
              <a:rPr lang="en-US" sz="3200" dirty="0"/>
            </a:br>
            <a:br>
              <a:rPr lang="en-US" sz="3200" dirty="0"/>
            </a:br>
            <a:endParaRPr lang="en-US" sz="3200" dirty="0"/>
          </a:p>
        </p:txBody>
      </p:sp>
      <p:pic>
        <p:nvPicPr>
          <p:cNvPr id="4" name="Content Placeholder 3">
            <a:extLst>
              <a:ext uri="{FF2B5EF4-FFF2-40B4-BE49-F238E27FC236}">
                <a16:creationId xmlns:a16="http://schemas.microsoft.com/office/drawing/2014/main" id="{99AED93A-B41F-432D-8A75-46B86711C462}"/>
              </a:ext>
            </a:extLst>
          </p:cNvPr>
          <p:cNvPicPr>
            <a:picLocks noGrp="1" noChangeAspect="1"/>
          </p:cNvPicPr>
          <p:nvPr>
            <p:ph idx="1"/>
          </p:nvPr>
        </p:nvPicPr>
        <p:blipFill>
          <a:blip r:embed="rId2"/>
          <a:stretch>
            <a:fillRect/>
          </a:stretch>
        </p:blipFill>
        <p:spPr>
          <a:xfrm>
            <a:off x="1126380" y="1116769"/>
            <a:ext cx="7935173" cy="5433688"/>
          </a:xfrm>
          <a:prstGeom prst="rect">
            <a:avLst/>
          </a:prstGeom>
        </p:spPr>
      </p:pic>
    </p:spTree>
    <p:extLst>
      <p:ext uri="{BB962C8B-B14F-4D97-AF65-F5344CB8AC3E}">
        <p14:creationId xmlns:p14="http://schemas.microsoft.com/office/powerpoint/2010/main" val="8563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Discount Rates for Business </a:t>
            </a:r>
            <a:br>
              <a:rPr lang="en-US" sz="3200" dirty="0"/>
            </a:br>
            <a:br>
              <a:rPr lang="en-US" sz="3200" dirty="0"/>
            </a:br>
            <a:endParaRPr lang="en-US" sz="3200" dirty="0"/>
          </a:p>
        </p:txBody>
      </p:sp>
      <p:pic>
        <p:nvPicPr>
          <p:cNvPr id="6" name="Content Placeholder 5">
            <a:extLst>
              <a:ext uri="{FF2B5EF4-FFF2-40B4-BE49-F238E27FC236}">
                <a16:creationId xmlns:a16="http://schemas.microsoft.com/office/drawing/2014/main" id="{92CC8292-593C-40AE-BF1F-6E81278571E7}"/>
              </a:ext>
            </a:extLst>
          </p:cNvPr>
          <p:cNvPicPr>
            <a:picLocks noGrp="1" noChangeAspect="1"/>
          </p:cNvPicPr>
          <p:nvPr>
            <p:ph idx="1"/>
          </p:nvPr>
        </p:nvPicPr>
        <p:blipFill>
          <a:blip r:embed="rId2"/>
          <a:stretch>
            <a:fillRect/>
          </a:stretch>
        </p:blipFill>
        <p:spPr>
          <a:xfrm>
            <a:off x="1438809" y="1638300"/>
            <a:ext cx="6115050" cy="3581400"/>
          </a:xfrm>
          <a:prstGeom prst="rect">
            <a:avLst/>
          </a:prstGeom>
        </p:spPr>
      </p:pic>
      <p:sp>
        <p:nvSpPr>
          <p:cNvPr id="8" name="Arrow: Down 7">
            <a:extLst>
              <a:ext uri="{FF2B5EF4-FFF2-40B4-BE49-F238E27FC236}">
                <a16:creationId xmlns:a16="http://schemas.microsoft.com/office/drawing/2014/main" id="{509FD92D-9300-4FE5-940B-899A1CEF9D9B}"/>
              </a:ext>
            </a:extLst>
          </p:cNvPr>
          <p:cNvSpPr/>
          <p:nvPr/>
        </p:nvSpPr>
        <p:spPr>
          <a:xfrm rot="5400000">
            <a:off x="7305366" y="3414260"/>
            <a:ext cx="221225" cy="73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EE6876A0-83D9-4D67-9F80-5D4A5319985E}"/>
              </a:ext>
            </a:extLst>
          </p:cNvPr>
          <p:cNvSpPr/>
          <p:nvPr/>
        </p:nvSpPr>
        <p:spPr>
          <a:xfrm rot="5400000">
            <a:off x="7305366" y="4162120"/>
            <a:ext cx="221225" cy="73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3CD5CC4-EEDC-49BD-B858-0439FD49A84F}"/>
              </a:ext>
            </a:extLst>
          </p:cNvPr>
          <p:cNvSpPr/>
          <p:nvPr/>
        </p:nvSpPr>
        <p:spPr>
          <a:xfrm rot="5400000">
            <a:off x="7337317" y="4451248"/>
            <a:ext cx="221225" cy="73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9039989-6F63-4A53-B5D3-ED340B2D2956}"/>
              </a:ext>
            </a:extLst>
          </p:cNvPr>
          <p:cNvSpPr/>
          <p:nvPr/>
        </p:nvSpPr>
        <p:spPr>
          <a:xfrm rot="5400000">
            <a:off x="7355752" y="4742222"/>
            <a:ext cx="184354" cy="73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89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Customer Region and Revenue </a:t>
            </a:r>
            <a:br>
              <a:rPr lang="en-US" sz="3200" dirty="0"/>
            </a:br>
            <a:br>
              <a:rPr lang="en-US" sz="3200" dirty="0"/>
            </a:br>
            <a:endParaRPr lang="en-US" sz="3200" dirty="0"/>
          </a:p>
        </p:txBody>
      </p:sp>
      <p:pic>
        <p:nvPicPr>
          <p:cNvPr id="5" name="Picture 4">
            <a:extLst>
              <a:ext uri="{FF2B5EF4-FFF2-40B4-BE49-F238E27FC236}">
                <a16:creationId xmlns:a16="http://schemas.microsoft.com/office/drawing/2014/main" id="{C269883D-6042-470B-98E3-EEACDBA690C1}"/>
              </a:ext>
            </a:extLst>
          </p:cNvPr>
          <p:cNvPicPr>
            <a:picLocks noChangeAspect="1"/>
          </p:cNvPicPr>
          <p:nvPr/>
        </p:nvPicPr>
        <p:blipFill>
          <a:blip r:embed="rId2"/>
          <a:stretch>
            <a:fillRect/>
          </a:stretch>
        </p:blipFill>
        <p:spPr>
          <a:xfrm>
            <a:off x="589936" y="1432216"/>
            <a:ext cx="3796132" cy="1459453"/>
          </a:xfrm>
          <a:prstGeom prst="rect">
            <a:avLst/>
          </a:prstGeom>
          <a:ln>
            <a:solidFill>
              <a:schemeClr val="accent1"/>
            </a:solidFill>
          </a:ln>
          <a:effectLst/>
        </p:spPr>
      </p:pic>
      <p:sp>
        <p:nvSpPr>
          <p:cNvPr id="7" name="TextBox 6">
            <a:extLst>
              <a:ext uri="{FF2B5EF4-FFF2-40B4-BE49-F238E27FC236}">
                <a16:creationId xmlns:a16="http://schemas.microsoft.com/office/drawing/2014/main" id="{4F5435A3-32C3-4E7D-9F28-A7D0448CDD8F}"/>
              </a:ext>
            </a:extLst>
          </p:cNvPr>
          <p:cNvSpPr txBox="1"/>
          <p:nvPr/>
        </p:nvSpPr>
        <p:spPr>
          <a:xfrm>
            <a:off x="1150374" y="3790335"/>
            <a:ext cx="5965723" cy="1477328"/>
          </a:xfrm>
          <a:prstGeom prst="rect">
            <a:avLst/>
          </a:prstGeom>
          <a:noFill/>
        </p:spPr>
        <p:txBody>
          <a:bodyPr wrap="square" rtlCol="0">
            <a:spAutoFit/>
          </a:bodyPr>
          <a:lstStyle/>
          <a:p>
            <a:r>
              <a:rPr lang="en-US" dirty="0"/>
              <a:t>Primary focus for sales!</a:t>
            </a:r>
          </a:p>
          <a:p>
            <a:endParaRPr lang="en-US" dirty="0"/>
          </a:p>
          <a:p>
            <a:pPr marL="342900" indent="-342900">
              <a:buAutoNum type="arabicPeriod"/>
            </a:pPr>
            <a:r>
              <a:rPr lang="en-US" dirty="0"/>
              <a:t>North America</a:t>
            </a:r>
          </a:p>
          <a:p>
            <a:pPr marL="342900" indent="-342900">
              <a:buAutoNum type="arabicPeriod"/>
            </a:pPr>
            <a:r>
              <a:rPr lang="en-US" dirty="0"/>
              <a:t>Western Europe</a:t>
            </a:r>
          </a:p>
          <a:p>
            <a:pPr marL="342900" indent="-342900">
              <a:buAutoNum type="arabicPeriod"/>
            </a:pPr>
            <a:r>
              <a:rPr lang="en-US" dirty="0"/>
              <a:t>British Isles</a:t>
            </a:r>
          </a:p>
        </p:txBody>
      </p:sp>
      <p:graphicFrame>
        <p:nvGraphicFramePr>
          <p:cNvPr id="14" name="Chart 13">
            <a:extLst>
              <a:ext uri="{FF2B5EF4-FFF2-40B4-BE49-F238E27FC236}">
                <a16:creationId xmlns:a16="http://schemas.microsoft.com/office/drawing/2014/main" id="{8E004F75-4E6D-4454-A1FB-EF8193ED7D7F}"/>
              </a:ext>
            </a:extLst>
          </p:cNvPr>
          <p:cNvGraphicFramePr/>
          <p:nvPr>
            <p:extLst>
              <p:ext uri="{D42A27DB-BD31-4B8C-83A1-F6EECF244321}">
                <p14:modId xmlns:p14="http://schemas.microsoft.com/office/powerpoint/2010/main" val="142446553"/>
              </p:ext>
            </p:extLst>
          </p:nvPr>
        </p:nvGraphicFramePr>
        <p:xfrm>
          <a:off x="4235246" y="1172496"/>
          <a:ext cx="6447228" cy="4632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743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Shipping Companies and Rates</a:t>
            </a:r>
            <a:br>
              <a:rPr lang="en-US" sz="3200" dirty="0"/>
            </a:br>
            <a:br>
              <a:rPr lang="en-US" sz="3200" dirty="0"/>
            </a:br>
            <a:endParaRPr lang="en-US" sz="3200" dirty="0"/>
          </a:p>
        </p:txBody>
      </p:sp>
      <p:graphicFrame>
        <p:nvGraphicFramePr>
          <p:cNvPr id="7" name="Chart 6">
            <a:extLst>
              <a:ext uri="{FF2B5EF4-FFF2-40B4-BE49-F238E27FC236}">
                <a16:creationId xmlns:a16="http://schemas.microsoft.com/office/drawing/2014/main" id="{D230A340-05CF-447D-BE42-4BC865BB9455}"/>
              </a:ext>
            </a:extLst>
          </p:cNvPr>
          <p:cNvGraphicFramePr/>
          <p:nvPr>
            <p:extLst>
              <p:ext uri="{D42A27DB-BD31-4B8C-83A1-F6EECF244321}">
                <p14:modId xmlns:p14="http://schemas.microsoft.com/office/powerpoint/2010/main" val="681726156"/>
              </p:ext>
            </p:extLst>
          </p:nvPr>
        </p:nvGraphicFramePr>
        <p:xfrm>
          <a:off x="1174935" y="1533832"/>
          <a:ext cx="7848376" cy="301832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170E185E-A15D-44EC-81B0-9CC8C921F1A4}"/>
              </a:ext>
            </a:extLst>
          </p:cNvPr>
          <p:cNvSpPr txBox="1"/>
          <p:nvPr/>
        </p:nvSpPr>
        <p:spPr>
          <a:xfrm>
            <a:off x="924243" y="4549676"/>
            <a:ext cx="9735941" cy="1754326"/>
          </a:xfrm>
          <a:prstGeom prst="rect">
            <a:avLst/>
          </a:prstGeom>
          <a:noFill/>
        </p:spPr>
        <p:txBody>
          <a:bodyPr wrap="square" rtlCol="0">
            <a:spAutoFit/>
          </a:bodyPr>
          <a:lstStyle/>
          <a:p>
            <a:pPr marL="342900" indent="-342900">
              <a:buAutoNum type="arabicPeriod"/>
            </a:pPr>
            <a:r>
              <a:rPr lang="en-US" dirty="0"/>
              <a:t>Speedy Express shipping company offers the lowest shipping rate. In order to reduce expense ratio per item shipped to our customers, strengthening partnership with Speedy Express company is needed.</a:t>
            </a:r>
          </a:p>
          <a:p>
            <a:r>
              <a:rPr lang="en-US" dirty="0"/>
              <a:t>2.  Further regional shipping information would be useful to further analyze if shipping companies offer different shipping rate in different regions and know how to optimize the companies shipping strategy to lower the expense. </a:t>
            </a:r>
          </a:p>
        </p:txBody>
      </p:sp>
    </p:spTree>
    <p:extLst>
      <p:ext uri="{BB962C8B-B14F-4D97-AF65-F5344CB8AC3E}">
        <p14:creationId xmlns:p14="http://schemas.microsoft.com/office/powerpoint/2010/main" val="24515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b="1" dirty="0"/>
              <a:t>Impact of Supply Region on Unit Price</a:t>
            </a:r>
            <a:endParaRPr lang="en-US" sz="3200" dirty="0"/>
          </a:p>
        </p:txBody>
      </p:sp>
      <p:sp>
        <p:nvSpPr>
          <p:cNvPr id="4" name="TextBox 3">
            <a:extLst>
              <a:ext uri="{FF2B5EF4-FFF2-40B4-BE49-F238E27FC236}">
                <a16:creationId xmlns:a16="http://schemas.microsoft.com/office/drawing/2014/main" id="{39A8E221-FA6D-4F3E-97CB-A4E741B7D590}"/>
              </a:ext>
            </a:extLst>
          </p:cNvPr>
          <p:cNvSpPr txBox="1"/>
          <p:nvPr/>
        </p:nvSpPr>
        <p:spPr>
          <a:xfrm>
            <a:off x="732940" y="1617784"/>
            <a:ext cx="7543552" cy="2416046"/>
          </a:xfrm>
          <a:prstGeom prst="rect">
            <a:avLst/>
          </a:prstGeom>
          <a:noFill/>
        </p:spPr>
        <p:txBody>
          <a:bodyPr wrap="square" rtlCol="0">
            <a:spAutoFit/>
          </a:bodyPr>
          <a:lstStyle/>
          <a:p>
            <a:pPr marL="342900" indent="-342900">
              <a:buAutoNum type="arabicPeriod"/>
            </a:pPr>
            <a:r>
              <a:rPr lang="en-US" sz="1900" dirty="0"/>
              <a:t>Unit price of products from different supply regions are ~98 % identical. (based on distribution comparison algorithm) *</a:t>
            </a:r>
          </a:p>
          <a:p>
            <a:endParaRPr lang="en-US" sz="1900" dirty="0"/>
          </a:p>
          <a:p>
            <a:r>
              <a:rPr lang="en-US" sz="1900" dirty="0"/>
              <a:t>2. There is no meaningful difference in supply region on unit price of products. </a:t>
            </a:r>
          </a:p>
          <a:p>
            <a:endParaRPr lang="en-US" dirty="0"/>
          </a:p>
          <a:p>
            <a:endParaRPr lang="en-US" sz="2000" dirty="0"/>
          </a:p>
          <a:p>
            <a:endParaRPr lang="en-US" dirty="0"/>
          </a:p>
        </p:txBody>
      </p:sp>
      <p:sp>
        <p:nvSpPr>
          <p:cNvPr id="7" name="TextBox 6">
            <a:extLst>
              <a:ext uri="{FF2B5EF4-FFF2-40B4-BE49-F238E27FC236}">
                <a16:creationId xmlns:a16="http://schemas.microsoft.com/office/drawing/2014/main" id="{3BC62A83-1DFB-4869-842C-7E3FA2290BE1}"/>
              </a:ext>
            </a:extLst>
          </p:cNvPr>
          <p:cNvSpPr txBox="1"/>
          <p:nvPr/>
        </p:nvSpPr>
        <p:spPr>
          <a:xfrm>
            <a:off x="476737" y="6148816"/>
            <a:ext cx="8909539" cy="492443"/>
          </a:xfrm>
          <a:prstGeom prst="rect">
            <a:avLst/>
          </a:prstGeom>
          <a:noFill/>
        </p:spPr>
        <p:txBody>
          <a:bodyPr wrap="square" rtlCol="0">
            <a:spAutoFit/>
          </a:bodyPr>
          <a:lstStyle/>
          <a:p>
            <a:r>
              <a:rPr lang="en-US" sz="1200" dirty="0"/>
              <a:t>* The </a:t>
            </a:r>
            <a:r>
              <a:rPr lang="en-US" sz="1400" b="1" u="sng" dirty="0"/>
              <a:t>Jensen-Shannon divergence </a:t>
            </a:r>
            <a:r>
              <a:rPr lang="en-US" sz="1200" dirty="0"/>
              <a:t>is a principled divergence measure which is always finite for finite random variables. It quantifies how “distinguishable” two or more distributions are from each other. </a:t>
            </a:r>
          </a:p>
        </p:txBody>
      </p:sp>
      <p:graphicFrame>
        <p:nvGraphicFramePr>
          <p:cNvPr id="6" name="Chart 5">
            <a:extLst>
              <a:ext uri="{FF2B5EF4-FFF2-40B4-BE49-F238E27FC236}">
                <a16:creationId xmlns:a16="http://schemas.microsoft.com/office/drawing/2014/main" id="{D9EFEB76-116A-40A9-88EE-96AE83F2A888}"/>
              </a:ext>
            </a:extLst>
          </p:cNvPr>
          <p:cNvGraphicFramePr/>
          <p:nvPr>
            <p:extLst>
              <p:ext uri="{D42A27DB-BD31-4B8C-83A1-F6EECF244321}">
                <p14:modId xmlns:p14="http://schemas.microsoft.com/office/powerpoint/2010/main" val="2010622759"/>
              </p:ext>
            </p:extLst>
          </p:nvPr>
        </p:nvGraphicFramePr>
        <p:xfrm>
          <a:off x="1320800" y="3165231"/>
          <a:ext cx="7721600" cy="2860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053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462</TotalTime>
  <Words>271</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 Module 2 Final Project</vt:lpstr>
      <vt:lpstr>Four Questions for Improving Business   </vt:lpstr>
      <vt:lpstr>Impact of Discount Rates for Business   </vt:lpstr>
      <vt:lpstr>Impact of Discount Rates for Business   </vt:lpstr>
      <vt:lpstr>Impact of Customer Region and Revenue   </vt:lpstr>
      <vt:lpstr>Impact of Shipping Companies and Rates  </vt:lpstr>
      <vt:lpstr>Impact of Supply Region on Unit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Final Project</dc:title>
  <dc:creator>중석 진</dc:creator>
  <cp:lastModifiedBy>중석 진</cp:lastModifiedBy>
  <cp:revision>14</cp:revision>
  <dcterms:created xsi:type="dcterms:W3CDTF">2019-05-20T19:42:55Z</dcterms:created>
  <dcterms:modified xsi:type="dcterms:W3CDTF">2019-05-24T23:58:47Z</dcterms:modified>
</cp:coreProperties>
</file>